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256" r:id="rId2"/>
    <p:sldId id="257" r:id="rId3"/>
    <p:sldId id="258" r:id="rId4"/>
    <p:sldId id="260" r:id="rId5"/>
    <p:sldId id="261" r:id="rId6"/>
    <p:sldId id="262" r:id="rId7"/>
    <p:sldId id="263" r:id="rId8"/>
    <p:sldId id="418" r:id="rId9"/>
    <p:sldId id="419" r:id="rId10"/>
    <p:sldId id="264" r:id="rId11"/>
  </p:sldIdLst>
  <p:sldSz cx="9144000" cy="6858000" type="screen4x3"/>
  <p:notesSz cx="9144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6" d="100"/>
          <a:sy n="86" d="100"/>
        </p:scale>
        <p:origin x="714" y="34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33E2214D-C7D9-48C9-85A1-3D698A3CC831}" type="datetimeFigureOut">
              <a:rPr lang="en-GB" smtClean="0"/>
              <a:t>28/05/2026</a:t>
            </a:fld>
            <a:endParaRPr lang="en-GB"/>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24F57626-E27C-432F-A0D6-9C45284B59E9}" type="slidenum">
              <a:rPr lang="en-GB" smtClean="0"/>
              <a:t>‹#›</a:t>
            </a:fld>
            <a:endParaRPr lang="en-GB"/>
          </a:p>
        </p:txBody>
      </p:sp>
    </p:spTree>
    <p:extLst>
      <p:ext uri="{BB962C8B-B14F-4D97-AF65-F5344CB8AC3E}">
        <p14:creationId xmlns:p14="http://schemas.microsoft.com/office/powerpoint/2010/main" val="241937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sz="3600" b="1" i="0">
                <a:solidFill>
                  <a:schemeClr val="bg1"/>
                </a:solidFill>
                <a:latin typeface="Arial"/>
                <a:cs typeface="Arial"/>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5/28/2026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5/28/2026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chemeClr val="bg1"/>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5/28/2026</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9144000" cy="6858000"/>
          </a:xfrm>
          <a:custGeom>
            <a:avLst/>
            <a:gdLst/>
            <a:ahLst/>
            <a:cxnLst/>
            <a:rect l="l" t="t" r="r" b="b"/>
            <a:pathLst>
              <a:path w="9144000" h="6858000">
                <a:moveTo>
                  <a:pt x="9144000" y="0"/>
                </a:moveTo>
                <a:lnTo>
                  <a:pt x="0" y="0"/>
                </a:lnTo>
                <a:lnTo>
                  <a:pt x="0" y="6858000"/>
                </a:lnTo>
                <a:lnTo>
                  <a:pt x="9144000" y="6858000"/>
                </a:lnTo>
                <a:lnTo>
                  <a:pt x="9144000" y="0"/>
                </a:lnTo>
                <a:close/>
              </a:path>
            </a:pathLst>
          </a:custGeom>
          <a:solidFill>
            <a:srgbClr val="1291D0"/>
          </a:solidFill>
        </p:spPr>
        <p:txBody>
          <a:bodyPr wrap="square" lIns="0" tIns="0" rIns="0" bIns="0" rtlCol="0"/>
          <a:lstStyle/>
          <a:p>
            <a:endParaRPr/>
          </a:p>
        </p:txBody>
      </p:sp>
      <p:pic>
        <p:nvPicPr>
          <p:cNvPr id="17" name="bg object 17"/>
          <p:cNvPicPr/>
          <p:nvPr/>
        </p:nvPicPr>
        <p:blipFill>
          <a:blip r:embed="rId2" cstate="email">
            <a:extLst>
              <a:ext uri="{28A0092B-C50C-407E-A947-70E740481C1C}">
                <a14:useLocalDpi xmlns:a14="http://schemas.microsoft.com/office/drawing/2010/main"/>
              </a:ext>
            </a:extLst>
          </a:blip>
          <a:stretch>
            <a:fillRect/>
          </a:stretch>
        </p:blipFill>
        <p:spPr>
          <a:xfrm>
            <a:off x="3889247" y="5842253"/>
            <a:ext cx="1363979" cy="179069"/>
          </a:xfrm>
          <a:prstGeom prst="rect">
            <a:avLst/>
          </a:prstGeom>
        </p:spPr>
      </p:pic>
      <p:sp>
        <p:nvSpPr>
          <p:cNvPr id="2" name="Holder 2"/>
          <p:cNvSpPr>
            <a:spLocks noGrp="1"/>
          </p:cNvSpPr>
          <p:nvPr>
            <p:ph type="title"/>
          </p:nvPr>
        </p:nvSpPr>
        <p:spPr/>
        <p:txBody>
          <a:bodyPr lIns="0" tIns="0" rIns="0" bIns="0"/>
          <a:lstStyle>
            <a:lvl1pPr>
              <a:defRPr sz="3600" b="1"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5/28/2026</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5/28/2026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72694" y="1178560"/>
            <a:ext cx="2032635" cy="1013460"/>
          </a:xfrm>
          <a:prstGeom prst="rect">
            <a:avLst/>
          </a:prstGeom>
        </p:spPr>
        <p:txBody>
          <a:bodyPr wrap="square" lIns="0" tIns="0" rIns="0" bIns="0">
            <a:spAutoFit/>
          </a:bodyPr>
          <a:lstStyle>
            <a:lvl1pPr>
              <a:defRPr sz="3600" b="1" i="0">
                <a:solidFill>
                  <a:schemeClr val="bg1"/>
                </a:solidFill>
                <a:latin typeface="Arial"/>
                <a:cs typeface="Arial"/>
              </a:defRPr>
            </a:lvl1pPr>
          </a:lstStyle>
          <a:p>
            <a:endParaRPr/>
          </a:p>
        </p:txBody>
      </p:sp>
      <p:sp>
        <p:nvSpPr>
          <p:cNvPr id="3" name="Holder 3"/>
          <p:cNvSpPr>
            <a:spLocks noGrp="1"/>
          </p:cNvSpPr>
          <p:nvPr>
            <p:ph type="body" idx="1"/>
          </p:nvPr>
        </p:nvSpPr>
        <p:spPr>
          <a:xfrm>
            <a:off x="457200" y="1577340"/>
            <a:ext cx="82296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5/28/2026</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voyagerschooltravel.com/school-trips-to-france/paris/" TargetMode="External"/><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hyperlink" Target="https://www.voyagerschooltravel.com/tours/stem-school-trip-to-toulous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hyperlink" Target="https://www.voyagerschooltravel.com/about-us/our-accreditation/" TargetMode="External"/><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3C40333-420D-93B8-E484-763EDEF22834}"/>
              </a:ext>
            </a:extLst>
          </p:cNvPr>
          <p:cNvPicPr>
            <a:picLocks noChangeAspect="1"/>
          </p:cNvPicPr>
          <p:nvPr/>
        </p:nvPicPr>
        <p:blipFill>
          <a:blip r:embed="rId2" cstate="email">
            <a:extLst>
              <a:ext uri="{28A0092B-C50C-407E-A947-70E740481C1C}">
                <a14:useLocalDpi xmlns:a14="http://schemas.microsoft.com/office/drawing/2010/main"/>
              </a:ext>
            </a:extLst>
          </a:blip>
          <a:srcRect b="-140"/>
          <a:stretch>
            <a:fillRect/>
          </a:stretch>
        </p:blipFill>
        <p:spPr>
          <a:xfrm>
            <a:off x="0" y="1519168"/>
            <a:ext cx="9123556" cy="5338832"/>
          </a:xfrm>
          <a:prstGeom prst="rect">
            <a:avLst/>
          </a:prstGeom>
        </p:spPr>
      </p:pic>
      <p:sp>
        <p:nvSpPr>
          <p:cNvPr id="4" name="object 4"/>
          <p:cNvSpPr/>
          <p:nvPr/>
        </p:nvSpPr>
        <p:spPr>
          <a:xfrm>
            <a:off x="0" y="0"/>
            <a:ext cx="9144000" cy="2118360"/>
          </a:xfrm>
          <a:custGeom>
            <a:avLst/>
            <a:gdLst/>
            <a:ahLst/>
            <a:cxnLst/>
            <a:rect l="l" t="t" r="r" b="b"/>
            <a:pathLst>
              <a:path w="9144000" h="2118360">
                <a:moveTo>
                  <a:pt x="9144000" y="0"/>
                </a:moveTo>
                <a:lnTo>
                  <a:pt x="0" y="0"/>
                </a:lnTo>
                <a:lnTo>
                  <a:pt x="0" y="2118126"/>
                </a:lnTo>
                <a:lnTo>
                  <a:pt x="9144000" y="1575419"/>
                </a:lnTo>
                <a:lnTo>
                  <a:pt x="9144000" y="0"/>
                </a:lnTo>
                <a:close/>
              </a:path>
            </a:pathLst>
          </a:custGeom>
          <a:solidFill>
            <a:srgbClr val="1291D0"/>
          </a:solidFill>
        </p:spPr>
        <p:txBody>
          <a:bodyPr wrap="square" lIns="0" tIns="0" rIns="0" bIns="0" rtlCol="0"/>
          <a:lstStyle/>
          <a:p>
            <a:endParaRPr/>
          </a:p>
        </p:txBody>
      </p:sp>
      <p:sp>
        <p:nvSpPr>
          <p:cNvPr id="5" name="object 5"/>
          <p:cNvSpPr txBox="1">
            <a:spLocks noGrp="1"/>
          </p:cNvSpPr>
          <p:nvPr>
            <p:ph type="title"/>
          </p:nvPr>
        </p:nvSpPr>
        <p:spPr>
          <a:xfrm>
            <a:off x="545845" y="277876"/>
            <a:ext cx="5800725" cy="695960"/>
          </a:xfrm>
          <a:prstGeom prst="rect">
            <a:avLst/>
          </a:prstGeom>
        </p:spPr>
        <p:txBody>
          <a:bodyPr vert="horz" wrap="square" lIns="0" tIns="12700" rIns="0" bIns="0" rtlCol="0">
            <a:spAutoFit/>
          </a:bodyPr>
          <a:lstStyle/>
          <a:p>
            <a:pPr marL="12700">
              <a:lnSpc>
                <a:spcPct val="100000"/>
              </a:lnSpc>
              <a:spcBef>
                <a:spcPts val="100"/>
              </a:spcBef>
              <a:tabLst>
                <a:tab pos="1398905" algn="l"/>
              </a:tabLst>
            </a:pPr>
            <a:r>
              <a:rPr sz="4400" spc="-20" dirty="0"/>
              <a:t>Your</a:t>
            </a:r>
            <a:r>
              <a:rPr sz="4400" dirty="0"/>
              <a:t>	trip to</a:t>
            </a:r>
            <a:r>
              <a:rPr sz="4400" spc="-160" dirty="0"/>
              <a:t> </a:t>
            </a:r>
            <a:r>
              <a:rPr lang="en-US" sz="4400" spc="-10" dirty="0"/>
              <a:t>Toulouse</a:t>
            </a:r>
            <a:endParaRPr sz="4400" dirty="0"/>
          </a:p>
        </p:txBody>
      </p:sp>
      <p:sp>
        <p:nvSpPr>
          <p:cNvPr id="6" name="object 6"/>
          <p:cNvSpPr txBox="1"/>
          <p:nvPr/>
        </p:nvSpPr>
        <p:spPr>
          <a:xfrm>
            <a:off x="545845" y="956817"/>
            <a:ext cx="2137410" cy="635635"/>
          </a:xfrm>
          <a:prstGeom prst="rect">
            <a:avLst/>
          </a:prstGeom>
        </p:spPr>
        <p:txBody>
          <a:bodyPr vert="horz" wrap="square" lIns="0" tIns="12700" rIns="0" bIns="0" rtlCol="0">
            <a:spAutoFit/>
          </a:bodyPr>
          <a:lstStyle/>
          <a:p>
            <a:pPr marL="12700">
              <a:lnSpc>
                <a:spcPct val="100000"/>
              </a:lnSpc>
              <a:spcBef>
                <a:spcPts val="100"/>
              </a:spcBef>
            </a:pPr>
            <a:r>
              <a:rPr sz="2000" dirty="0">
                <a:solidFill>
                  <a:srgbClr val="FFFFFF"/>
                </a:solidFill>
                <a:latin typeface="Arial"/>
                <a:cs typeface="Arial"/>
              </a:rPr>
              <a:t>School</a:t>
            </a:r>
            <a:r>
              <a:rPr sz="2000" spc="-85" dirty="0">
                <a:solidFill>
                  <a:srgbClr val="FFFFFF"/>
                </a:solidFill>
                <a:latin typeface="Arial"/>
                <a:cs typeface="Arial"/>
              </a:rPr>
              <a:t> </a:t>
            </a:r>
            <a:r>
              <a:rPr sz="2000" spc="-20" dirty="0">
                <a:solidFill>
                  <a:srgbClr val="FFFFFF"/>
                </a:solidFill>
                <a:latin typeface="Arial"/>
                <a:cs typeface="Arial"/>
              </a:rPr>
              <a:t>Name</a:t>
            </a:r>
            <a:endParaRPr sz="2000">
              <a:latin typeface="Arial"/>
              <a:cs typeface="Arial"/>
            </a:endParaRPr>
          </a:p>
          <a:p>
            <a:pPr marL="12700">
              <a:lnSpc>
                <a:spcPct val="100000"/>
              </a:lnSpc>
            </a:pPr>
            <a:r>
              <a:rPr sz="2000" dirty="0">
                <a:solidFill>
                  <a:srgbClr val="FFFFFF"/>
                </a:solidFill>
                <a:latin typeface="Arial"/>
                <a:cs typeface="Arial"/>
              </a:rPr>
              <a:t>DD–DD</a:t>
            </a:r>
            <a:r>
              <a:rPr sz="2000" spc="-25" dirty="0">
                <a:solidFill>
                  <a:srgbClr val="FFFFFF"/>
                </a:solidFill>
                <a:latin typeface="Arial"/>
                <a:cs typeface="Arial"/>
              </a:rPr>
              <a:t> </a:t>
            </a:r>
            <a:r>
              <a:rPr sz="2000" dirty="0">
                <a:solidFill>
                  <a:srgbClr val="FFFFFF"/>
                </a:solidFill>
                <a:latin typeface="Arial"/>
                <a:cs typeface="Arial"/>
              </a:rPr>
              <a:t>MM</a:t>
            </a:r>
            <a:r>
              <a:rPr sz="2000" spc="-85" dirty="0">
                <a:solidFill>
                  <a:srgbClr val="FFFFFF"/>
                </a:solidFill>
                <a:latin typeface="Arial"/>
                <a:cs typeface="Arial"/>
              </a:rPr>
              <a:t> </a:t>
            </a:r>
            <a:r>
              <a:rPr sz="2000" spc="-20" dirty="0">
                <a:solidFill>
                  <a:srgbClr val="FFFFFF"/>
                </a:solidFill>
                <a:latin typeface="Arial"/>
                <a:cs typeface="Arial"/>
              </a:rPr>
              <a:t>YYYY</a:t>
            </a:r>
            <a:endParaRPr sz="2000">
              <a:latin typeface="Arial"/>
              <a:cs typeface="Arial"/>
            </a:endParaRPr>
          </a:p>
        </p:txBody>
      </p:sp>
      <p:pic>
        <p:nvPicPr>
          <p:cNvPr id="7" name="object 7"/>
          <p:cNvPicPr/>
          <p:nvPr/>
        </p:nvPicPr>
        <p:blipFill>
          <a:blip r:embed="rId3" cstate="email">
            <a:extLst>
              <a:ext uri="{28A0092B-C50C-407E-A947-70E740481C1C}">
                <a14:useLocalDpi xmlns:a14="http://schemas.microsoft.com/office/drawing/2010/main"/>
              </a:ext>
            </a:extLst>
          </a:blip>
          <a:stretch>
            <a:fillRect/>
          </a:stretch>
        </p:blipFill>
        <p:spPr>
          <a:xfrm>
            <a:off x="7812023" y="260604"/>
            <a:ext cx="977646" cy="97764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262882" y="5566917"/>
            <a:ext cx="616585" cy="178435"/>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FFFFFF"/>
                </a:solidFill>
                <a:latin typeface="Arial"/>
                <a:cs typeface="Arial"/>
              </a:rPr>
              <a:t>Find</a:t>
            </a:r>
            <a:r>
              <a:rPr sz="1000" spc="-25" dirty="0">
                <a:solidFill>
                  <a:srgbClr val="FFFFFF"/>
                </a:solidFill>
                <a:latin typeface="Arial"/>
                <a:cs typeface="Arial"/>
              </a:rPr>
              <a:t> </a:t>
            </a:r>
            <a:r>
              <a:rPr sz="1000" dirty="0">
                <a:solidFill>
                  <a:srgbClr val="FFFFFF"/>
                </a:solidFill>
                <a:latin typeface="Arial"/>
                <a:cs typeface="Arial"/>
              </a:rPr>
              <a:t>us</a:t>
            </a:r>
            <a:r>
              <a:rPr sz="1000" spc="-20" dirty="0">
                <a:solidFill>
                  <a:srgbClr val="FFFFFF"/>
                </a:solidFill>
                <a:latin typeface="Arial"/>
                <a:cs typeface="Arial"/>
              </a:rPr>
              <a:t> </a:t>
            </a:r>
            <a:r>
              <a:rPr sz="1000" spc="-25" dirty="0">
                <a:solidFill>
                  <a:srgbClr val="FFFFFF"/>
                </a:solidFill>
                <a:latin typeface="Arial"/>
                <a:cs typeface="Arial"/>
              </a:rPr>
              <a:t>on</a:t>
            </a:r>
            <a:endParaRPr sz="1000">
              <a:latin typeface="Arial"/>
              <a:cs typeface="Arial"/>
            </a:endParaRPr>
          </a:p>
        </p:txBody>
      </p:sp>
      <p:sp>
        <p:nvSpPr>
          <p:cNvPr id="3" name="object 3"/>
          <p:cNvSpPr txBox="1">
            <a:spLocks noGrp="1"/>
          </p:cNvSpPr>
          <p:nvPr>
            <p:ph type="title"/>
          </p:nvPr>
        </p:nvSpPr>
        <p:spPr>
          <a:xfrm>
            <a:off x="1490787" y="3026337"/>
            <a:ext cx="6160771" cy="566822"/>
          </a:xfrm>
          <a:prstGeom prst="rect">
            <a:avLst/>
          </a:prstGeom>
        </p:spPr>
        <p:txBody>
          <a:bodyPr vert="horz" wrap="square" lIns="0" tIns="12700" rIns="0" bIns="0" rtlCol="0">
            <a:spAutoFit/>
          </a:bodyPr>
          <a:lstStyle/>
          <a:p>
            <a:pPr marL="12700">
              <a:lnSpc>
                <a:spcPct val="100000"/>
              </a:lnSpc>
              <a:spcBef>
                <a:spcPts val="100"/>
              </a:spcBef>
            </a:pPr>
            <a:r>
              <a:rPr lang="en-US" dirty="0"/>
              <a:t>Toulouse</a:t>
            </a:r>
            <a:r>
              <a:rPr spc="-20" dirty="0"/>
              <a:t> </a:t>
            </a:r>
            <a:r>
              <a:rPr dirty="0"/>
              <a:t>is</a:t>
            </a:r>
            <a:r>
              <a:rPr spc="-15" dirty="0"/>
              <a:t> </a:t>
            </a:r>
            <a:r>
              <a:rPr dirty="0"/>
              <a:t>waiting</a:t>
            </a:r>
            <a:r>
              <a:rPr spc="-15" dirty="0"/>
              <a:t> </a:t>
            </a:r>
            <a:r>
              <a:rPr dirty="0"/>
              <a:t>for</a:t>
            </a:r>
            <a:r>
              <a:rPr spc="-15" dirty="0"/>
              <a:t> </a:t>
            </a:r>
            <a:r>
              <a:rPr spc="-20" dirty="0"/>
              <a:t>you!</a:t>
            </a:r>
          </a:p>
        </p:txBody>
      </p:sp>
      <p:pic>
        <p:nvPicPr>
          <p:cNvPr id="4" name="object 4"/>
          <p:cNvPicPr/>
          <p:nvPr/>
        </p:nvPicPr>
        <p:blipFill>
          <a:blip r:embed="rId2" cstate="email">
            <a:extLst>
              <a:ext uri="{28A0092B-C50C-407E-A947-70E740481C1C}">
                <a14:useLocalDpi xmlns:a14="http://schemas.microsoft.com/office/drawing/2010/main"/>
              </a:ext>
            </a:extLst>
          </a:blip>
          <a:stretch>
            <a:fillRect/>
          </a:stretch>
        </p:blipFill>
        <p:spPr>
          <a:xfrm>
            <a:off x="4081271" y="573023"/>
            <a:ext cx="979931" cy="977646"/>
          </a:xfrm>
          <a:prstGeom prst="rect">
            <a:avLst/>
          </a:prstGeom>
        </p:spPr>
      </p:pic>
      <p:sp>
        <p:nvSpPr>
          <p:cNvPr id="5" name="TextBox 4">
            <a:hlinkClick r:id="rId3"/>
            <a:extLst>
              <a:ext uri="{FF2B5EF4-FFF2-40B4-BE49-F238E27FC236}">
                <a16:creationId xmlns:a16="http://schemas.microsoft.com/office/drawing/2014/main" id="{932ADE69-14EA-F92A-69A1-7786B0FB894A}"/>
              </a:ext>
            </a:extLst>
          </p:cNvPr>
          <p:cNvSpPr txBox="1"/>
          <p:nvPr/>
        </p:nvSpPr>
        <p:spPr>
          <a:xfrm>
            <a:off x="2418180" y="5191492"/>
            <a:ext cx="4305987" cy="338554"/>
          </a:xfrm>
          <a:prstGeom prst="rect">
            <a:avLst/>
          </a:prstGeom>
          <a:noFill/>
        </p:spPr>
        <p:txBody>
          <a:bodyPr wrap="none" rtlCol="0">
            <a:spAutoFit/>
          </a:bodyPr>
          <a:lstStyle/>
          <a:p>
            <a:r>
              <a:rPr lang="en-US" sz="1600" dirty="0">
                <a:solidFill>
                  <a:schemeClr val="bg1"/>
                </a:solidFill>
                <a:hlinkClick r:id="rId4"/>
              </a:rPr>
              <a:t>Click here for more information about the trip!</a:t>
            </a:r>
            <a:endParaRPr lang="en-GB" sz="1600"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object 3"/>
          <p:cNvSpPr txBox="1">
            <a:spLocks noGrp="1"/>
          </p:cNvSpPr>
          <p:nvPr>
            <p:ph type="title"/>
          </p:nvPr>
        </p:nvSpPr>
        <p:spPr>
          <a:xfrm>
            <a:off x="472694" y="533400"/>
            <a:ext cx="2760980" cy="2305050"/>
          </a:xfrm>
          <a:prstGeom prst="rect">
            <a:avLst/>
          </a:prstGeom>
        </p:spPr>
        <p:txBody>
          <a:bodyPr vert="horz" wrap="square" lIns="0" tIns="142240" rIns="0" bIns="0" rtlCol="0">
            <a:spAutoFit/>
          </a:bodyPr>
          <a:lstStyle/>
          <a:p>
            <a:pPr marL="12700" marR="5080">
              <a:lnSpc>
                <a:spcPts val="4220"/>
              </a:lnSpc>
              <a:spcBef>
                <a:spcPts val="1120"/>
              </a:spcBef>
            </a:pPr>
            <a:r>
              <a:rPr sz="4400" dirty="0"/>
              <a:t>We</a:t>
            </a:r>
            <a:r>
              <a:rPr sz="4400" spc="-105" dirty="0"/>
              <a:t> </a:t>
            </a:r>
            <a:r>
              <a:rPr sz="4400" spc="-20" dirty="0"/>
              <a:t>help </a:t>
            </a:r>
            <a:r>
              <a:rPr sz="4400" spc="-10" dirty="0"/>
              <a:t>students </a:t>
            </a:r>
            <a:r>
              <a:rPr sz="4400" dirty="0"/>
              <a:t>reach</a:t>
            </a:r>
            <a:r>
              <a:rPr sz="4400" spc="-105" dirty="0"/>
              <a:t> </a:t>
            </a:r>
            <a:r>
              <a:rPr sz="4400" spc="-25" dirty="0"/>
              <a:t>new </a:t>
            </a:r>
            <a:r>
              <a:rPr sz="4400" spc="-10" dirty="0"/>
              <a:t>heights</a:t>
            </a:r>
            <a:endParaRPr sz="4400" dirty="0"/>
          </a:p>
        </p:txBody>
      </p:sp>
      <p:sp>
        <p:nvSpPr>
          <p:cNvPr id="4" name="object 4"/>
          <p:cNvSpPr txBox="1"/>
          <p:nvPr/>
        </p:nvSpPr>
        <p:spPr>
          <a:xfrm>
            <a:off x="472694" y="3240277"/>
            <a:ext cx="3190240" cy="2585720"/>
          </a:xfrm>
          <a:prstGeom prst="rect">
            <a:avLst/>
          </a:prstGeom>
        </p:spPr>
        <p:txBody>
          <a:bodyPr vert="horz" wrap="square" lIns="0" tIns="12065" rIns="0" bIns="0" rtlCol="0">
            <a:spAutoFit/>
          </a:bodyPr>
          <a:lstStyle/>
          <a:p>
            <a:pPr marL="12700" marR="65405">
              <a:lnSpc>
                <a:spcPct val="100000"/>
              </a:lnSpc>
              <a:spcBef>
                <a:spcPts val="95"/>
              </a:spcBef>
            </a:pPr>
            <a:r>
              <a:rPr sz="1400" b="1" spc="-10" dirty="0">
                <a:solidFill>
                  <a:srgbClr val="FFFFFF"/>
                </a:solidFill>
                <a:latin typeface="Arial"/>
                <a:cs typeface="Arial"/>
              </a:rPr>
              <a:t>Voyager</a:t>
            </a:r>
            <a:r>
              <a:rPr sz="1400" b="1" spc="-40" dirty="0">
                <a:solidFill>
                  <a:srgbClr val="FFFFFF"/>
                </a:solidFill>
                <a:latin typeface="Arial"/>
                <a:cs typeface="Arial"/>
              </a:rPr>
              <a:t> </a:t>
            </a:r>
            <a:r>
              <a:rPr sz="1400" b="1" dirty="0">
                <a:solidFill>
                  <a:srgbClr val="FFFFFF"/>
                </a:solidFill>
                <a:latin typeface="Arial"/>
                <a:cs typeface="Arial"/>
              </a:rPr>
              <a:t>School</a:t>
            </a:r>
            <a:r>
              <a:rPr sz="1400" b="1" spc="-45" dirty="0">
                <a:solidFill>
                  <a:srgbClr val="FFFFFF"/>
                </a:solidFill>
                <a:latin typeface="Arial"/>
                <a:cs typeface="Arial"/>
              </a:rPr>
              <a:t> </a:t>
            </a:r>
            <a:r>
              <a:rPr sz="1400" b="1" spc="-10" dirty="0">
                <a:solidFill>
                  <a:srgbClr val="FFFFFF"/>
                </a:solidFill>
                <a:latin typeface="Arial"/>
                <a:cs typeface="Arial"/>
              </a:rPr>
              <a:t>Travel</a:t>
            </a:r>
            <a:r>
              <a:rPr sz="1400" b="1" spc="-55" dirty="0">
                <a:solidFill>
                  <a:srgbClr val="FFFFFF"/>
                </a:solidFill>
                <a:latin typeface="Arial"/>
                <a:cs typeface="Arial"/>
              </a:rPr>
              <a:t> </a:t>
            </a:r>
            <a:r>
              <a:rPr sz="1400" dirty="0">
                <a:solidFill>
                  <a:srgbClr val="FFFFFF"/>
                </a:solidFill>
                <a:latin typeface="Arial"/>
                <a:cs typeface="Arial"/>
              </a:rPr>
              <a:t>specialises</a:t>
            </a:r>
            <a:r>
              <a:rPr sz="1400" spc="-65" dirty="0">
                <a:solidFill>
                  <a:srgbClr val="FFFFFF"/>
                </a:solidFill>
                <a:latin typeface="Arial"/>
                <a:cs typeface="Arial"/>
              </a:rPr>
              <a:t> </a:t>
            </a:r>
            <a:r>
              <a:rPr sz="1400" spc="-25" dirty="0">
                <a:solidFill>
                  <a:srgbClr val="FFFFFF"/>
                </a:solidFill>
                <a:latin typeface="Arial"/>
                <a:cs typeface="Arial"/>
              </a:rPr>
              <a:t>in </a:t>
            </a:r>
            <a:r>
              <a:rPr sz="1400" dirty="0">
                <a:solidFill>
                  <a:srgbClr val="FFFFFF"/>
                </a:solidFill>
                <a:latin typeface="Arial"/>
                <a:cs typeface="Arial"/>
              </a:rPr>
              <a:t>educational</a:t>
            </a:r>
            <a:r>
              <a:rPr sz="1400" spc="-45" dirty="0">
                <a:solidFill>
                  <a:srgbClr val="FFFFFF"/>
                </a:solidFill>
                <a:latin typeface="Arial"/>
                <a:cs typeface="Arial"/>
              </a:rPr>
              <a:t> </a:t>
            </a:r>
            <a:r>
              <a:rPr sz="1400" dirty="0">
                <a:solidFill>
                  <a:srgbClr val="FFFFFF"/>
                </a:solidFill>
                <a:latin typeface="Arial"/>
                <a:cs typeface="Arial"/>
              </a:rPr>
              <a:t>school</a:t>
            </a:r>
            <a:r>
              <a:rPr sz="1400" spc="-30" dirty="0">
                <a:solidFill>
                  <a:srgbClr val="FFFFFF"/>
                </a:solidFill>
                <a:latin typeface="Arial"/>
                <a:cs typeface="Arial"/>
              </a:rPr>
              <a:t> </a:t>
            </a:r>
            <a:r>
              <a:rPr sz="1400" dirty="0">
                <a:solidFill>
                  <a:srgbClr val="FFFFFF"/>
                </a:solidFill>
                <a:latin typeface="Arial"/>
                <a:cs typeface="Arial"/>
              </a:rPr>
              <a:t>trips</a:t>
            </a:r>
            <a:r>
              <a:rPr sz="1400" spc="-35" dirty="0">
                <a:solidFill>
                  <a:srgbClr val="FFFFFF"/>
                </a:solidFill>
                <a:latin typeface="Arial"/>
                <a:cs typeface="Arial"/>
              </a:rPr>
              <a:t> </a:t>
            </a:r>
            <a:r>
              <a:rPr sz="1400" dirty="0">
                <a:solidFill>
                  <a:srgbClr val="FFFFFF"/>
                </a:solidFill>
                <a:latin typeface="Arial"/>
                <a:cs typeface="Arial"/>
              </a:rPr>
              <a:t>where</a:t>
            </a:r>
            <a:r>
              <a:rPr sz="1400" spc="-30" dirty="0">
                <a:solidFill>
                  <a:srgbClr val="FFFFFF"/>
                </a:solidFill>
                <a:latin typeface="Arial"/>
                <a:cs typeface="Arial"/>
              </a:rPr>
              <a:t> </a:t>
            </a:r>
            <a:r>
              <a:rPr sz="1400" spc="-10" dirty="0">
                <a:solidFill>
                  <a:srgbClr val="FFFFFF"/>
                </a:solidFill>
                <a:latin typeface="Arial"/>
                <a:cs typeface="Arial"/>
              </a:rPr>
              <a:t>students </a:t>
            </a:r>
            <a:r>
              <a:rPr sz="1400" dirty="0">
                <a:solidFill>
                  <a:srgbClr val="FFFFFF"/>
                </a:solidFill>
                <a:latin typeface="Arial"/>
                <a:cs typeface="Arial"/>
              </a:rPr>
              <a:t>can</a:t>
            </a:r>
            <a:r>
              <a:rPr sz="1400" spc="-20" dirty="0">
                <a:solidFill>
                  <a:srgbClr val="FFFFFF"/>
                </a:solidFill>
                <a:latin typeface="Arial"/>
                <a:cs typeface="Arial"/>
              </a:rPr>
              <a:t> </a:t>
            </a:r>
            <a:r>
              <a:rPr sz="1400" dirty="0">
                <a:solidFill>
                  <a:srgbClr val="FFFFFF"/>
                </a:solidFill>
                <a:latin typeface="Arial"/>
                <a:cs typeface="Arial"/>
              </a:rPr>
              <a:t>learn,</a:t>
            </a:r>
            <a:r>
              <a:rPr sz="1400" spc="-30" dirty="0">
                <a:solidFill>
                  <a:srgbClr val="FFFFFF"/>
                </a:solidFill>
                <a:latin typeface="Arial"/>
                <a:cs typeface="Arial"/>
              </a:rPr>
              <a:t> </a:t>
            </a:r>
            <a:r>
              <a:rPr sz="1400" dirty="0">
                <a:solidFill>
                  <a:srgbClr val="FFFFFF"/>
                </a:solidFill>
                <a:latin typeface="Arial"/>
                <a:cs typeface="Arial"/>
              </a:rPr>
              <a:t>thrive</a:t>
            </a:r>
            <a:r>
              <a:rPr sz="1400" spc="-25" dirty="0">
                <a:solidFill>
                  <a:srgbClr val="FFFFFF"/>
                </a:solidFill>
                <a:latin typeface="Arial"/>
                <a:cs typeface="Arial"/>
              </a:rPr>
              <a:t> </a:t>
            </a:r>
            <a:r>
              <a:rPr sz="1400" dirty="0">
                <a:solidFill>
                  <a:srgbClr val="FFFFFF"/>
                </a:solidFill>
                <a:latin typeface="Arial"/>
                <a:cs typeface="Arial"/>
              </a:rPr>
              <a:t>and</a:t>
            </a:r>
            <a:r>
              <a:rPr sz="1400" spc="-20" dirty="0">
                <a:solidFill>
                  <a:srgbClr val="FFFFFF"/>
                </a:solidFill>
                <a:latin typeface="Arial"/>
                <a:cs typeface="Arial"/>
              </a:rPr>
              <a:t> </a:t>
            </a:r>
            <a:r>
              <a:rPr sz="1400" dirty="0">
                <a:solidFill>
                  <a:srgbClr val="FFFFFF"/>
                </a:solidFill>
                <a:latin typeface="Arial"/>
                <a:cs typeface="Arial"/>
              </a:rPr>
              <a:t>achieve</a:t>
            </a:r>
            <a:r>
              <a:rPr sz="1400" spc="-30" dirty="0">
                <a:solidFill>
                  <a:srgbClr val="FFFFFF"/>
                </a:solidFill>
                <a:latin typeface="Arial"/>
                <a:cs typeface="Arial"/>
              </a:rPr>
              <a:t> </a:t>
            </a:r>
            <a:r>
              <a:rPr sz="1400" spc="-20" dirty="0">
                <a:solidFill>
                  <a:srgbClr val="FFFFFF"/>
                </a:solidFill>
                <a:latin typeface="Arial"/>
                <a:cs typeface="Arial"/>
              </a:rPr>
              <a:t>their </a:t>
            </a:r>
            <a:r>
              <a:rPr sz="1400" dirty="0">
                <a:solidFill>
                  <a:srgbClr val="FFFFFF"/>
                </a:solidFill>
                <a:latin typeface="Arial"/>
                <a:cs typeface="Arial"/>
              </a:rPr>
              <a:t>potential</a:t>
            </a:r>
            <a:r>
              <a:rPr sz="1400" spc="-40" dirty="0">
                <a:solidFill>
                  <a:srgbClr val="FFFFFF"/>
                </a:solidFill>
                <a:latin typeface="Arial"/>
                <a:cs typeface="Arial"/>
              </a:rPr>
              <a:t> </a:t>
            </a:r>
            <a:r>
              <a:rPr sz="1400" dirty="0">
                <a:solidFill>
                  <a:srgbClr val="FFFFFF"/>
                </a:solidFill>
                <a:latin typeface="Arial"/>
                <a:cs typeface="Arial"/>
              </a:rPr>
              <a:t>outside</a:t>
            </a:r>
            <a:r>
              <a:rPr sz="1400" spc="-50" dirty="0">
                <a:solidFill>
                  <a:srgbClr val="FFFFFF"/>
                </a:solidFill>
                <a:latin typeface="Arial"/>
                <a:cs typeface="Arial"/>
              </a:rPr>
              <a:t> </a:t>
            </a:r>
            <a:r>
              <a:rPr sz="1400" dirty="0">
                <a:solidFill>
                  <a:srgbClr val="FFFFFF"/>
                </a:solidFill>
                <a:latin typeface="Arial"/>
                <a:cs typeface="Arial"/>
              </a:rPr>
              <a:t>the</a:t>
            </a:r>
            <a:r>
              <a:rPr sz="1400" spc="-35" dirty="0">
                <a:solidFill>
                  <a:srgbClr val="FFFFFF"/>
                </a:solidFill>
                <a:latin typeface="Arial"/>
                <a:cs typeface="Arial"/>
              </a:rPr>
              <a:t> </a:t>
            </a:r>
            <a:r>
              <a:rPr sz="1400" spc="-10" dirty="0">
                <a:solidFill>
                  <a:srgbClr val="FFFFFF"/>
                </a:solidFill>
                <a:latin typeface="Arial"/>
                <a:cs typeface="Arial"/>
              </a:rPr>
              <a:t>classroom.</a:t>
            </a:r>
            <a:endParaRPr sz="1400">
              <a:latin typeface="Arial"/>
              <a:cs typeface="Arial"/>
            </a:endParaRPr>
          </a:p>
          <a:p>
            <a:pPr>
              <a:lnSpc>
                <a:spcPct val="100000"/>
              </a:lnSpc>
              <a:spcBef>
                <a:spcPts val="70"/>
              </a:spcBef>
            </a:pPr>
            <a:endParaRPr sz="1400">
              <a:latin typeface="Arial"/>
              <a:cs typeface="Arial"/>
            </a:endParaRPr>
          </a:p>
          <a:p>
            <a:pPr marL="12700" marR="5080" algn="just">
              <a:lnSpc>
                <a:spcPct val="100000"/>
              </a:lnSpc>
            </a:pPr>
            <a:r>
              <a:rPr sz="1400" dirty="0">
                <a:solidFill>
                  <a:srgbClr val="FFFFFF"/>
                </a:solidFill>
                <a:latin typeface="Arial"/>
                <a:cs typeface="Arial"/>
              </a:rPr>
              <a:t>We</a:t>
            </a:r>
            <a:r>
              <a:rPr sz="1400" spc="-25" dirty="0">
                <a:solidFill>
                  <a:srgbClr val="FFFFFF"/>
                </a:solidFill>
                <a:latin typeface="Arial"/>
                <a:cs typeface="Arial"/>
              </a:rPr>
              <a:t> </a:t>
            </a:r>
            <a:r>
              <a:rPr sz="1400" dirty="0">
                <a:solidFill>
                  <a:srgbClr val="FFFFFF"/>
                </a:solidFill>
                <a:latin typeface="Arial"/>
                <a:cs typeface="Arial"/>
              </a:rPr>
              <a:t>believe</a:t>
            </a:r>
            <a:r>
              <a:rPr sz="1400" spc="-35" dirty="0">
                <a:solidFill>
                  <a:srgbClr val="FFFFFF"/>
                </a:solidFill>
                <a:latin typeface="Arial"/>
                <a:cs typeface="Arial"/>
              </a:rPr>
              <a:t> </a:t>
            </a:r>
            <a:r>
              <a:rPr sz="1400" dirty="0">
                <a:solidFill>
                  <a:srgbClr val="FFFFFF"/>
                </a:solidFill>
                <a:latin typeface="Arial"/>
                <a:cs typeface="Arial"/>
              </a:rPr>
              <a:t>that</a:t>
            </a:r>
            <a:r>
              <a:rPr sz="1400" spc="-30" dirty="0">
                <a:solidFill>
                  <a:srgbClr val="FFFFFF"/>
                </a:solidFill>
                <a:latin typeface="Arial"/>
                <a:cs typeface="Arial"/>
              </a:rPr>
              <a:t> </a:t>
            </a:r>
            <a:r>
              <a:rPr sz="1400" dirty="0">
                <a:solidFill>
                  <a:srgbClr val="FFFFFF"/>
                </a:solidFill>
                <a:latin typeface="Arial"/>
                <a:cs typeface="Arial"/>
              </a:rPr>
              <a:t>every</a:t>
            </a:r>
            <a:r>
              <a:rPr sz="1400" spc="-35" dirty="0">
                <a:solidFill>
                  <a:srgbClr val="FFFFFF"/>
                </a:solidFill>
                <a:latin typeface="Arial"/>
                <a:cs typeface="Arial"/>
              </a:rPr>
              <a:t> </a:t>
            </a:r>
            <a:r>
              <a:rPr sz="1400" dirty="0">
                <a:solidFill>
                  <a:srgbClr val="FFFFFF"/>
                </a:solidFill>
                <a:latin typeface="Arial"/>
                <a:cs typeface="Arial"/>
              </a:rPr>
              <a:t>school</a:t>
            </a:r>
            <a:r>
              <a:rPr sz="1400" spc="-45" dirty="0">
                <a:solidFill>
                  <a:srgbClr val="FFFFFF"/>
                </a:solidFill>
                <a:latin typeface="Arial"/>
                <a:cs typeface="Arial"/>
              </a:rPr>
              <a:t> </a:t>
            </a:r>
            <a:r>
              <a:rPr sz="1400" dirty="0">
                <a:solidFill>
                  <a:srgbClr val="FFFFFF"/>
                </a:solidFill>
                <a:latin typeface="Arial"/>
                <a:cs typeface="Arial"/>
              </a:rPr>
              <a:t>trip</a:t>
            </a:r>
            <a:r>
              <a:rPr sz="1400" spc="-25" dirty="0">
                <a:solidFill>
                  <a:srgbClr val="FFFFFF"/>
                </a:solidFill>
                <a:latin typeface="Arial"/>
                <a:cs typeface="Arial"/>
              </a:rPr>
              <a:t> </a:t>
            </a:r>
            <a:r>
              <a:rPr sz="1400" spc="-10" dirty="0">
                <a:solidFill>
                  <a:srgbClr val="FFFFFF"/>
                </a:solidFill>
                <a:latin typeface="Arial"/>
                <a:cs typeface="Arial"/>
              </a:rPr>
              <a:t>should </a:t>
            </a:r>
            <a:r>
              <a:rPr sz="1400" dirty="0">
                <a:solidFill>
                  <a:srgbClr val="FFFFFF"/>
                </a:solidFill>
                <a:latin typeface="Arial"/>
                <a:cs typeface="Arial"/>
              </a:rPr>
              <a:t>provide</a:t>
            </a:r>
            <a:r>
              <a:rPr sz="1400" spc="-50" dirty="0">
                <a:solidFill>
                  <a:srgbClr val="FFFFFF"/>
                </a:solidFill>
                <a:latin typeface="Arial"/>
                <a:cs typeface="Arial"/>
              </a:rPr>
              <a:t> </a:t>
            </a:r>
            <a:r>
              <a:rPr sz="1400" dirty="0">
                <a:solidFill>
                  <a:srgbClr val="FFFFFF"/>
                </a:solidFill>
                <a:latin typeface="Arial"/>
                <a:cs typeface="Arial"/>
              </a:rPr>
              <a:t>students</a:t>
            </a:r>
            <a:r>
              <a:rPr sz="1400" spc="-40" dirty="0">
                <a:solidFill>
                  <a:srgbClr val="FFFFFF"/>
                </a:solidFill>
                <a:latin typeface="Arial"/>
                <a:cs typeface="Arial"/>
              </a:rPr>
              <a:t> </a:t>
            </a:r>
            <a:r>
              <a:rPr sz="1400" dirty="0">
                <a:solidFill>
                  <a:srgbClr val="FFFFFF"/>
                </a:solidFill>
                <a:latin typeface="Arial"/>
                <a:cs typeface="Arial"/>
              </a:rPr>
              <a:t>with</a:t>
            </a:r>
            <a:r>
              <a:rPr sz="1400" spc="-20" dirty="0">
                <a:solidFill>
                  <a:srgbClr val="FFFFFF"/>
                </a:solidFill>
                <a:latin typeface="Arial"/>
                <a:cs typeface="Arial"/>
              </a:rPr>
              <a:t> </a:t>
            </a:r>
            <a:r>
              <a:rPr sz="1400" dirty="0">
                <a:solidFill>
                  <a:srgbClr val="FFFFFF"/>
                </a:solidFill>
                <a:latin typeface="Arial"/>
                <a:cs typeface="Arial"/>
              </a:rPr>
              <a:t>new</a:t>
            </a:r>
            <a:r>
              <a:rPr sz="1400" spc="-20" dirty="0">
                <a:solidFill>
                  <a:srgbClr val="FFFFFF"/>
                </a:solidFill>
                <a:latin typeface="Arial"/>
                <a:cs typeface="Arial"/>
              </a:rPr>
              <a:t> </a:t>
            </a:r>
            <a:r>
              <a:rPr sz="1400" spc="-10" dirty="0">
                <a:solidFill>
                  <a:srgbClr val="FFFFFF"/>
                </a:solidFill>
                <a:latin typeface="Arial"/>
                <a:cs typeface="Arial"/>
              </a:rPr>
              <a:t>experiences, </a:t>
            </a:r>
            <a:r>
              <a:rPr sz="1400" dirty="0">
                <a:solidFill>
                  <a:srgbClr val="FFFFFF"/>
                </a:solidFill>
                <a:latin typeface="Arial"/>
                <a:cs typeface="Arial"/>
              </a:rPr>
              <a:t>learning</a:t>
            </a:r>
            <a:r>
              <a:rPr sz="1400" spc="-45" dirty="0">
                <a:solidFill>
                  <a:srgbClr val="FFFFFF"/>
                </a:solidFill>
                <a:latin typeface="Arial"/>
                <a:cs typeface="Arial"/>
              </a:rPr>
              <a:t> </a:t>
            </a:r>
            <a:r>
              <a:rPr sz="1400" dirty="0">
                <a:solidFill>
                  <a:srgbClr val="FFFFFF"/>
                </a:solidFill>
                <a:latin typeface="Arial"/>
                <a:cs typeface="Arial"/>
              </a:rPr>
              <a:t>activities</a:t>
            </a:r>
            <a:r>
              <a:rPr sz="1400" spc="-35" dirty="0">
                <a:solidFill>
                  <a:srgbClr val="FFFFFF"/>
                </a:solidFill>
                <a:latin typeface="Arial"/>
                <a:cs typeface="Arial"/>
              </a:rPr>
              <a:t> </a:t>
            </a:r>
            <a:r>
              <a:rPr sz="1400" dirty="0">
                <a:solidFill>
                  <a:srgbClr val="FFFFFF"/>
                </a:solidFill>
                <a:latin typeface="Arial"/>
                <a:cs typeface="Arial"/>
              </a:rPr>
              <a:t>and</a:t>
            </a:r>
            <a:r>
              <a:rPr sz="1400" spc="-30" dirty="0">
                <a:solidFill>
                  <a:srgbClr val="FFFFFF"/>
                </a:solidFill>
                <a:latin typeface="Arial"/>
                <a:cs typeface="Arial"/>
              </a:rPr>
              <a:t> </a:t>
            </a:r>
            <a:r>
              <a:rPr sz="1400" dirty="0">
                <a:solidFill>
                  <a:srgbClr val="FFFFFF"/>
                </a:solidFill>
                <a:latin typeface="Arial"/>
                <a:cs typeface="Arial"/>
              </a:rPr>
              <a:t>exposure</a:t>
            </a:r>
            <a:r>
              <a:rPr sz="1400" spc="-25" dirty="0">
                <a:solidFill>
                  <a:srgbClr val="FFFFFF"/>
                </a:solidFill>
                <a:latin typeface="Arial"/>
                <a:cs typeface="Arial"/>
              </a:rPr>
              <a:t> </a:t>
            </a:r>
            <a:r>
              <a:rPr sz="1400" dirty="0">
                <a:solidFill>
                  <a:srgbClr val="FFFFFF"/>
                </a:solidFill>
                <a:latin typeface="Arial"/>
                <a:cs typeface="Arial"/>
              </a:rPr>
              <a:t>to</a:t>
            </a:r>
            <a:r>
              <a:rPr sz="1400" spc="-25" dirty="0">
                <a:solidFill>
                  <a:srgbClr val="FFFFFF"/>
                </a:solidFill>
                <a:latin typeface="Arial"/>
                <a:cs typeface="Arial"/>
              </a:rPr>
              <a:t> </a:t>
            </a:r>
            <a:r>
              <a:rPr sz="1400" spc="-20" dirty="0">
                <a:solidFill>
                  <a:srgbClr val="FFFFFF"/>
                </a:solidFill>
                <a:latin typeface="Arial"/>
                <a:cs typeface="Arial"/>
              </a:rPr>
              <a:t>local </a:t>
            </a:r>
            <a:r>
              <a:rPr sz="1400" dirty="0">
                <a:solidFill>
                  <a:srgbClr val="FFFFFF"/>
                </a:solidFill>
                <a:latin typeface="Arial"/>
                <a:cs typeface="Arial"/>
              </a:rPr>
              <a:t>culture</a:t>
            </a:r>
            <a:r>
              <a:rPr sz="1400" spc="-50" dirty="0">
                <a:solidFill>
                  <a:srgbClr val="FFFFFF"/>
                </a:solidFill>
                <a:latin typeface="Arial"/>
                <a:cs typeface="Arial"/>
              </a:rPr>
              <a:t> </a:t>
            </a:r>
            <a:r>
              <a:rPr sz="1400" dirty="0">
                <a:solidFill>
                  <a:srgbClr val="FFFFFF"/>
                </a:solidFill>
                <a:latin typeface="Arial"/>
                <a:cs typeface="Arial"/>
              </a:rPr>
              <a:t>with</a:t>
            </a:r>
            <a:r>
              <a:rPr sz="1400" spc="-35" dirty="0">
                <a:solidFill>
                  <a:srgbClr val="FFFFFF"/>
                </a:solidFill>
                <a:latin typeface="Arial"/>
                <a:cs typeface="Arial"/>
              </a:rPr>
              <a:t> </a:t>
            </a:r>
            <a:r>
              <a:rPr sz="1400" dirty="0">
                <a:solidFill>
                  <a:srgbClr val="FFFFFF"/>
                </a:solidFill>
                <a:latin typeface="Arial"/>
                <a:cs typeface="Arial"/>
              </a:rPr>
              <a:t>genuine</a:t>
            </a:r>
            <a:r>
              <a:rPr sz="1400" spc="-55" dirty="0">
                <a:solidFill>
                  <a:srgbClr val="FFFFFF"/>
                </a:solidFill>
                <a:latin typeface="Arial"/>
                <a:cs typeface="Arial"/>
              </a:rPr>
              <a:t> </a:t>
            </a:r>
            <a:r>
              <a:rPr sz="1400" dirty="0">
                <a:solidFill>
                  <a:srgbClr val="FFFFFF"/>
                </a:solidFill>
                <a:latin typeface="Arial"/>
                <a:cs typeface="Arial"/>
              </a:rPr>
              <a:t>educational</a:t>
            </a:r>
            <a:r>
              <a:rPr sz="1400" spc="-50" dirty="0">
                <a:solidFill>
                  <a:srgbClr val="FFFFFF"/>
                </a:solidFill>
                <a:latin typeface="Arial"/>
                <a:cs typeface="Arial"/>
              </a:rPr>
              <a:t> </a:t>
            </a:r>
            <a:r>
              <a:rPr sz="1400" spc="-10" dirty="0">
                <a:solidFill>
                  <a:srgbClr val="FFFFFF"/>
                </a:solidFill>
                <a:latin typeface="Arial"/>
                <a:cs typeface="Arial"/>
              </a:rPr>
              <a:t>benefit.</a:t>
            </a:r>
            <a:endParaRPr sz="1400">
              <a:latin typeface="Arial"/>
              <a:cs typeface="Arial"/>
            </a:endParaRPr>
          </a:p>
          <a:p>
            <a:pPr>
              <a:lnSpc>
                <a:spcPct val="100000"/>
              </a:lnSpc>
              <a:spcBef>
                <a:spcPts val="75"/>
              </a:spcBef>
            </a:pPr>
            <a:endParaRPr sz="1400">
              <a:latin typeface="Arial"/>
              <a:cs typeface="Arial"/>
            </a:endParaRPr>
          </a:p>
          <a:p>
            <a:pPr marL="12700" marR="324485">
              <a:lnSpc>
                <a:spcPct val="100000"/>
              </a:lnSpc>
            </a:pPr>
            <a:r>
              <a:rPr sz="1400" dirty="0">
                <a:solidFill>
                  <a:srgbClr val="FFFFFF"/>
                </a:solidFill>
                <a:latin typeface="Arial"/>
                <a:cs typeface="Arial"/>
              </a:rPr>
              <a:t>Over</a:t>
            </a:r>
            <a:r>
              <a:rPr sz="1400" spc="-25" dirty="0">
                <a:solidFill>
                  <a:srgbClr val="FFFFFF"/>
                </a:solidFill>
                <a:latin typeface="Arial"/>
                <a:cs typeface="Arial"/>
              </a:rPr>
              <a:t> </a:t>
            </a:r>
            <a:r>
              <a:rPr sz="1400" b="1" dirty="0">
                <a:solidFill>
                  <a:srgbClr val="FFFFFF"/>
                </a:solidFill>
                <a:latin typeface="Arial"/>
                <a:cs typeface="Arial"/>
              </a:rPr>
              <a:t>35,000</a:t>
            </a:r>
            <a:r>
              <a:rPr sz="1400" b="1" spc="-45" dirty="0">
                <a:solidFill>
                  <a:srgbClr val="FFFFFF"/>
                </a:solidFill>
                <a:latin typeface="Arial"/>
                <a:cs typeface="Arial"/>
              </a:rPr>
              <a:t> </a:t>
            </a:r>
            <a:r>
              <a:rPr sz="1400" b="1" dirty="0">
                <a:solidFill>
                  <a:srgbClr val="FFFFFF"/>
                </a:solidFill>
                <a:latin typeface="Arial"/>
                <a:cs typeface="Arial"/>
              </a:rPr>
              <a:t>students</a:t>
            </a:r>
            <a:r>
              <a:rPr sz="1400" b="1" spc="-45" dirty="0">
                <a:solidFill>
                  <a:srgbClr val="FFFFFF"/>
                </a:solidFill>
                <a:latin typeface="Arial"/>
                <a:cs typeface="Arial"/>
              </a:rPr>
              <a:t> </a:t>
            </a:r>
            <a:r>
              <a:rPr sz="1400" dirty="0">
                <a:solidFill>
                  <a:srgbClr val="FFFFFF"/>
                </a:solidFill>
                <a:latin typeface="Arial"/>
                <a:cs typeface="Arial"/>
              </a:rPr>
              <a:t>travel</a:t>
            </a:r>
            <a:r>
              <a:rPr sz="1400" spc="-40" dirty="0">
                <a:solidFill>
                  <a:srgbClr val="FFFFFF"/>
                </a:solidFill>
                <a:latin typeface="Arial"/>
                <a:cs typeface="Arial"/>
              </a:rPr>
              <a:t> </a:t>
            </a:r>
            <a:r>
              <a:rPr sz="1400" dirty="0">
                <a:solidFill>
                  <a:srgbClr val="FFFFFF"/>
                </a:solidFill>
                <a:latin typeface="Arial"/>
                <a:cs typeface="Arial"/>
              </a:rPr>
              <a:t>with</a:t>
            </a:r>
            <a:r>
              <a:rPr sz="1400" spc="-20" dirty="0">
                <a:solidFill>
                  <a:srgbClr val="FFFFFF"/>
                </a:solidFill>
                <a:latin typeface="Arial"/>
                <a:cs typeface="Arial"/>
              </a:rPr>
              <a:t> </a:t>
            </a:r>
            <a:r>
              <a:rPr sz="1400" spc="-25" dirty="0">
                <a:solidFill>
                  <a:srgbClr val="FFFFFF"/>
                </a:solidFill>
                <a:latin typeface="Arial"/>
                <a:cs typeface="Arial"/>
              </a:rPr>
              <a:t>us </a:t>
            </a:r>
            <a:r>
              <a:rPr sz="1400" dirty="0">
                <a:solidFill>
                  <a:srgbClr val="FFFFFF"/>
                </a:solidFill>
                <a:latin typeface="Arial"/>
                <a:cs typeface="Arial"/>
              </a:rPr>
              <a:t>each</a:t>
            </a:r>
            <a:r>
              <a:rPr sz="1400" spc="-35" dirty="0">
                <a:solidFill>
                  <a:srgbClr val="FFFFFF"/>
                </a:solidFill>
                <a:latin typeface="Arial"/>
                <a:cs typeface="Arial"/>
              </a:rPr>
              <a:t> </a:t>
            </a:r>
            <a:r>
              <a:rPr sz="1400" spc="-20" dirty="0">
                <a:solidFill>
                  <a:srgbClr val="FFFFFF"/>
                </a:solidFill>
                <a:latin typeface="Arial"/>
                <a:cs typeface="Arial"/>
              </a:rPr>
              <a:t>year</a:t>
            </a:r>
            <a:endParaRPr sz="1400">
              <a:latin typeface="Arial"/>
              <a:cs typeface="Arial"/>
            </a:endParaRPr>
          </a:p>
        </p:txBody>
      </p:sp>
      <p:pic>
        <p:nvPicPr>
          <p:cNvPr id="5" name="object 5"/>
          <p:cNvPicPr/>
          <p:nvPr/>
        </p:nvPicPr>
        <p:blipFill>
          <a:blip r:embed="rId3" cstate="email">
            <a:extLst>
              <a:ext uri="{28A0092B-C50C-407E-A947-70E740481C1C}">
                <a14:useLocalDpi xmlns:a14="http://schemas.microsoft.com/office/drawing/2010/main"/>
              </a:ext>
            </a:extLst>
          </a:blip>
          <a:stretch>
            <a:fillRect/>
          </a:stretch>
        </p:blipFill>
        <p:spPr>
          <a:xfrm>
            <a:off x="7812023" y="260604"/>
            <a:ext cx="977646" cy="97764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4212590" cy="6858000"/>
          </a:xfrm>
          <a:custGeom>
            <a:avLst/>
            <a:gdLst/>
            <a:ahLst/>
            <a:cxnLst/>
            <a:rect l="l" t="t" r="r" b="b"/>
            <a:pathLst>
              <a:path w="4212590" h="6858000">
                <a:moveTo>
                  <a:pt x="4212336" y="0"/>
                </a:moveTo>
                <a:lnTo>
                  <a:pt x="0" y="0"/>
                </a:lnTo>
                <a:lnTo>
                  <a:pt x="0" y="6858000"/>
                </a:lnTo>
                <a:lnTo>
                  <a:pt x="4212336" y="6858000"/>
                </a:lnTo>
                <a:lnTo>
                  <a:pt x="4212336" y="0"/>
                </a:lnTo>
                <a:close/>
              </a:path>
            </a:pathLst>
          </a:custGeom>
          <a:solidFill>
            <a:srgbClr val="1291D0"/>
          </a:solidFill>
        </p:spPr>
        <p:txBody>
          <a:bodyPr wrap="square" lIns="0" tIns="0" rIns="0" bIns="0" rtlCol="0"/>
          <a:lstStyle/>
          <a:p>
            <a:endParaRPr dirty="0"/>
          </a:p>
        </p:txBody>
      </p:sp>
      <p:sp>
        <p:nvSpPr>
          <p:cNvPr id="3" name="object 3"/>
          <p:cNvSpPr txBox="1">
            <a:spLocks noGrp="1"/>
          </p:cNvSpPr>
          <p:nvPr>
            <p:ph type="title"/>
          </p:nvPr>
        </p:nvSpPr>
        <p:spPr>
          <a:xfrm>
            <a:off x="474218" y="596265"/>
            <a:ext cx="2943860" cy="1232535"/>
          </a:xfrm>
          <a:prstGeom prst="rect">
            <a:avLst/>
          </a:prstGeom>
        </p:spPr>
        <p:txBody>
          <a:bodyPr vert="horz" wrap="square" lIns="0" tIns="12065" rIns="0" bIns="0" rtlCol="0">
            <a:spAutoFit/>
          </a:bodyPr>
          <a:lstStyle/>
          <a:p>
            <a:pPr marL="12700">
              <a:lnSpc>
                <a:spcPts val="4750"/>
              </a:lnSpc>
              <a:spcBef>
                <a:spcPts val="95"/>
              </a:spcBef>
            </a:pPr>
            <a:r>
              <a:rPr sz="4400" spc="-40" dirty="0"/>
              <a:t>You’re</a:t>
            </a:r>
            <a:r>
              <a:rPr sz="4400" spc="-254" dirty="0"/>
              <a:t> </a:t>
            </a:r>
            <a:r>
              <a:rPr sz="4400" spc="-25" dirty="0"/>
              <a:t>in</a:t>
            </a:r>
            <a:endParaRPr sz="4400" dirty="0"/>
          </a:p>
          <a:p>
            <a:pPr marL="12700">
              <a:lnSpc>
                <a:spcPts val="4750"/>
              </a:lnSpc>
            </a:pPr>
            <a:r>
              <a:rPr sz="4400" dirty="0"/>
              <a:t>safe</a:t>
            </a:r>
            <a:r>
              <a:rPr sz="4400" spc="-100" dirty="0"/>
              <a:t> </a:t>
            </a:r>
            <a:r>
              <a:rPr sz="4400" spc="-10" dirty="0"/>
              <a:t>hands</a:t>
            </a:r>
            <a:endParaRPr sz="4400" dirty="0"/>
          </a:p>
        </p:txBody>
      </p:sp>
      <p:sp>
        <p:nvSpPr>
          <p:cNvPr id="4" name="object 4"/>
          <p:cNvSpPr txBox="1"/>
          <p:nvPr/>
        </p:nvSpPr>
        <p:spPr>
          <a:xfrm>
            <a:off x="474218" y="2089404"/>
            <a:ext cx="3488182" cy="3527056"/>
          </a:xfrm>
          <a:prstGeom prst="rect">
            <a:avLst/>
          </a:prstGeom>
        </p:spPr>
        <p:txBody>
          <a:bodyPr vert="horz" wrap="square" lIns="0" tIns="12065" rIns="0" bIns="0" rtlCol="0">
            <a:spAutoFit/>
          </a:bodyPr>
          <a:lstStyle/>
          <a:p>
            <a:pPr marL="12700">
              <a:lnSpc>
                <a:spcPct val="100000"/>
              </a:lnSpc>
              <a:spcBef>
                <a:spcPts val="95"/>
              </a:spcBef>
            </a:pPr>
            <a:r>
              <a:rPr sz="1400" b="1" spc="-10" dirty="0">
                <a:solidFill>
                  <a:srgbClr val="FFFFFF"/>
                </a:solidFill>
                <a:latin typeface="Arial"/>
                <a:cs typeface="Arial"/>
              </a:rPr>
              <a:t>Your</a:t>
            </a:r>
            <a:r>
              <a:rPr sz="1400" b="1" spc="-35" dirty="0">
                <a:solidFill>
                  <a:srgbClr val="FFFFFF"/>
                </a:solidFill>
                <a:latin typeface="Arial"/>
                <a:cs typeface="Arial"/>
              </a:rPr>
              <a:t> </a:t>
            </a:r>
            <a:r>
              <a:rPr sz="1400" b="1" dirty="0">
                <a:solidFill>
                  <a:srgbClr val="FFFFFF"/>
                </a:solidFill>
                <a:latin typeface="Arial"/>
                <a:cs typeface="Arial"/>
              </a:rPr>
              <a:t>child’s</a:t>
            </a:r>
            <a:r>
              <a:rPr sz="1400" b="1" spc="-65" dirty="0">
                <a:solidFill>
                  <a:srgbClr val="FFFFFF"/>
                </a:solidFill>
                <a:latin typeface="Arial"/>
                <a:cs typeface="Arial"/>
              </a:rPr>
              <a:t> </a:t>
            </a:r>
            <a:r>
              <a:rPr sz="1400" b="1" dirty="0">
                <a:solidFill>
                  <a:srgbClr val="FFFFFF"/>
                </a:solidFill>
                <a:latin typeface="Arial"/>
                <a:cs typeface="Arial"/>
              </a:rPr>
              <a:t>safety</a:t>
            </a:r>
            <a:r>
              <a:rPr sz="1400" b="1" spc="-65" dirty="0">
                <a:solidFill>
                  <a:srgbClr val="FFFFFF"/>
                </a:solidFill>
                <a:latin typeface="Arial"/>
                <a:cs typeface="Arial"/>
              </a:rPr>
              <a:t> </a:t>
            </a:r>
            <a:r>
              <a:rPr sz="1400" b="1" dirty="0">
                <a:solidFill>
                  <a:srgbClr val="FFFFFF"/>
                </a:solidFill>
                <a:latin typeface="Arial"/>
                <a:cs typeface="Arial"/>
              </a:rPr>
              <a:t>is</a:t>
            </a:r>
            <a:r>
              <a:rPr sz="1400" b="1" spc="-45" dirty="0">
                <a:solidFill>
                  <a:srgbClr val="FFFFFF"/>
                </a:solidFill>
                <a:latin typeface="Arial"/>
                <a:cs typeface="Arial"/>
              </a:rPr>
              <a:t> </a:t>
            </a:r>
            <a:r>
              <a:rPr sz="1400" b="1" dirty="0">
                <a:solidFill>
                  <a:srgbClr val="FFFFFF"/>
                </a:solidFill>
                <a:latin typeface="Arial"/>
                <a:cs typeface="Arial"/>
              </a:rPr>
              <a:t>our</a:t>
            </a:r>
            <a:r>
              <a:rPr sz="1400" b="1" spc="-40" dirty="0">
                <a:solidFill>
                  <a:srgbClr val="FFFFFF"/>
                </a:solidFill>
                <a:latin typeface="Arial"/>
                <a:cs typeface="Arial"/>
              </a:rPr>
              <a:t> </a:t>
            </a:r>
            <a:r>
              <a:rPr sz="1400" b="1" dirty="0">
                <a:solidFill>
                  <a:srgbClr val="FFFFFF"/>
                </a:solidFill>
                <a:latin typeface="Arial"/>
                <a:cs typeface="Arial"/>
              </a:rPr>
              <a:t>priority</a:t>
            </a:r>
            <a:r>
              <a:rPr sz="1400" b="1" spc="-40" dirty="0">
                <a:solidFill>
                  <a:srgbClr val="FFFFFF"/>
                </a:solidFill>
                <a:latin typeface="Arial"/>
                <a:cs typeface="Arial"/>
              </a:rPr>
              <a:t> </a:t>
            </a:r>
            <a:r>
              <a:rPr sz="1400" spc="-25" dirty="0">
                <a:solidFill>
                  <a:srgbClr val="FFFFFF"/>
                </a:solidFill>
                <a:latin typeface="Arial"/>
                <a:cs typeface="Arial"/>
              </a:rPr>
              <a:t>and</a:t>
            </a:r>
            <a:endParaRPr sz="1400" dirty="0">
              <a:latin typeface="Arial"/>
              <a:cs typeface="Arial"/>
            </a:endParaRPr>
          </a:p>
          <a:p>
            <a:pPr marL="12700">
              <a:lnSpc>
                <a:spcPct val="100000"/>
              </a:lnSpc>
            </a:pPr>
            <a:r>
              <a:rPr sz="1400" dirty="0">
                <a:solidFill>
                  <a:srgbClr val="FFFFFF"/>
                </a:solidFill>
                <a:latin typeface="Arial"/>
                <a:cs typeface="Arial"/>
              </a:rPr>
              <a:t>we</a:t>
            </a:r>
            <a:r>
              <a:rPr sz="1400" spc="-15" dirty="0">
                <a:solidFill>
                  <a:srgbClr val="FFFFFF"/>
                </a:solidFill>
                <a:latin typeface="Arial"/>
                <a:cs typeface="Arial"/>
              </a:rPr>
              <a:t> </a:t>
            </a:r>
            <a:r>
              <a:rPr sz="1400" dirty="0">
                <a:solidFill>
                  <a:srgbClr val="FFFFFF"/>
                </a:solidFill>
                <a:latin typeface="Arial"/>
                <a:cs typeface="Arial"/>
              </a:rPr>
              <a:t>ensure</a:t>
            </a:r>
            <a:r>
              <a:rPr sz="1400" spc="-35" dirty="0">
                <a:solidFill>
                  <a:srgbClr val="FFFFFF"/>
                </a:solidFill>
                <a:latin typeface="Arial"/>
                <a:cs typeface="Arial"/>
              </a:rPr>
              <a:t> </a:t>
            </a:r>
            <a:r>
              <a:rPr sz="1400" dirty="0">
                <a:solidFill>
                  <a:srgbClr val="FFFFFF"/>
                </a:solidFill>
                <a:latin typeface="Arial"/>
                <a:cs typeface="Arial"/>
              </a:rPr>
              <a:t>the</a:t>
            </a:r>
            <a:r>
              <a:rPr sz="1400" spc="-30" dirty="0">
                <a:solidFill>
                  <a:srgbClr val="FFFFFF"/>
                </a:solidFill>
                <a:latin typeface="Arial"/>
                <a:cs typeface="Arial"/>
              </a:rPr>
              <a:t> </a:t>
            </a:r>
            <a:r>
              <a:rPr sz="1400" dirty="0">
                <a:solidFill>
                  <a:srgbClr val="FFFFFF"/>
                </a:solidFill>
                <a:latin typeface="Arial"/>
                <a:cs typeface="Arial"/>
              </a:rPr>
              <a:t>highest</a:t>
            </a:r>
            <a:r>
              <a:rPr sz="1400" spc="-30" dirty="0">
                <a:solidFill>
                  <a:srgbClr val="FFFFFF"/>
                </a:solidFill>
                <a:latin typeface="Arial"/>
                <a:cs typeface="Arial"/>
              </a:rPr>
              <a:t> </a:t>
            </a:r>
            <a:r>
              <a:rPr sz="1400" dirty="0">
                <a:solidFill>
                  <a:srgbClr val="FFFFFF"/>
                </a:solidFill>
                <a:latin typeface="Arial"/>
                <a:cs typeface="Arial"/>
              </a:rPr>
              <a:t>standards</a:t>
            </a:r>
            <a:r>
              <a:rPr sz="1400" spc="-35" dirty="0">
                <a:solidFill>
                  <a:srgbClr val="FFFFFF"/>
                </a:solidFill>
                <a:latin typeface="Arial"/>
                <a:cs typeface="Arial"/>
              </a:rPr>
              <a:t> </a:t>
            </a:r>
            <a:r>
              <a:rPr sz="1400" dirty="0">
                <a:solidFill>
                  <a:srgbClr val="FFFFFF"/>
                </a:solidFill>
                <a:latin typeface="Arial"/>
                <a:cs typeface="Arial"/>
              </a:rPr>
              <a:t>are</a:t>
            </a:r>
            <a:r>
              <a:rPr sz="1400" spc="-25" dirty="0">
                <a:solidFill>
                  <a:srgbClr val="FFFFFF"/>
                </a:solidFill>
                <a:latin typeface="Arial"/>
                <a:cs typeface="Arial"/>
              </a:rPr>
              <a:t> </a:t>
            </a:r>
            <a:r>
              <a:rPr sz="1400" spc="-20" dirty="0">
                <a:solidFill>
                  <a:srgbClr val="FFFFFF"/>
                </a:solidFill>
                <a:latin typeface="Arial"/>
                <a:cs typeface="Arial"/>
              </a:rPr>
              <a:t>met.</a:t>
            </a:r>
            <a:endParaRPr lang="en-US" sz="1400" spc="-20" dirty="0">
              <a:solidFill>
                <a:srgbClr val="FFFFFF"/>
              </a:solidFill>
              <a:latin typeface="Arial"/>
              <a:cs typeface="Arial"/>
            </a:endParaRPr>
          </a:p>
          <a:p>
            <a:pPr marL="12700">
              <a:lnSpc>
                <a:spcPct val="100000"/>
              </a:lnSpc>
            </a:pPr>
            <a:endParaRPr sz="1400" dirty="0">
              <a:latin typeface="Arial"/>
              <a:cs typeface="Arial"/>
            </a:endParaRPr>
          </a:p>
          <a:p>
            <a:pPr marL="285750" indent="-285750" eaLnBrk="1" hangingPunct="1">
              <a:lnSpc>
                <a:spcPct val="150000"/>
              </a:lnSpc>
              <a:buFont typeface="Wingdings" panose="05000000000000000000" pitchFamily="2" charset="2"/>
              <a:buChar char="ü"/>
            </a:pPr>
            <a:r>
              <a:rPr lang="en-GB" altLang="en-US" sz="1400" dirty="0">
                <a:solidFill>
                  <a:schemeClr val="bg1"/>
                </a:solidFill>
              </a:rPr>
              <a:t>ABTA member </a:t>
            </a:r>
          </a:p>
          <a:p>
            <a:pPr marL="285750" indent="-285750">
              <a:lnSpc>
                <a:spcPct val="150000"/>
              </a:lnSpc>
              <a:buFont typeface="Wingdings" panose="05000000000000000000" pitchFamily="2" charset="2"/>
              <a:buChar char="ü"/>
            </a:pPr>
            <a:r>
              <a:rPr lang="en-GB" altLang="en-US" sz="1400" dirty="0">
                <a:solidFill>
                  <a:schemeClr val="bg1"/>
                </a:solidFill>
              </a:rPr>
              <a:t>Protected by ATOL &amp; ABTOT </a:t>
            </a:r>
          </a:p>
          <a:p>
            <a:pPr marL="285750" indent="-285750">
              <a:lnSpc>
                <a:spcPct val="150000"/>
              </a:lnSpc>
              <a:buFont typeface="Wingdings" panose="05000000000000000000" pitchFamily="2" charset="2"/>
              <a:buChar char="ü"/>
            </a:pPr>
            <a:r>
              <a:rPr lang="en-GB" altLang="en-US" sz="1400" dirty="0">
                <a:solidFill>
                  <a:schemeClr val="bg1"/>
                </a:solidFill>
              </a:rPr>
              <a:t>School Travel Forum (STF) member</a:t>
            </a:r>
          </a:p>
          <a:p>
            <a:pPr marL="285750" indent="-285750" eaLnBrk="1" hangingPunct="1">
              <a:lnSpc>
                <a:spcPct val="150000"/>
              </a:lnSpc>
              <a:buFont typeface="Wingdings" panose="05000000000000000000" pitchFamily="2" charset="2"/>
              <a:buChar char="ü"/>
            </a:pPr>
            <a:r>
              <a:rPr lang="en-GB" altLang="en-US" sz="1400" dirty="0">
                <a:solidFill>
                  <a:schemeClr val="bg1"/>
                </a:solidFill>
              </a:rPr>
              <a:t>Hold the Learning Outside the Classroom (</a:t>
            </a:r>
            <a:r>
              <a:rPr lang="en-GB" altLang="en-US" sz="1400" dirty="0" err="1">
                <a:solidFill>
                  <a:schemeClr val="bg1"/>
                </a:solidFill>
              </a:rPr>
              <a:t>LOtC</a:t>
            </a:r>
            <a:r>
              <a:rPr lang="en-GB" altLang="en-US" sz="1400" dirty="0">
                <a:solidFill>
                  <a:schemeClr val="bg1"/>
                </a:solidFill>
              </a:rPr>
              <a:t>) Quality Badge</a:t>
            </a:r>
          </a:p>
          <a:p>
            <a:pPr marL="285750" indent="-285750" eaLnBrk="1" hangingPunct="1">
              <a:lnSpc>
                <a:spcPct val="150000"/>
              </a:lnSpc>
              <a:buFont typeface="Wingdings" panose="05000000000000000000" pitchFamily="2" charset="2"/>
              <a:buChar char="ü"/>
            </a:pPr>
            <a:r>
              <a:rPr lang="en-GB" altLang="en-US" sz="1400" dirty="0">
                <a:solidFill>
                  <a:schemeClr val="bg1"/>
                </a:solidFill>
              </a:rPr>
              <a:t>AAIAC </a:t>
            </a:r>
            <a:r>
              <a:rPr lang="en-GB" altLang="en-US" sz="1400" dirty="0" err="1">
                <a:solidFill>
                  <a:schemeClr val="bg1"/>
                </a:solidFill>
              </a:rPr>
              <a:t>Adventuremark</a:t>
            </a:r>
            <a:r>
              <a:rPr lang="en-GB" altLang="en-US" sz="1400" dirty="0">
                <a:solidFill>
                  <a:schemeClr val="bg1"/>
                </a:solidFill>
              </a:rPr>
              <a:t> holder</a:t>
            </a:r>
          </a:p>
          <a:p>
            <a:pPr marL="285750" indent="-285750" eaLnBrk="1" hangingPunct="1">
              <a:lnSpc>
                <a:spcPct val="150000"/>
              </a:lnSpc>
              <a:buFont typeface="Wingdings" panose="05000000000000000000" pitchFamily="2" charset="2"/>
              <a:buChar char="ü"/>
            </a:pPr>
            <a:r>
              <a:rPr lang="en-GB" altLang="en-US" sz="1400" dirty="0">
                <a:solidFill>
                  <a:schemeClr val="bg1"/>
                </a:solidFill>
              </a:rPr>
              <a:t>Externally audited safety management systems</a:t>
            </a:r>
          </a:p>
          <a:p>
            <a:pPr marL="285750" indent="-285750">
              <a:lnSpc>
                <a:spcPct val="150000"/>
              </a:lnSpc>
              <a:buFont typeface="Wingdings" panose="05000000000000000000" pitchFamily="2" charset="2"/>
              <a:buChar char="ü"/>
            </a:pPr>
            <a:r>
              <a:rPr lang="en-GB" altLang="en-US" sz="1400" dirty="0">
                <a:solidFill>
                  <a:schemeClr val="bg1"/>
                </a:solidFill>
              </a:rPr>
              <a:t>All accommodation audited</a:t>
            </a:r>
          </a:p>
        </p:txBody>
      </p:sp>
      <p:pic>
        <p:nvPicPr>
          <p:cNvPr id="6" name="object 6"/>
          <p:cNvPicPr/>
          <p:nvPr/>
        </p:nvPicPr>
        <p:blipFill>
          <a:blip r:embed="rId2" cstate="email">
            <a:extLst>
              <a:ext uri="{28A0092B-C50C-407E-A947-70E740481C1C}">
                <a14:useLocalDpi xmlns:a14="http://schemas.microsoft.com/office/drawing/2010/main"/>
              </a:ext>
            </a:extLst>
          </a:blip>
          <a:stretch>
            <a:fillRect/>
          </a:stretch>
        </p:blipFill>
        <p:spPr>
          <a:xfrm>
            <a:off x="6012179" y="1629155"/>
            <a:ext cx="1360169" cy="4692396"/>
          </a:xfrm>
          <a:prstGeom prst="rect">
            <a:avLst/>
          </a:prstGeom>
        </p:spPr>
      </p:pic>
      <p:pic>
        <p:nvPicPr>
          <p:cNvPr id="7" name="object 7"/>
          <p:cNvPicPr/>
          <p:nvPr/>
        </p:nvPicPr>
        <p:blipFill>
          <a:blip r:embed="rId3" cstate="email">
            <a:extLst>
              <a:ext uri="{28A0092B-C50C-407E-A947-70E740481C1C}">
                <a14:useLocalDpi xmlns:a14="http://schemas.microsoft.com/office/drawing/2010/main"/>
              </a:ext>
            </a:extLst>
          </a:blip>
          <a:stretch>
            <a:fillRect/>
          </a:stretch>
        </p:blipFill>
        <p:spPr>
          <a:xfrm>
            <a:off x="5924550" y="553212"/>
            <a:ext cx="1535429" cy="717041"/>
          </a:xfrm>
          <a:prstGeom prst="rect">
            <a:avLst/>
          </a:prstGeom>
        </p:spPr>
      </p:pic>
      <p:grpSp>
        <p:nvGrpSpPr>
          <p:cNvPr id="8" name="Group 7">
            <a:extLst>
              <a:ext uri="{FF2B5EF4-FFF2-40B4-BE49-F238E27FC236}">
                <a16:creationId xmlns:a16="http://schemas.microsoft.com/office/drawing/2014/main" id="{9C187550-7A4A-2E9C-FD1F-5226C318DFC5}"/>
              </a:ext>
            </a:extLst>
          </p:cNvPr>
          <p:cNvGrpSpPr/>
          <p:nvPr/>
        </p:nvGrpSpPr>
        <p:grpSpPr>
          <a:xfrm>
            <a:off x="1066800" y="5878707"/>
            <a:ext cx="3069651" cy="762455"/>
            <a:chOff x="1066800" y="5878707"/>
            <a:chExt cx="3069651" cy="762455"/>
          </a:xfrm>
        </p:grpSpPr>
        <p:pic>
          <p:nvPicPr>
            <p:cNvPr id="9" name="Graphic 8" descr="Internet with solid fill">
              <a:extLst>
                <a:ext uri="{FF2B5EF4-FFF2-40B4-BE49-F238E27FC236}">
                  <a16:creationId xmlns:a16="http://schemas.microsoft.com/office/drawing/2014/main" id="{8423B954-5148-1613-E3B4-E222D6DA1FA6}"/>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75764" y="5878707"/>
              <a:ext cx="540765" cy="540765"/>
            </a:xfrm>
            <a:prstGeom prst="rect">
              <a:avLst/>
            </a:prstGeom>
          </p:spPr>
        </p:pic>
        <p:sp>
          <p:nvSpPr>
            <p:cNvPr id="10" name="TextBox 9">
              <a:extLst>
                <a:ext uri="{FF2B5EF4-FFF2-40B4-BE49-F238E27FC236}">
                  <a16:creationId xmlns:a16="http://schemas.microsoft.com/office/drawing/2014/main" id="{BE929FEC-313E-DFCF-854E-604C1657F55C}"/>
                </a:ext>
              </a:extLst>
            </p:cNvPr>
            <p:cNvSpPr txBox="1"/>
            <p:nvPr/>
          </p:nvSpPr>
          <p:spPr>
            <a:xfrm>
              <a:off x="1066800" y="6379552"/>
              <a:ext cx="3069651" cy="261610"/>
            </a:xfrm>
            <a:prstGeom prst="rect">
              <a:avLst/>
            </a:prstGeom>
            <a:noFill/>
          </p:spPr>
          <p:txBody>
            <a:bodyPr wrap="square">
              <a:spAutoFit/>
            </a:bodyPr>
            <a:lstStyle/>
            <a:p>
              <a:pPr marL="12700">
                <a:lnSpc>
                  <a:spcPct val="100000"/>
                </a:lnSpc>
                <a:spcBef>
                  <a:spcPts val="844"/>
                </a:spcBef>
                <a:tabLst>
                  <a:tab pos="297815" algn="l"/>
                </a:tabLst>
              </a:pPr>
              <a:r>
                <a:rPr lang="en-US" sz="1100" dirty="0">
                  <a:solidFill>
                    <a:srgbClr val="FFFFFF"/>
                  </a:solidFill>
                  <a:latin typeface="Arial"/>
                  <a:cs typeface="Arial"/>
                  <a:hlinkClick r:id="rId5"/>
                </a:rPr>
                <a:t>M</a:t>
              </a:r>
              <a:r>
                <a:rPr lang="en-GB" sz="1100" dirty="0">
                  <a:solidFill>
                    <a:srgbClr val="FFFFFF"/>
                  </a:solidFill>
                  <a:latin typeface="Arial"/>
                  <a:cs typeface="Arial"/>
                  <a:hlinkClick r:id="rId5"/>
                </a:rPr>
                <a:t>ore about accreditation.</a:t>
              </a:r>
              <a:endParaRPr lang="en-GB" sz="1100" dirty="0">
                <a:latin typeface="Arial"/>
                <a:cs typeface="Arial"/>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5392F25-39DC-4EC5-B672-0D2C2734ACD8}"/>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3222036" y="-1"/>
            <a:ext cx="5921963" cy="6858001"/>
          </a:xfrm>
          <a:prstGeom prst="rect">
            <a:avLst/>
          </a:prstGeom>
        </p:spPr>
      </p:pic>
      <p:sp>
        <p:nvSpPr>
          <p:cNvPr id="4" name="object 4"/>
          <p:cNvSpPr/>
          <p:nvPr/>
        </p:nvSpPr>
        <p:spPr>
          <a:xfrm>
            <a:off x="0" y="0"/>
            <a:ext cx="4211955" cy="6858000"/>
          </a:xfrm>
          <a:custGeom>
            <a:avLst/>
            <a:gdLst/>
            <a:ahLst/>
            <a:cxnLst/>
            <a:rect l="l" t="t" r="r" b="b"/>
            <a:pathLst>
              <a:path w="4211955" h="6858000">
                <a:moveTo>
                  <a:pt x="4211574" y="0"/>
                </a:moveTo>
                <a:lnTo>
                  <a:pt x="0" y="0"/>
                </a:lnTo>
                <a:lnTo>
                  <a:pt x="0" y="6858000"/>
                </a:lnTo>
                <a:lnTo>
                  <a:pt x="4211574" y="6858000"/>
                </a:lnTo>
                <a:lnTo>
                  <a:pt x="4211574" y="0"/>
                </a:lnTo>
                <a:close/>
              </a:path>
            </a:pathLst>
          </a:custGeom>
          <a:solidFill>
            <a:srgbClr val="1291D0"/>
          </a:solidFill>
        </p:spPr>
        <p:txBody>
          <a:bodyPr wrap="square" lIns="0" tIns="0" rIns="0" bIns="0" rtlCol="0"/>
          <a:lstStyle/>
          <a:p>
            <a:endParaRPr/>
          </a:p>
        </p:txBody>
      </p:sp>
      <p:sp>
        <p:nvSpPr>
          <p:cNvPr id="5" name="object 5"/>
          <p:cNvSpPr txBox="1">
            <a:spLocks noGrp="1"/>
          </p:cNvSpPr>
          <p:nvPr>
            <p:ph type="title"/>
          </p:nvPr>
        </p:nvSpPr>
        <p:spPr>
          <a:xfrm>
            <a:off x="472694" y="1178560"/>
            <a:ext cx="2990850" cy="1016945"/>
          </a:xfrm>
          <a:prstGeom prst="rect">
            <a:avLst/>
          </a:prstGeom>
        </p:spPr>
        <p:txBody>
          <a:bodyPr vert="horz" wrap="square" lIns="0" tIns="118110" rIns="0" bIns="0" rtlCol="0">
            <a:spAutoFit/>
          </a:bodyPr>
          <a:lstStyle/>
          <a:p>
            <a:pPr marL="12700" marR="5080">
              <a:lnSpc>
                <a:spcPts val="3460"/>
              </a:lnSpc>
              <a:spcBef>
                <a:spcPts val="930"/>
              </a:spcBef>
            </a:pPr>
            <a:br>
              <a:rPr lang="en-GB" dirty="0"/>
            </a:br>
            <a:r>
              <a:rPr lang="en-GB" dirty="0" err="1"/>
              <a:t>Aeroscopia</a:t>
            </a:r>
            <a:endParaRPr spc="-10" dirty="0"/>
          </a:p>
        </p:txBody>
      </p:sp>
      <p:sp>
        <p:nvSpPr>
          <p:cNvPr id="6" name="object 6"/>
          <p:cNvSpPr txBox="1"/>
          <p:nvPr/>
        </p:nvSpPr>
        <p:spPr>
          <a:xfrm>
            <a:off x="472694" y="2621025"/>
            <a:ext cx="2990850" cy="1520288"/>
          </a:xfrm>
          <a:prstGeom prst="rect">
            <a:avLst/>
          </a:prstGeom>
        </p:spPr>
        <p:txBody>
          <a:bodyPr vert="horz" wrap="square" lIns="0" tIns="12065" rIns="0" bIns="0" rtlCol="0">
            <a:spAutoFit/>
          </a:bodyPr>
          <a:lstStyle/>
          <a:p>
            <a:pPr marL="12700" marR="280670">
              <a:lnSpc>
                <a:spcPct val="100000"/>
              </a:lnSpc>
              <a:spcBef>
                <a:spcPts val="95"/>
              </a:spcBef>
            </a:pPr>
            <a:r>
              <a:rPr lang="en-US" sz="1400" dirty="0">
                <a:solidFill>
                  <a:schemeClr val="bg1"/>
                </a:solidFill>
              </a:rPr>
              <a:t>Learn about the history of aviation and see the last Concorde ever to fly in French aerospace, alongside interactive large exhibition halls filled with planes, cockpits, and displays showing the history of flight.</a:t>
            </a:r>
            <a:endParaRPr sz="1400" dirty="0">
              <a:solidFill>
                <a:schemeClr val="bg1"/>
              </a:solidFill>
              <a:latin typeface="Arial"/>
              <a:cs typeface="Arial"/>
            </a:endParaRPr>
          </a:p>
        </p:txBody>
      </p:sp>
      <p:pic>
        <p:nvPicPr>
          <p:cNvPr id="7" name="object 7"/>
          <p:cNvPicPr/>
          <p:nvPr/>
        </p:nvPicPr>
        <p:blipFill>
          <a:blip r:embed="rId3" cstate="email">
            <a:extLst>
              <a:ext uri="{28A0092B-C50C-407E-A947-70E740481C1C}">
                <a14:useLocalDpi xmlns:a14="http://schemas.microsoft.com/office/drawing/2010/main"/>
              </a:ext>
            </a:extLst>
          </a:blip>
          <a:stretch>
            <a:fillRect/>
          </a:stretch>
        </p:blipFill>
        <p:spPr>
          <a:xfrm>
            <a:off x="7812023" y="260604"/>
            <a:ext cx="977646" cy="97764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DE11C840-7DC9-679C-6151-69E7ED52628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52886" y="3429000"/>
            <a:ext cx="5491114" cy="3429000"/>
          </a:xfrm>
          <a:prstGeom prst="rect">
            <a:avLst/>
          </a:prstGeom>
        </p:spPr>
      </p:pic>
      <p:pic>
        <p:nvPicPr>
          <p:cNvPr id="12" name="Picture 11">
            <a:extLst>
              <a:ext uri="{FF2B5EF4-FFF2-40B4-BE49-F238E27FC236}">
                <a16:creationId xmlns:a16="http://schemas.microsoft.com/office/drawing/2014/main" id="{A050C086-04C0-AAE7-A613-2993052526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86200" y="0"/>
            <a:ext cx="5262715" cy="3469720"/>
          </a:xfrm>
          <a:prstGeom prst="rect">
            <a:avLst/>
          </a:prstGeom>
        </p:spPr>
      </p:pic>
      <p:sp>
        <p:nvSpPr>
          <p:cNvPr id="4" name="object 4"/>
          <p:cNvSpPr/>
          <p:nvPr/>
        </p:nvSpPr>
        <p:spPr>
          <a:xfrm>
            <a:off x="0" y="0"/>
            <a:ext cx="4211955" cy="6858000"/>
          </a:xfrm>
          <a:custGeom>
            <a:avLst/>
            <a:gdLst/>
            <a:ahLst/>
            <a:cxnLst/>
            <a:rect l="l" t="t" r="r" b="b"/>
            <a:pathLst>
              <a:path w="4211955" h="6858000">
                <a:moveTo>
                  <a:pt x="4211574" y="0"/>
                </a:moveTo>
                <a:lnTo>
                  <a:pt x="0" y="0"/>
                </a:lnTo>
                <a:lnTo>
                  <a:pt x="0" y="6858000"/>
                </a:lnTo>
                <a:lnTo>
                  <a:pt x="4211574" y="6858000"/>
                </a:lnTo>
                <a:lnTo>
                  <a:pt x="4211574" y="0"/>
                </a:lnTo>
                <a:close/>
              </a:path>
            </a:pathLst>
          </a:custGeom>
          <a:solidFill>
            <a:srgbClr val="1291D0"/>
          </a:solidFill>
        </p:spPr>
        <p:txBody>
          <a:bodyPr wrap="square" lIns="0" tIns="0" rIns="0" bIns="0" rtlCol="0"/>
          <a:lstStyle/>
          <a:p>
            <a:endParaRPr/>
          </a:p>
        </p:txBody>
      </p:sp>
      <p:sp>
        <p:nvSpPr>
          <p:cNvPr id="6" name="object 6"/>
          <p:cNvSpPr txBox="1"/>
          <p:nvPr/>
        </p:nvSpPr>
        <p:spPr>
          <a:xfrm>
            <a:off x="472694" y="2621025"/>
            <a:ext cx="3261106" cy="1735732"/>
          </a:xfrm>
          <a:prstGeom prst="rect">
            <a:avLst/>
          </a:prstGeom>
        </p:spPr>
        <p:txBody>
          <a:bodyPr vert="horz" wrap="square" lIns="0" tIns="12065" rIns="0" bIns="0" rtlCol="0">
            <a:spAutoFit/>
          </a:bodyPr>
          <a:lstStyle/>
          <a:p>
            <a:pPr marL="110489" marR="170815" lvl="1" indent="-98425" algn="l">
              <a:spcBef>
                <a:spcPts val="95"/>
              </a:spcBef>
            </a:pPr>
            <a:r>
              <a:rPr lang="en-US" sz="1400" dirty="0">
                <a:solidFill>
                  <a:schemeClr val="bg1"/>
                </a:solidFill>
              </a:rPr>
              <a:t>Discover the history behind Airbus and its establishment in Toulouse, where students can see how modern assembly lines operate and gain a deeper understanding of large-scale engineering, innovation and the story behind iconic aircraft like the A300 series.</a:t>
            </a:r>
            <a:endParaRPr lang="en-GB" sz="1400" spc="-10" dirty="0">
              <a:solidFill>
                <a:schemeClr val="bg1"/>
              </a:solidFill>
              <a:latin typeface="Arial"/>
              <a:cs typeface="Arial"/>
            </a:endParaRPr>
          </a:p>
        </p:txBody>
      </p:sp>
      <p:pic>
        <p:nvPicPr>
          <p:cNvPr id="7" name="object 7"/>
          <p:cNvPicPr/>
          <p:nvPr/>
        </p:nvPicPr>
        <p:blipFill>
          <a:blip r:embed="rId4" cstate="email">
            <a:extLst>
              <a:ext uri="{28A0092B-C50C-407E-A947-70E740481C1C}">
                <a14:useLocalDpi xmlns:a14="http://schemas.microsoft.com/office/drawing/2010/main"/>
              </a:ext>
            </a:extLst>
          </a:blip>
          <a:stretch>
            <a:fillRect/>
          </a:stretch>
        </p:blipFill>
        <p:spPr>
          <a:xfrm>
            <a:off x="7812023" y="260604"/>
            <a:ext cx="977646" cy="977646"/>
          </a:xfrm>
          <a:prstGeom prst="rect">
            <a:avLst/>
          </a:prstGeom>
        </p:spPr>
      </p:pic>
      <p:sp>
        <p:nvSpPr>
          <p:cNvPr id="9" name="Title 8">
            <a:extLst>
              <a:ext uri="{FF2B5EF4-FFF2-40B4-BE49-F238E27FC236}">
                <a16:creationId xmlns:a16="http://schemas.microsoft.com/office/drawing/2014/main" id="{AE0BD984-6111-2164-B81A-F4731E4727A8}"/>
              </a:ext>
            </a:extLst>
          </p:cNvPr>
          <p:cNvSpPr>
            <a:spLocks noGrp="1"/>
          </p:cNvSpPr>
          <p:nvPr>
            <p:ph type="title"/>
          </p:nvPr>
        </p:nvSpPr>
        <p:spPr>
          <a:xfrm>
            <a:off x="472694" y="1178560"/>
            <a:ext cx="2032635" cy="1107996"/>
          </a:xfrm>
        </p:spPr>
        <p:txBody>
          <a:bodyPr/>
          <a:lstStyle/>
          <a:p>
            <a:r>
              <a:rPr lang="en-GB" dirty="0"/>
              <a:t>Airbus Factory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42341BB-AD8A-ADFB-1B98-1821D869C781}"/>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3962400" y="-31549"/>
            <a:ext cx="5181600" cy="6889549"/>
          </a:xfrm>
          <a:prstGeom prst="rect">
            <a:avLst/>
          </a:prstGeom>
        </p:spPr>
      </p:pic>
      <p:sp>
        <p:nvSpPr>
          <p:cNvPr id="4" name="object 4"/>
          <p:cNvSpPr/>
          <p:nvPr/>
        </p:nvSpPr>
        <p:spPr>
          <a:xfrm>
            <a:off x="0" y="0"/>
            <a:ext cx="4211955" cy="6858000"/>
          </a:xfrm>
          <a:custGeom>
            <a:avLst/>
            <a:gdLst/>
            <a:ahLst/>
            <a:cxnLst/>
            <a:rect l="l" t="t" r="r" b="b"/>
            <a:pathLst>
              <a:path w="4211955" h="6858000">
                <a:moveTo>
                  <a:pt x="4211574" y="0"/>
                </a:moveTo>
                <a:lnTo>
                  <a:pt x="0" y="0"/>
                </a:lnTo>
                <a:lnTo>
                  <a:pt x="0" y="6858000"/>
                </a:lnTo>
                <a:lnTo>
                  <a:pt x="4211574" y="6858000"/>
                </a:lnTo>
                <a:lnTo>
                  <a:pt x="4211574" y="0"/>
                </a:lnTo>
                <a:close/>
              </a:path>
            </a:pathLst>
          </a:custGeom>
          <a:solidFill>
            <a:srgbClr val="1291D0"/>
          </a:solidFill>
        </p:spPr>
        <p:txBody>
          <a:bodyPr wrap="square" lIns="0" tIns="0" rIns="0" bIns="0" rtlCol="0"/>
          <a:lstStyle/>
          <a:p>
            <a:endParaRPr/>
          </a:p>
        </p:txBody>
      </p:sp>
      <p:pic>
        <p:nvPicPr>
          <p:cNvPr id="7" name="object 7"/>
          <p:cNvPicPr/>
          <p:nvPr/>
        </p:nvPicPr>
        <p:blipFill>
          <a:blip r:embed="rId3" cstate="email">
            <a:extLst>
              <a:ext uri="{28A0092B-C50C-407E-A947-70E740481C1C}">
                <a14:useLocalDpi xmlns:a14="http://schemas.microsoft.com/office/drawing/2010/main"/>
              </a:ext>
            </a:extLst>
          </a:blip>
          <a:stretch>
            <a:fillRect/>
          </a:stretch>
        </p:blipFill>
        <p:spPr>
          <a:xfrm>
            <a:off x="7812023" y="260604"/>
            <a:ext cx="977646" cy="977646"/>
          </a:xfrm>
          <a:prstGeom prst="rect">
            <a:avLst/>
          </a:prstGeom>
        </p:spPr>
      </p:pic>
      <p:sp>
        <p:nvSpPr>
          <p:cNvPr id="8" name="object 6">
            <a:extLst>
              <a:ext uri="{FF2B5EF4-FFF2-40B4-BE49-F238E27FC236}">
                <a16:creationId xmlns:a16="http://schemas.microsoft.com/office/drawing/2014/main" id="{416A2E91-277C-BF58-C4A7-39CB90B0255F}"/>
              </a:ext>
            </a:extLst>
          </p:cNvPr>
          <p:cNvSpPr txBox="1"/>
          <p:nvPr/>
        </p:nvSpPr>
        <p:spPr>
          <a:xfrm>
            <a:off x="472694" y="2621025"/>
            <a:ext cx="3276000" cy="1976823"/>
          </a:xfrm>
          <a:prstGeom prst="rect">
            <a:avLst/>
          </a:prstGeom>
        </p:spPr>
        <p:txBody>
          <a:bodyPr vert="horz" wrap="square" lIns="0" tIns="12065" rIns="0" bIns="0" rtlCol="0">
            <a:spAutoFit/>
          </a:bodyPr>
          <a:lstStyle/>
          <a:p>
            <a:pPr marL="104775" marR="57785" indent="-92710" algn="l">
              <a:spcBef>
                <a:spcPts val="95"/>
              </a:spcBef>
            </a:pPr>
            <a:r>
              <a:rPr lang="en-US" sz="1400" dirty="0">
                <a:solidFill>
                  <a:schemeClr val="bg1"/>
                </a:solidFill>
              </a:rPr>
              <a:t>Explore the wonders of space through interactive exhibits, engaging workshops and immersive shows to inspire your students. </a:t>
            </a:r>
          </a:p>
          <a:p>
            <a:pPr marL="104775" marR="57785" indent="-92710" algn="l">
              <a:spcBef>
                <a:spcPts val="95"/>
              </a:spcBef>
            </a:pPr>
            <a:endParaRPr lang="en-US" sz="1400" dirty="0">
              <a:solidFill>
                <a:schemeClr val="bg1"/>
              </a:solidFill>
            </a:endParaRPr>
          </a:p>
          <a:p>
            <a:pPr marL="104775" marR="57785" indent="-92710" algn="l">
              <a:spcBef>
                <a:spcPts val="95"/>
              </a:spcBef>
            </a:pPr>
            <a:r>
              <a:rPr lang="en-US" sz="1400" dirty="0">
                <a:solidFill>
                  <a:schemeClr val="bg1"/>
                </a:solidFill>
              </a:rPr>
              <a:t>This museum brings science to life, helping students understand how space research works while sparking curiosity about the universe.</a:t>
            </a:r>
            <a:endParaRPr lang="en-US" sz="1400" dirty="0">
              <a:solidFill>
                <a:schemeClr val="bg1"/>
              </a:solidFill>
              <a:latin typeface="Arial"/>
              <a:cs typeface="Arial"/>
            </a:endParaRPr>
          </a:p>
        </p:txBody>
      </p:sp>
      <p:sp>
        <p:nvSpPr>
          <p:cNvPr id="9" name="Title 8">
            <a:extLst>
              <a:ext uri="{FF2B5EF4-FFF2-40B4-BE49-F238E27FC236}">
                <a16:creationId xmlns:a16="http://schemas.microsoft.com/office/drawing/2014/main" id="{D10210A5-2ECB-B89E-5BD3-4EA3FB27335C}"/>
              </a:ext>
            </a:extLst>
          </p:cNvPr>
          <p:cNvSpPr txBox="1">
            <a:spLocks/>
          </p:cNvSpPr>
          <p:nvPr/>
        </p:nvSpPr>
        <p:spPr>
          <a:xfrm>
            <a:off x="472694" y="1178560"/>
            <a:ext cx="2032635" cy="1107996"/>
          </a:xfrm>
          <a:prstGeom prst="rect">
            <a:avLst/>
          </a:prstGeom>
        </p:spPr>
        <p:txBody>
          <a:bodyPr wrap="square" lIns="0" tIns="0" rIns="0" bIns="0">
            <a:spAutoFit/>
          </a:bodyPr>
          <a:lstStyle>
            <a:lvl1pPr>
              <a:defRPr sz="3600" b="1" i="0">
                <a:solidFill>
                  <a:schemeClr val="bg1"/>
                </a:solidFill>
                <a:latin typeface="Arial"/>
                <a:ea typeface="+mj-ea"/>
                <a:cs typeface="Arial"/>
              </a:defRPr>
            </a:lvl1pPr>
          </a:lstStyle>
          <a:p>
            <a:r>
              <a:rPr lang="en-GB" dirty="0"/>
              <a:t>City of Space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7608FF8-5856-C233-99D3-AD03EDAA84A5}"/>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2514601" y="0"/>
            <a:ext cx="6629400" cy="6858000"/>
          </a:xfrm>
          <a:prstGeom prst="rect">
            <a:avLst/>
          </a:prstGeom>
        </p:spPr>
      </p:pic>
      <p:sp>
        <p:nvSpPr>
          <p:cNvPr id="4" name="object 4"/>
          <p:cNvSpPr/>
          <p:nvPr/>
        </p:nvSpPr>
        <p:spPr>
          <a:xfrm>
            <a:off x="0" y="0"/>
            <a:ext cx="4211955" cy="6858000"/>
          </a:xfrm>
          <a:custGeom>
            <a:avLst/>
            <a:gdLst/>
            <a:ahLst/>
            <a:cxnLst/>
            <a:rect l="l" t="t" r="r" b="b"/>
            <a:pathLst>
              <a:path w="4211955" h="6858000">
                <a:moveTo>
                  <a:pt x="4211574" y="0"/>
                </a:moveTo>
                <a:lnTo>
                  <a:pt x="0" y="0"/>
                </a:lnTo>
                <a:lnTo>
                  <a:pt x="0" y="6858000"/>
                </a:lnTo>
                <a:lnTo>
                  <a:pt x="4211574" y="6858000"/>
                </a:lnTo>
                <a:lnTo>
                  <a:pt x="4211574" y="0"/>
                </a:lnTo>
                <a:close/>
              </a:path>
            </a:pathLst>
          </a:custGeom>
          <a:solidFill>
            <a:srgbClr val="1291D0"/>
          </a:solidFill>
        </p:spPr>
        <p:txBody>
          <a:bodyPr wrap="square" lIns="0" tIns="0" rIns="0" bIns="0" rtlCol="0"/>
          <a:lstStyle/>
          <a:p>
            <a:endParaRPr/>
          </a:p>
        </p:txBody>
      </p:sp>
      <p:pic>
        <p:nvPicPr>
          <p:cNvPr id="7" name="object 7"/>
          <p:cNvPicPr/>
          <p:nvPr/>
        </p:nvPicPr>
        <p:blipFill>
          <a:blip r:embed="rId3" cstate="email">
            <a:extLst>
              <a:ext uri="{28A0092B-C50C-407E-A947-70E740481C1C}">
                <a14:useLocalDpi xmlns:a14="http://schemas.microsoft.com/office/drawing/2010/main"/>
              </a:ext>
            </a:extLst>
          </a:blip>
          <a:stretch>
            <a:fillRect/>
          </a:stretch>
        </p:blipFill>
        <p:spPr>
          <a:xfrm>
            <a:off x="7812023" y="260604"/>
            <a:ext cx="977646" cy="977646"/>
          </a:xfrm>
          <a:prstGeom prst="rect">
            <a:avLst/>
          </a:prstGeom>
        </p:spPr>
      </p:pic>
      <p:sp>
        <p:nvSpPr>
          <p:cNvPr id="2" name="object 6">
            <a:extLst>
              <a:ext uri="{FF2B5EF4-FFF2-40B4-BE49-F238E27FC236}">
                <a16:creationId xmlns:a16="http://schemas.microsoft.com/office/drawing/2014/main" id="{FF8CF696-A25C-1C98-968E-FEFC86017DDD}"/>
              </a:ext>
            </a:extLst>
          </p:cNvPr>
          <p:cNvSpPr txBox="1"/>
          <p:nvPr/>
        </p:nvSpPr>
        <p:spPr>
          <a:xfrm>
            <a:off x="472694" y="2621025"/>
            <a:ext cx="3261106" cy="1976823"/>
          </a:xfrm>
          <a:prstGeom prst="rect">
            <a:avLst/>
          </a:prstGeom>
        </p:spPr>
        <p:txBody>
          <a:bodyPr vert="horz" wrap="square" lIns="0" tIns="12065" rIns="0" bIns="0" rtlCol="0">
            <a:spAutoFit/>
          </a:bodyPr>
          <a:lstStyle/>
          <a:p>
            <a:pPr marL="104775" marR="57785" indent="-92710">
              <a:spcBef>
                <a:spcPts val="95"/>
              </a:spcBef>
            </a:pPr>
            <a:r>
              <a:rPr lang="en-US" sz="1400" dirty="0">
                <a:solidFill>
                  <a:schemeClr val="bg1"/>
                </a:solidFill>
              </a:rPr>
              <a:t>Learn the story of the legendary Aéropostale mail route and the pioneers who made it possible. </a:t>
            </a:r>
          </a:p>
          <a:p>
            <a:pPr marL="104775" marR="57785" indent="-92710">
              <a:spcBef>
                <a:spcPts val="95"/>
              </a:spcBef>
            </a:pPr>
            <a:endParaRPr lang="en-US" sz="1400" dirty="0">
              <a:solidFill>
                <a:schemeClr val="bg1"/>
              </a:solidFill>
            </a:endParaRPr>
          </a:p>
          <a:p>
            <a:pPr marL="104775" marR="57785" indent="-92710">
              <a:spcBef>
                <a:spcPts val="95"/>
              </a:spcBef>
            </a:pPr>
            <a:r>
              <a:rPr lang="en-US" sz="1400" dirty="0">
                <a:solidFill>
                  <a:schemeClr val="bg1"/>
                </a:solidFill>
              </a:rPr>
              <a:t>Through exhibits, students will explore the roles behind this early aviation network and learn about iconic pilots, gaining insight into the challenges and achievements of early flight.</a:t>
            </a:r>
            <a:endParaRPr lang="en-US" sz="1400" dirty="0">
              <a:solidFill>
                <a:schemeClr val="bg1"/>
              </a:solidFill>
              <a:latin typeface="Arial"/>
              <a:cs typeface="Arial"/>
            </a:endParaRPr>
          </a:p>
        </p:txBody>
      </p:sp>
      <p:sp>
        <p:nvSpPr>
          <p:cNvPr id="3" name="Title 8">
            <a:extLst>
              <a:ext uri="{FF2B5EF4-FFF2-40B4-BE49-F238E27FC236}">
                <a16:creationId xmlns:a16="http://schemas.microsoft.com/office/drawing/2014/main" id="{F8E4B3F8-611B-E3E3-942D-6430E5FC1CFA}"/>
              </a:ext>
            </a:extLst>
          </p:cNvPr>
          <p:cNvSpPr txBox="1">
            <a:spLocks/>
          </p:cNvSpPr>
          <p:nvPr/>
        </p:nvSpPr>
        <p:spPr>
          <a:xfrm>
            <a:off x="472694" y="1178560"/>
            <a:ext cx="3565906" cy="1107996"/>
          </a:xfrm>
          <a:prstGeom prst="rect">
            <a:avLst/>
          </a:prstGeom>
        </p:spPr>
        <p:txBody>
          <a:bodyPr wrap="square" lIns="0" tIns="0" rIns="0" bIns="0">
            <a:spAutoFit/>
          </a:bodyPr>
          <a:lstStyle>
            <a:lvl1pPr>
              <a:defRPr sz="3600" b="1" i="0">
                <a:solidFill>
                  <a:schemeClr val="bg1"/>
                </a:solidFill>
                <a:latin typeface="Arial"/>
                <a:ea typeface="+mj-ea"/>
                <a:cs typeface="Arial"/>
              </a:defRPr>
            </a:lvl1pPr>
          </a:lstStyle>
          <a:p>
            <a:r>
              <a:rPr lang="en-US" dirty="0"/>
              <a:t>The Flight of </a:t>
            </a:r>
          </a:p>
          <a:p>
            <a:r>
              <a:rPr lang="en-US" dirty="0"/>
              <a:t>the Pioneers</a:t>
            </a:r>
            <a:endParaRPr lang="en-GB"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54B85D-D783-FF21-7C98-90AABD671DE5}"/>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FE0417DE-3F99-8EC7-DB82-664E1A2D88A8}"/>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3886200" y="0"/>
            <a:ext cx="5260588" cy="6858000"/>
          </a:xfrm>
          <a:prstGeom prst="rect">
            <a:avLst/>
          </a:prstGeom>
        </p:spPr>
      </p:pic>
      <p:sp>
        <p:nvSpPr>
          <p:cNvPr id="4" name="object 4">
            <a:extLst>
              <a:ext uri="{FF2B5EF4-FFF2-40B4-BE49-F238E27FC236}">
                <a16:creationId xmlns:a16="http://schemas.microsoft.com/office/drawing/2014/main" id="{556B2FE4-A7B9-AAEE-0CFE-2F164DA16F41}"/>
              </a:ext>
            </a:extLst>
          </p:cNvPr>
          <p:cNvSpPr/>
          <p:nvPr/>
        </p:nvSpPr>
        <p:spPr>
          <a:xfrm>
            <a:off x="0" y="0"/>
            <a:ext cx="4211955" cy="6858000"/>
          </a:xfrm>
          <a:custGeom>
            <a:avLst/>
            <a:gdLst/>
            <a:ahLst/>
            <a:cxnLst/>
            <a:rect l="l" t="t" r="r" b="b"/>
            <a:pathLst>
              <a:path w="4211955" h="6858000">
                <a:moveTo>
                  <a:pt x="4211574" y="0"/>
                </a:moveTo>
                <a:lnTo>
                  <a:pt x="0" y="0"/>
                </a:lnTo>
                <a:lnTo>
                  <a:pt x="0" y="6858000"/>
                </a:lnTo>
                <a:lnTo>
                  <a:pt x="4211574" y="6858000"/>
                </a:lnTo>
                <a:lnTo>
                  <a:pt x="4211574" y="0"/>
                </a:lnTo>
                <a:close/>
              </a:path>
            </a:pathLst>
          </a:custGeom>
          <a:solidFill>
            <a:srgbClr val="1291D0"/>
          </a:solidFill>
        </p:spPr>
        <p:txBody>
          <a:bodyPr wrap="square" lIns="0" tIns="0" rIns="0" bIns="0" rtlCol="0"/>
          <a:lstStyle/>
          <a:p>
            <a:endParaRPr/>
          </a:p>
        </p:txBody>
      </p:sp>
      <p:pic>
        <p:nvPicPr>
          <p:cNvPr id="7" name="object 7">
            <a:extLst>
              <a:ext uri="{FF2B5EF4-FFF2-40B4-BE49-F238E27FC236}">
                <a16:creationId xmlns:a16="http://schemas.microsoft.com/office/drawing/2014/main" id="{F017A807-C3B9-3D41-0D8F-457E1CAD8AA5}"/>
              </a:ext>
            </a:extLst>
          </p:cNvPr>
          <p:cNvPicPr/>
          <p:nvPr/>
        </p:nvPicPr>
        <p:blipFill>
          <a:blip r:embed="rId3" cstate="email">
            <a:extLst>
              <a:ext uri="{28A0092B-C50C-407E-A947-70E740481C1C}">
                <a14:useLocalDpi xmlns:a14="http://schemas.microsoft.com/office/drawing/2010/main"/>
              </a:ext>
            </a:extLst>
          </a:blip>
          <a:stretch>
            <a:fillRect/>
          </a:stretch>
        </p:blipFill>
        <p:spPr>
          <a:xfrm>
            <a:off x="7812023" y="260604"/>
            <a:ext cx="977646" cy="977646"/>
          </a:xfrm>
          <a:prstGeom prst="rect">
            <a:avLst/>
          </a:prstGeom>
        </p:spPr>
      </p:pic>
      <p:sp>
        <p:nvSpPr>
          <p:cNvPr id="2" name="object 6">
            <a:extLst>
              <a:ext uri="{FF2B5EF4-FFF2-40B4-BE49-F238E27FC236}">
                <a16:creationId xmlns:a16="http://schemas.microsoft.com/office/drawing/2014/main" id="{EA2CF2A6-8EC3-BAE2-93B8-BA1A4BC6EA6D}"/>
              </a:ext>
            </a:extLst>
          </p:cNvPr>
          <p:cNvSpPr txBox="1"/>
          <p:nvPr/>
        </p:nvSpPr>
        <p:spPr>
          <a:xfrm>
            <a:off x="472694" y="2621025"/>
            <a:ext cx="3261106" cy="1976823"/>
          </a:xfrm>
          <a:prstGeom prst="rect">
            <a:avLst/>
          </a:prstGeom>
        </p:spPr>
        <p:txBody>
          <a:bodyPr vert="horz" wrap="square" lIns="0" tIns="12065" rIns="0" bIns="0" rtlCol="0">
            <a:spAutoFit/>
          </a:bodyPr>
          <a:lstStyle/>
          <a:p>
            <a:pPr marL="104775" marR="57785" indent="-92710">
              <a:spcBef>
                <a:spcPts val="95"/>
              </a:spcBef>
            </a:pPr>
            <a:r>
              <a:rPr lang="en-US" sz="1400" dirty="0">
                <a:solidFill>
                  <a:schemeClr val="bg1"/>
                </a:solidFill>
              </a:rPr>
              <a:t>Combining engineering and mythology, students will use interactive booklets to become experts in the vast collection of machines on show. </a:t>
            </a:r>
          </a:p>
          <a:p>
            <a:pPr marL="104775" marR="57785" indent="-92710">
              <a:spcBef>
                <a:spcPts val="95"/>
              </a:spcBef>
            </a:pPr>
            <a:endParaRPr lang="en-US" sz="1400" dirty="0">
              <a:solidFill>
                <a:schemeClr val="bg1"/>
              </a:solidFill>
            </a:endParaRPr>
          </a:p>
          <a:p>
            <a:pPr marL="104775" marR="57785" indent="-92710">
              <a:spcBef>
                <a:spcPts val="95"/>
              </a:spcBef>
            </a:pPr>
            <a:r>
              <a:rPr lang="en-US" sz="1400" dirty="0">
                <a:solidFill>
                  <a:schemeClr val="bg1"/>
                </a:solidFill>
              </a:rPr>
              <a:t>Students will wrap up the adventure by riding the giant Minotaur along the Giant’s Trail, an unforgettable experience that brings science to life.</a:t>
            </a:r>
            <a:endParaRPr lang="en-US" sz="1400" dirty="0">
              <a:solidFill>
                <a:schemeClr val="bg1"/>
              </a:solidFill>
              <a:latin typeface="Arial"/>
              <a:cs typeface="Arial"/>
            </a:endParaRPr>
          </a:p>
        </p:txBody>
      </p:sp>
      <p:sp>
        <p:nvSpPr>
          <p:cNvPr id="3" name="Title 8">
            <a:extLst>
              <a:ext uri="{FF2B5EF4-FFF2-40B4-BE49-F238E27FC236}">
                <a16:creationId xmlns:a16="http://schemas.microsoft.com/office/drawing/2014/main" id="{ABA763C5-4EB7-44DA-5C49-C04DDB18E915}"/>
              </a:ext>
            </a:extLst>
          </p:cNvPr>
          <p:cNvSpPr txBox="1">
            <a:spLocks/>
          </p:cNvSpPr>
          <p:nvPr/>
        </p:nvSpPr>
        <p:spPr>
          <a:xfrm>
            <a:off x="472694" y="1178560"/>
            <a:ext cx="3565906" cy="1107996"/>
          </a:xfrm>
          <a:prstGeom prst="rect">
            <a:avLst/>
          </a:prstGeom>
        </p:spPr>
        <p:txBody>
          <a:bodyPr wrap="square" lIns="0" tIns="0" rIns="0" bIns="0">
            <a:spAutoFit/>
          </a:bodyPr>
          <a:lstStyle>
            <a:lvl1pPr>
              <a:defRPr sz="3600" b="1" i="0">
                <a:solidFill>
                  <a:schemeClr val="bg1"/>
                </a:solidFill>
                <a:latin typeface="Arial"/>
                <a:ea typeface="+mj-ea"/>
                <a:cs typeface="Arial"/>
              </a:defRPr>
            </a:lvl1pPr>
          </a:lstStyle>
          <a:p>
            <a:r>
              <a:rPr lang="en-GB" dirty="0"/>
              <a:t>Halle de la Machine</a:t>
            </a:r>
          </a:p>
        </p:txBody>
      </p:sp>
    </p:spTree>
    <p:extLst>
      <p:ext uri="{BB962C8B-B14F-4D97-AF65-F5344CB8AC3E}">
        <p14:creationId xmlns:p14="http://schemas.microsoft.com/office/powerpoint/2010/main" val="38867554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DEA762-F902-0AC1-1E47-7367097DFB52}"/>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BC0B360A-1831-6589-3778-7EAE50D68613}"/>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3155937" y="1"/>
            <a:ext cx="5988063" cy="6858000"/>
          </a:xfrm>
          <a:prstGeom prst="rect">
            <a:avLst/>
          </a:prstGeom>
        </p:spPr>
      </p:pic>
      <p:sp>
        <p:nvSpPr>
          <p:cNvPr id="4" name="object 4">
            <a:extLst>
              <a:ext uri="{FF2B5EF4-FFF2-40B4-BE49-F238E27FC236}">
                <a16:creationId xmlns:a16="http://schemas.microsoft.com/office/drawing/2014/main" id="{B6BE6338-0E2C-E4AC-1D56-187B2A3F522E}"/>
              </a:ext>
            </a:extLst>
          </p:cNvPr>
          <p:cNvSpPr/>
          <p:nvPr/>
        </p:nvSpPr>
        <p:spPr>
          <a:xfrm>
            <a:off x="0" y="0"/>
            <a:ext cx="4211955" cy="6858000"/>
          </a:xfrm>
          <a:custGeom>
            <a:avLst/>
            <a:gdLst/>
            <a:ahLst/>
            <a:cxnLst/>
            <a:rect l="l" t="t" r="r" b="b"/>
            <a:pathLst>
              <a:path w="4211955" h="6858000">
                <a:moveTo>
                  <a:pt x="4211574" y="0"/>
                </a:moveTo>
                <a:lnTo>
                  <a:pt x="0" y="0"/>
                </a:lnTo>
                <a:lnTo>
                  <a:pt x="0" y="6858000"/>
                </a:lnTo>
                <a:lnTo>
                  <a:pt x="4211574" y="6858000"/>
                </a:lnTo>
                <a:lnTo>
                  <a:pt x="4211574" y="0"/>
                </a:lnTo>
                <a:close/>
              </a:path>
            </a:pathLst>
          </a:custGeom>
          <a:solidFill>
            <a:srgbClr val="1291D0"/>
          </a:solidFill>
        </p:spPr>
        <p:txBody>
          <a:bodyPr wrap="square" lIns="0" tIns="0" rIns="0" bIns="0" rtlCol="0"/>
          <a:lstStyle/>
          <a:p>
            <a:endParaRPr/>
          </a:p>
        </p:txBody>
      </p:sp>
      <p:pic>
        <p:nvPicPr>
          <p:cNvPr id="7" name="object 7">
            <a:extLst>
              <a:ext uri="{FF2B5EF4-FFF2-40B4-BE49-F238E27FC236}">
                <a16:creationId xmlns:a16="http://schemas.microsoft.com/office/drawing/2014/main" id="{FBD7A12E-393B-5189-E471-81B177D1C7AF}"/>
              </a:ext>
            </a:extLst>
          </p:cNvPr>
          <p:cNvPicPr/>
          <p:nvPr/>
        </p:nvPicPr>
        <p:blipFill>
          <a:blip r:embed="rId3" cstate="email">
            <a:extLst>
              <a:ext uri="{28A0092B-C50C-407E-A947-70E740481C1C}">
                <a14:useLocalDpi xmlns:a14="http://schemas.microsoft.com/office/drawing/2010/main"/>
              </a:ext>
            </a:extLst>
          </a:blip>
          <a:stretch>
            <a:fillRect/>
          </a:stretch>
        </p:blipFill>
        <p:spPr>
          <a:xfrm>
            <a:off x="7812023" y="260604"/>
            <a:ext cx="977646" cy="977646"/>
          </a:xfrm>
          <a:prstGeom prst="rect">
            <a:avLst/>
          </a:prstGeom>
        </p:spPr>
      </p:pic>
      <p:sp>
        <p:nvSpPr>
          <p:cNvPr id="2" name="object 6">
            <a:extLst>
              <a:ext uri="{FF2B5EF4-FFF2-40B4-BE49-F238E27FC236}">
                <a16:creationId xmlns:a16="http://schemas.microsoft.com/office/drawing/2014/main" id="{1F2F8AA7-4F26-9CBB-F461-70B573E20F1A}"/>
              </a:ext>
            </a:extLst>
          </p:cNvPr>
          <p:cNvSpPr txBox="1"/>
          <p:nvPr/>
        </p:nvSpPr>
        <p:spPr>
          <a:xfrm>
            <a:off x="472694" y="2621025"/>
            <a:ext cx="3261106" cy="1976823"/>
          </a:xfrm>
          <a:prstGeom prst="rect">
            <a:avLst/>
          </a:prstGeom>
        </p:spPr>
        <p:txBody>
          <a:bodyPr vert="horz" wrap="square" lIns="0" tIns="12065" rIns="0" bIns="0" rtlCol="0">
            <a:spAutoFit/>
          </a:bodyPr>
          <a:lstStyle/>
          <a:p>
            <a:pPr marL="104775" marR="57785" indent="-92710">
              <a:spcBef>
                <a:spcPts val="95"/>
              </a:spcBef>
            </a:pPr>
            <a:r>
              <a:rPr lang="en-US" sz="1400" dirty="0">
                <a:solidFill>
                  <a:schemeClr val="bg1"/>
                </a:solidFill>
              </a:rPr>
              <a:t>Step inside the temple of rugby! A tour of Stade Ernest-Wallon showcases Toulouse's vibrant sports culture. </a:t>
            </a:r>
          </a:p>
          <a:p>
            <a:pPr marL="104775" marR="57785" indent="-92710">
              <a:spcBef>
                <a:spcPts val="95"/>
              </a:spcBef>
            </a:pPr>
            <a:endParaRPr lang="en-US" sz="1400" dirty="0">
              <a:solidFill>
                <a:schemeClr val="bg1"/>
              </a:solidFill>
            </a:endParaRPr>
          </a:p>
          <a:p>
            <a:pPr marL="104775" marR="57785" indent="-92710">
              <a:spcBef>
                <a:spcPts val="95"/>
              </a:spcBef>
            </a:pPr>
            <a:r>
              <a:rPr lang="en-US" sz="1400" dirty="0">
                <a:solidFill>
                  <a:schemeClr val="bg1"/>
                </a:solidFill>
              </a:rPr>
              <a:t>The all-access tour includes indoor and outdoor facilities such as the wall of </a:t>
            </a:r>
            <a:r>
              <a:rPr lang="en-US" sz="1400" dirty="0" err="1">
                <a:solidFill>
                  <a:schemeClr val="bg1"/>
                </a:solidFill>
              </a:rPr>
              <a:t>honours</a:t>
            </a:r>
            <a:r>
              <a:rPr lang="en-US" sz="1400" dirty="0">
                <a:solidFill>
                  <a:schemeClr val="bg1"/>
                </a:solidFill>
              </a:rPr>
              <a:t> and the wall of internationals, as well as </a:t>
            </a:r>
            <a:r>
              <a:rPr lang="en-US" sz="1400" dirty="0" err="1">
                <a:solidFill>
                  <a:schemeClr val="bg1"/>
                </a:solidFill>
              </a:rPr>
              <a:t>pitchside</a:t>
            </a:r>
            <a:r>
              <a:rPr lang="en-US" sz="1400" dirty="0">
                <a:solidFill>
                  <a:schemeClr val="bg1"/>
                </a:solidFill>
              </a:rPr>
              <a:t> for the best views of the stadium!</a:t>
            </a:r>
            <a:endParaRPr lang="en-US" sz="1400" dirty="0">
              <a:solidFill>
                <a:schemeClr val="bg1"/>
              </a:solidFill>
              <a:latin typeface="Arial"/>
              <a:cs typeface="Arial"/>
            </a:endParaRPr>
          </a:p>
        </p:txBody>
      </p:sp>
      <p:sp>
        <p:nvSpPr>
          <p:cNvPr id="3" name="Title 8">
            <a:extLst>
              <a:ext uri="{FF2B5EF4-FFF2-40B4-BE49-F238E27FC236}">
                <a16:creationId xmlns:a16="http://schemas.microsoft.com/office/drawing/2014/main" id="{0F6244EA-C058-53A7-5C51-43F733EFD1EF}"/>
              </a:ext>
            </a:extLst>
          </p:cNvPr>
          <p:cNvSpPr txBox="1">
            <a:spLocks/>
          </p:cNvSpPr>
          <p:nvPr/>
        </p:nvSpPr>
        <p:spPr>
          <a:xfrm>
            <a:off x="472694" y="1178560"/>
            <a:ext cx="3565906" cy="1107996"/>
          </a:xfrm>
          <a:prstGeom prst="rect">
            <a:avLst/>
          </a:prstGeom>
        </p:spPr>
        <p:txBody>
          <a:bodyPr wrap="square" lIns="0" tIns="0" rIns="0" bIns="0">
            <a:spAutoFit/>
          </a:bodyPr>
          <a:lstStyle>
            <a:lvl1pPr>
              <a:defRPr sz="3600" b="1" i="0">
                <a:solidFill>
                  <a:schemeClr val="bg1"/>
                </a:solidFill>
                <a:latin typeface="Arial"/>
                <a:ea typeface="+mj-ea"/>
                <a:cs typeface="Arial"/>
              </a:defRPr>
            </a:lvl1pPr>
          </a:lstStyle>
          <a:p>
            <a:r>
              <a:rPr lang="en-GB" dirty="0"/>
              <a:t>Toulouse Stadium tour</a:t>
            </a:r>
          </a:p>
        </p:txBody>
      </p:sp>
    </p:spTree>
    <p:extLst>
      <p:ext uri="{BB962C8B-B14F-4D97-AF65-F5344CB8AC3E}">
        <p14:creationId xmlns:p14="http://schemas.microsoft.com/office/powerpoint/2010/main" val="28636942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0</TotalTime>
  <Words>432</Words>
  <Application>Microsoft Office PowerPoint</Application>
  <PresentationFormat>On-screen Show (4:3)</PresentationFormat>
  <Paragraphs>46</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Aptos</vt:lpstr>
      <vt:lpstr>Arial</vt:lpstr>
      <vt:lpstr>Calibri</vt:lpstr>
      <vt:lpstr>Wingdings</vt:lpstr>
      <vt:lpstr>Office Theme</vt:lpstr>
      <vt:lpstr>Your trip to Toulouse</vt:lpstr>
      <vt:lpstr>We help students reach new heights</vt:lpstr>
      <vt:lpstr>You’re in safe hands</vt:lpstr>
      <vt:lpstr> Aeroscopia</vt:lpstr>
      <vt:lpstr>Airbus Factory</vt:lpstr>
      <vt:lpstr>PowerPoint Presentation</vt:lpstr>
      <vt:lpstr>PowerPoint Presentation</vt:lpstr>
      <vt:lpstr>PowerPoint Presentation</vt:lpstr>
      <vt:lpstr>PowerPoint Presentation</vt:lpstr>
      <vt:lpstr>Toulouse is waiting for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 Taylor</dc:creator>
  <cp:lastModifiedBy>Emma Heasman</cp:lastModifiedBy>
  <cp:revision>7</cp:revision>
  <dcterms:created xsi:type="dcterms:W3CDTF">2024-04-03T10:09:03Z</dcterms:created>
  <dcterms:modified xsi:type="dcterms:W3CDTF">2026-05-28T10:03:59Z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2024-04-03T00:00:00Z</vt:filetime>
  </property>
  <property fmtid="{D5CDD505-2E9C-101B-9397-08002B2CF9AE}" pid="3" name="Creator">
    <vt:lpwstr>MicrosoftÂ® PowerPointÂ® 2019</vt:lpwstr>
  </property>
  <property fmtid="{D5CDD505-2E9C-101B-9397-08002B2CF9AE}" pid="4" name="LastSaved">
    <vt:filetime>2024-04-03T00:00:00Z</vt:filetime>
  </property>
  <property fmtid="{D5CDD505-2E9C-101B-9397-08002B2CF9AE}" pid="5" name="Producer">
    <vt:lpwstr>Adobe PDF Services</vt:lpwstr>
  </property>
</Properties>
</file>