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91" r:id="rId1"/>
    <p:sldMasterId id="2147484115" r:id="rId2"/>
  </p:sldMasterIdLst>
  <p:notesMasterIdLst>
    <p:notesMasterId r:id="rId15"/>
  </p:notesMasterIdLst>
  <p:sldIdLst>
    <p:sldId id="308" r:id="rId3"/>
    <p:sldId id="388" r:id="rId4"/>
    <p:sldId id="364" r:id="rId5"/>
    <p:sldId id="406" r:id="rId6"/>
    <p:sldId id="407" r:id="rId7"/>
    <p:sldId id="412" r:id="rId8"/>
    <p:sldId id="413" r:id="rId9"/>
    <p:sldId id="414" r:id="rId10"/>
    <p:sldId id="415" r:id="rId11"/>
    <p:sldId id="409" r:id="rId12"/>
    <p:sldId id="410" r:id="rId13"/>
    <p:sldId id="411" r:id="rId14"/>
  </p:sldIdLst>
  <p:sldSz cx="9144000" cy="6858000" type="screen4x3"/>
  <p:notesSz cx="6834188" cy="99790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1D0"/>
    <a:srgbClr val="1E1E1E"/>
    <a:srgbClr val="00528C"/>
    <a:srgbClr val="F98101"/>
    <a:srgbClr val="0087AC"/>
    <a:srgbClr val="576563"/>
    <a:srgbClr val="777777"/>
    <a:srgbClr val="5F5F5F"/>
    <a:srgbClr val="4D4D4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39" autoAdjust="0"/>
  </p:normalViewPr>
  <p:slideViewPr>
    <p:cSldViewPr>
      <p:cViewPr varScale="1">
        <p:scale>
          <a:sx n="77" d="100"/>
          <a:sy n="77" d="100"/>
        </p:scale>
        <p:origin x="16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B66D95-2EE8-4232-AD33-01996582BBDC}" type="datetimeFigureOut">
              <a:rPr lang="en-GB"/>
              <a:pPr>
                <a:defRPr/>
              </a:pPr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5659F2-D8C9-47F3-85EA-B2EC83B8DD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78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5659F2-D8C9-47F3-85EA-B2EC83B8DDD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235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C8B2A-D986-4D99-A103-19125B17F99D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3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4880-F833-8C4A-D4E3-A99EC247F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33ABA20-2323-B481-99DC-A5915D143C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32ABB28-C946-0AFF-1AF9-AE1D81B81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7750B1B-5E1E-F83D-7645-E786693A1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DC59B-98B8-4E07-81F6-587950E7B3B7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5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DC59B-98B8-4E07-81F6-587950E7B3B7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9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DC59B-98B8-4E07-81F6-587950E7B3B7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6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C8B2A-D986-4D99-A103-19125B17F99D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5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C8B2A-D986-4D99-A103-19125B17F99D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4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EE51F-89D8-F39E-5F72-576CA8D57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57FC2E4-C0E0-941C-EB81-D3085B6368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41F125D1-5A85-C912-964A-0CEE4ED452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0182C25-574D-C716-0C66-738456F73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C8B2A-D986-4D99-A103-19125B17F99D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9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E4DFA-CAB8-7081-CAC1-15C09E0E5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152D833-F970-5386-829B-E935A2231A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F024763-785C-304B-CE78-8A40E457B3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220991E-81B3-054B-5315-730054DA9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C8B2A-D986-4D99-A103-19125B17F99D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3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D7FB0-CDC6-FEF3-0C26-6727D2580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81294C4-C5A6-3E09-FC8F-B5B1F6C4ED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925BA50-4CBE-AC10-0C2F-6C45C889B8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54EBB3A-AE02-A943-D444-9E1BC6AFC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C8B2A-D986-4D99-A103-19125B17F99D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18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8E693-02FC-4B2F-A7E2-019AD67AC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79BDF76-3E22-9E18-4170-EAE7A80AB1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0E11D4C-2743-A757-C03F-E8DDF7AAD2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AB3F5A0-C5AA-B87B-2A3E-A11FFA0E0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C8B2A-D986-4D99-A103-19125B17F99D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8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oyagerschooltravel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FD16-1731-48D9-A435-4C5814ACCF7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3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A0AA-9FDA-4355-A929-060DAE5EBC3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8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ED7AD-E462-4417-8BFE-9BA0C86E470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8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771" y="6352794"/>
            <a:ext cx="1362455" cy="1790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46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E5A6-E75D-465D-8CA6-3314E6AED7E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BC8-31EB-4774-A858-6C1683D427C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6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32430-6B96-41B4-AFBB-1F141AFC644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1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3E5A-58A5-4990-9524-FC017ABB388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3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17D06-CE00-4308-ADBE-1FACF78D38D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8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B4A7-8BD1-4011-93B2-D26E57B2623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1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0562-9E98-4385-A6B0-E2BCA4E1436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836B9-C826-4CC1-AF9F-37C6DFA216B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2D8F201-2C08-47EC-98E9-A06E853B02E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1179321"/>
            <a:ext cx="3284220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42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yagerschooltravel.com/tours/rome-religion-classics-history-school-trip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yagerschooltravel.com/about-us/our-accreditation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circular building with many arches with Colosseum in the background&#10;&#10;AI-generated content may be incorrect.">
            <a:extLst>
              <a:ext uri="{FF2B5EF4-FFF2-40B4-BE49-F238E27FC236}">
                <a16:creationId xmlns:a16="http://schemas.microsoft.com/office/drawing/2014/main" id="{4ED38FB3-0E38-A94D-0F0A-48AEEF6EE6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D974AB-0E0B-4B5B-9F47-078FA32C5682}"/>
              </a:ext>
            </a:extLst>
          </p:cNvPr>
          <p:cNvSpPr/>
          <p:nvPr/>
        </p:nvSpPr>
        <p:spPr>
          <a:xfrm rot="21396250">
            <a:off x="-135632" y="-542295"/>
            <a:ext cx="9443836" cy="2870219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104655C-E902-4EDC-94E6-F182FCE7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60648"/>
            <a:ext cx="734481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chemeClr val="bg1"/>
                </a:solidFill>
              </a:rPr>
              <a:t>Your trip to Rome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School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DD–DD MM YYYY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75F03C9-8B6B-4114-892C-4253E8EEAE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0648"/>
            <a:ext cx="978730" cy="9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1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D1455D-3381-4BFF-813D-F69EC1669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-1"/>
            <a:ext cx="5165029" cy="6884053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71761" y="3140968"/>
            <a:ext cx="28813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>
                <a:solidFill>
                  <a:srgbClr val="1E1E1E"/>
                </a:solidFill>
              </a:rPr>
              <a:t>Boulogne Town Trail</a:t>
            </a:r>
            <a:endParaRPr lang="en-GB" sz="1400" dirty="0">
              <a:solidFill>
                <a:srgbClr val="1E1E1E"/>
              </a:solidFill>
            </a:endParaRPr>
          </a:p>
          <a:p>
            <a:r>
              <a:rPr lang="en-GB" sz="1400" b="0" dirty="0">
                <a:solidFill>
                  <a:srgbClr val="1E1E1E"/>
                </a:solidFill>
              </a:rPr>
              <a:t>Your </a:t>
            </a:r>
            <a:r>
              <a:rPr lang="en-GB" sz="1400" b="0" dirty="0" err="1">
                <a:solidFill>
                  <a:srgbClr val="1E1E1E"/>
                </a:solidFill>
              </a:rPr>
              <a:t>animateur</a:t>
            </a:r>
            <a:r>
              <a:rPr lang="en-GB" sz="1400" b="0" dirty="0">
                <a:solidFill>
                  <a:srgbClr val="1E1E1E"/>
                </a:solidFill>
              </a:rPr>
              <a:t> organises this activity with our tailor made Town Trail requiring the students to read, understand and speak French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DFA7120-1BE0-4C4F-B8D2-0E71015F6E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0648"/>
            <a:ext cx="978730" cy="978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D174C6C-FB02-495B-A07D-0AA11904E272}"/>
              </a:ext>
            </a:extLst>
          </p:cNvPr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5A8CD1-9D5B-456F-A4A8-7794127D5796}"/>
              </a:ext>
            </a:extLst>
          </p:cNvPr>
          <p:cNvSpPr txBox="1"/>
          <p:nvPr/>
        </p:nvSpPr>
        <p:spPr>
          <a:xfrm>
            <a:off x="395536" y="1370151"/>
            <a:ext cx="3600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sz="36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3600" b="1" dirty="0">
                <a:solidFill>
                  <a:schemeClr val="bg1"/>
                </a:solidFill>
              </a:rPr>
              <a:t>Return home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F5AF88-D2B0-407D-A6F8-7DCA96D0A428}"/>
              </a:ext>
            </a:extLst>
          </p:cNvPr>
          <p:cNvSpPr txBox="1"/>
          <p:nvPr/>
        </p:nvSpPr>
        <p:spPr>
          <a:xfrm>
            <a:off x="395536" y="2593881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After a final breakfast at your hotel begin your journey home to the UK</a:t>
            </a:r>
          </a:p>
        </p:txBody>
      </p:sp>
    </p:spTree>
    <p:extLst>
      <p:ext uri="{BB962C8B-B14F-4D97-AF65-F5344CB8AC3E}">
        <p14:creationId xmlns:p14="http://schemas.microsoft.com/office/powerpoint/2010/main" val="25018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692FC-9B65-8A19-AC4B-BAE6A06F1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3B446C9-2B0E-120F-0932-CE52EAA94E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58FE7F-883C-4269-34A4-46A12D61BF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866"/>
            <a:ext cx="9144000" cy="57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52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8403" y="6077458"/>
            <a:ext cx="6483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Find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us</a:t>
            </a:r>
            <a:r>
              <a:rPr kumimoji="0" sz="105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on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9937" y="3141980"/>
            <a:ext cx="5561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5" dirty="0"/>
              <a:t>Rome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waiting</a:t>
            </a:r>
            <a:r>
              <a:rPr spc="-40" dirty="0"/>
              <a:t> </a:t>
            </a:r>
            <a:r>
              <a:rPr dirty="0"/>
              <a:t>for</a:t>
            </a:r>
            <a:r>
              <a:rPr spc="-20" dirty="0"/>
              <a:t>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6B499-AFEA-2695-3483-DCB4164A8815}"/>
              </a:ext>
            </a:extLst>
          </p:cNvPr>
          <p:cNvSpPr txBox="1"/>
          <p:nvPr/>
        </p:nvSpPr>
        <p:spPr>
          <a:xfrm>
            <a:off x="2401095" y="5589240"/>
            <a:ext cx="4339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hlinkClick r:id="rId2"/>
              </a:rPr>
              <a:t>Click here for more information about this trip!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4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E1CE0861-D8A9-4A54-B506-1F1587B75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6" b="-3697"/>
          <a:stretch/>
        </p:blipFill>
        <p:spPr>
          <a:xfrm>
            <a:off x="0" y="-171400"/>
            <a:ext cx="9252520" cy="7331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910" y="750013"/>
            <a:ext cx="360040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400" b="1" dirty="0">
                <a:solidFill>
                  <a:schemeClr val="bg1"/>
                </a:solidFill>
              </a:rPr>
              <a:t>We help students reach new heights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C6587B-AA75-4A19-9A99-B318855FC44D}"/>
              </a:ext>
            </a:extLst>
          </p:cNvPr>
          <p:cNvSpPr txBox="1"/>
          <p:nvPr/>
        </p:nvSpPr>
        <p:spPr>
          <a:xfrm>
            <a:off x="395536" y="3212976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Voyager School Travel </a:t>
            </a:r>
            <a:r>
              <a:rPr lang="en-GB" sz="1400" dirty="0">
                <a:solidFill>
                  <a:schemeClr val="bg1"/>
                </a:solidFill>
              </a:rPr>
              <a:t>specialises in educational school trips where students can learn, thrive and achieve their potential outside the classroom.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We believe that every school trip should provide students with new experiences, learning activities and exposure to local culture with genuine educational benefit.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altLang="en-US" sz="1400" b="0" dirty="0">
                <a:solidFill>
                  <a:schemeClr val="bg1"/>
                </a:solidFill>
              </a:rPr>
              <a:t>Over </a:t>
            </a:r>
            <a:r>
              <a:rPr lang="en-GB" altLang="en-US" sz="1400" b="1" dirty="0">
                <a:solidFill>
                  <a:schemeClr val="bg1"/>
                </a:solidFill>
              </a:rPr>
              <a:t>35,000 students </a:t>
            </a:r>
            <a:r>
              <a:rPr lang="en-GB" altLang="en-US" sz="1400" b="0" dirty="0">
                <a:solidFill>
                  <a:schemeClr val="bg1"/>
                </a:solidFill>
              </a:rPr>
              <a:t>travel with us each year 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42B9E5C-817A-4E9D-9D01-F1B077407A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0648"/>
            <a:ext cx="978730" cy="9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655458"/>
            <a:ext cx="36004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400" b="1" dirty="0">
                <a:solidFill>
                  <a:schemeClr val="bg1"/>
                </a:solidFill>
              </a:rPr>
              <a:t>You’re in safe hands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6B6D8-FAE3-4F6A-A944-2BE0BA9A3A22}"/>
              </a:ext>
            </a:extLst>
          </p:cNvPr>
          <p:cNvSpPr txBox="1"/>
          <p:nvPr/>
        </p:nvSpPr>
        <p:spPr>
          <a:xfrm>
            <a:off x="395536" y="2060848"/>
            <a:ext cx="3456384" cy="339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1400" b="1" dirty="0">
                <a:solidFill>
                  <a:schemeClr val="bg1"/>
                </a:solidFill>
              </a:rPr>
              <a:t>Your child’s safety is our priority </a:t>
            </a:r>
            <a:r>
              <a:rPr lang="en-GB" sz="1400" dirty="0">
                <a:solidFill>
                  <a:schemeClr val="bg1"/>
                </a:solidFill>
              </a:rPr>
              <a:t>and we ensure the highest standards are met.</a:t>
            </a:r>
            <a:endParaRPr lang="en-GB" altLang="en-US" sz="1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GB" altLang="en-US" sz="1400" dirty="0">
              <a:solidFill>
                <a:schemeClr val="bg1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ABTA bonded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ATOL protected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School Travel Forum (STF) member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Learning Outside the Classroom (</a:t>
            </a:r>
            <a:r>
              <a:rPr lang="en-GB" altLang="en-US" sz="1400" dirty="0" err="1">
                <a:solidFill>
                  <a:schemeClr val="bg1"/>
                </a:solidFill>
              </a:rPr>
              <a:t>LOtC</a:t>
            </a:r>
            <a:r>
              <a:rPr lang="en-GB" altLang="en-US" sz="1400" dirty="0">
                <a:solidFill>
                  <a:schemeClr val="bg1"/>
                </a:solidFill>
              </a:rPr>
              <a:t>) Quality Badge holder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AAIAC </a:t>
            </a:r>
            <a:r>
              <a:rPr lang="en-GB" altLang="en-US" sz="1400" dirty="0" err="1">
                <a:solidFill>
                  <a:schemeClr val="bg1"/>
                </a:solidFill>
              </a:rPr>
              <a:t>Adventuremark</a:t>
            </a:r>
            <a:r>
              <a:rPr lang="en-GB" altLang="en-US" sz="1400" dirty="0">
                <a:solidFill>
                  <a:schemeClr val="bg1"/>
                </a:solidFill>
              </a:rPr>
              <a:t> holder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Audited safety management system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solidFill>
                  <a:schemeClr val="bg1"/>
                </a:solidFill>
              </a:rPr>
              <a:t>All accommodation audited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0C7E2F-E70A-8D4E-2D92-EEC257EB5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45342"/>
            <a:ext cx="1536325" cy="57673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58B5610-C64F-47FF-1B10-04701A3713D8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5" name="Graphic 4" descr="Internet with solid fill">
              <a:extLst>
                <a:ext uri="{FF2B5EF4-FFF2-40B4-BE49-F238E27FC236}">
                  <a16:creationId xmlns:a16="http://schemas.microsoft.com/office/drawing/2014/main" id="{26F94E1D-CE96-F702-21F4-3A10F825F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FC62F5-292D-90C1-EB1D-A17D261D0746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32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eiling of a building with paintings on the ceiling&#10;&#10;AI-generated content may be incorrect.">
            <a:extLst>
              <a:ext uri="{FF2B5EF4-FFF2-40B4-BE49-F238E27FC236}">
                <a16:creationId xmlns:a16="http://schemas.microsoft.com/office/drawing/2014/main" id="{25E1ED82-CCA4-5CC5-3285-2B1F83A063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646" y="3509776"/>
            <a:ext cx="5002354" cy="334802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71761" y="3140968"/>
            <a:ext cx="28813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>
                <a:solidFill>
                  <a:srgbClr val="1E1E1E"/>
                </a:solidFill>
              </a:rPr>
              <a:t>Boulogne Town Trail</a:t>
            </a:r>
            <a:endParaRPr lang="en-GB" sz="1400" dirty="0">
              <a:solidFill>
                <a:srgbClr val="1E1E1E"/>
              </a:solidFill>
            </a:endParaRPr>
          </a:p>
          <a:p>
            <a:r>
              <a:rPr lang="en-GB" sz="1400" b="0" dirty="0">
                <a:solidFill>
                  <a:srgbClr val="1E1E1E"/>
                </a:solidFill>
              </a:rPr>
              <a:t>Your </a:t>
            </a:r>
            <a:r>
              <a:rPr lang="en-GB" sz="1400" b="0" dirty="0" err="1">
                <a:solidFill>
                  <a:srgbClr val="1E1E1E"/>
                </a:solidFill>
              </a:rPr>
              <a:t>animateur</a:t>
            </a:r>
            <a:r>
              <a:rPr lang="en-GB" sz="1400" b="0" dirty="0">
                <a:solidFill>
                  <a:srgbClr val="1E1E1E"/>
                </a:solidFill>
              </a:rPr>
              <a:t> organises this activity with our tailor made Town Trail requiring the students to read, understand and speak French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DFA7120-1BE0-4C4F-B8D2-0E71015F6E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0648"/>
            <a:ext cx="978730" cy="978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D174C6C-FB02-495B-A07D-0AA11904E272}"/>
              </a:ext>
            </a:extLst>
          </p:cNvPr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5A8CD1-9D5B-456F-A4A8-7794127D5796}"/>
              </a:ext>
            </a:extLst>
          </p:cNvPr>
          <p:cNvSpPr txBox="1"/>
          <p:nvPr/>
        </p:nvSpPr>
        <p:spPr>
          <a:xfrm>
            <a:off x="395536" y="1036137"/>
            <a:ext cx="38164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sz="36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3600" b="1" dirty="0">
                <a:solidFill>
                  <a:schemeClr val="bg1"/>
                </a:solidFill>
              </a:rPr>
              <a:t>Vatican Museums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F5AF88-D2B0-407D-A6F8-7DCA96D0A428}"/>
              </a:ext>
            </a:extLst>
          </p:cNvPr>
          <p:cNvSpPr txBox="1"/>
          <p:nvPr/>
        </p:nvSpPr>
        <p:spPr>
          <a:xfrm>
            <a:off x="395536" y="2593881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Within Vatican City, there is a complex of Christian art museums that display some of the most important collections of Roman sculptures and Renaissance-era masterpieces anywhere in the world. The works have been collected by popes throughout the centuries.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Explore the magnificent Sistine Chapel and more…</a:t>
            </a:r>
          </a:p>
          <a:p>
            <a:endParaRPr lang="en-GB" sz="1400" b="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569B1-3EEC-B55C-0D8A-DD209BB223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0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1ED6E-87DE-4445-B08C-11C745F8E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0"/>
            <a:ext cx="5184576" cy="6910105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71761" y="3140968"/>
            <a:ext cx="28813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>
                <a:solidFill>
                  <a:srgbClr val="1E1E1E"/>
                </a:solidFill>
              </a:rPr>
              <a:t>Boulogne Town Trail</a:t>
            </a:r>
            <a:endParaRPr lang="en-GB" sz="1400" dirty="0">
              <a:solidFill>
                <a:srgbClr val="1E1E1E"/>
              </a:solidFill>
            </a:endParaRPr>
          </a:p>
          <a:p>
            <a:r>
              <a:rPr lang="en-GB" sz="1400" b="0" dirty="0">
                <a:solidFill>
                  <a:srgbClr val="1E1E1E"/>
                </a:solidFill>
              </a:rPr>
              <a:t>Your </a:t>
            </a:r>
            <a:r>
              <a:rPr lang="en-GB" sz="1400" b="0" dirty="0" err="1">
                <a:solidFill>
                  <a:srgbClr val="1E1E1E"/>
                </a:solidFill>
              </a:rPr>
              <a:t>animateur</a:t>
            </a:r>
            <a:r>
              <a:rPr lang="en-GB" sz="1400" b="0" dirty="0">
                <a:solidFill>
                  <a:srgbClr val="1E1E1E"/>
                </a:solidFill>
              </a:rPr>
              <a:t> organises this activity with our tailor made Town Trail requiring the students to read, understand and speak French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DFA7120-1BE0-4C4F-B8D2-0E71015F6E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0648"/>
            <a:ext cx="978730" cy="978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D174C6C-FB02-495B-A07D-0AA11904E272}"/>
              </a:ext>
            </a:extLst>
          </p:cNvPr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5A8CD1-9D5B-456F-A4A8-7794127D5796}"/>
              </a:ext>
            </a:extLst>
          </p:cNvPr>
          <p:cNvSpPr txBox="1"/>
          <p:nvPr/>
        </p:nvSpPr>
        <p:spPr>
          <a:xfrm>
            <a:off x="395536" y="1268760"/>
            <a:ext cx="3600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sz="36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3600" b="1" dirty="0">
                <a:solidFill>
                  <a:schemeClr val="bg1"/>
                </a:solidFill>
              </a:rPr>
              <a:t>Ancient sites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F5AF88-D2B0-407D-A6F8-7DCA96D0A428}"/>
              </a:ext>
            </a:extLst>
          </p:cNvPr>
          <p:cNvSpPr txBox="1"/>
          <p:nvPr/>
        </p:nvSpPr>
        <p:spPr>
          <a:xfrm>
            <a:off x="395536" y="2593881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E</a:t>
            </a:r>
            <a:r>
              <a:rPr lang="en-GB" sz="1400" b="0" dirty="0">
                <a:solidFill>
                  <a:schemeClr val="bg1"/>
                </a:solidFill>
              </a:rPr>
              <a:t>xperience Rome’s most famous landmark as well as impressive views from an ancient site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bg1"/>
                </a:solidFill>
              </a:rPr>
              <a:t>Step inside the Colosseum, which hosted epic gladiator battles for 50,000 Roman spectators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bg1"/>
                </a:solidFill>
              </a:rPr>
              <a:t>Examine the ruins of the Roman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bg1"/>
                </a:solidFill>
              </a:rPr>
              <a:t>Stand upon Palatine Hill and enjoy the views over 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bg1"/>
              </a:solidFill>
            </a:endParaRPr>
          </a:p>
          <a:p>
            <a:endParaRPr lang="en-GB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F1E84-6C20-4A47-1C61-A159429D4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113F1-7AB8-0860-2900-6BF0E93F76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912368"/>
            <a:ext cx="4932040" cy="3945632"/>
          </a:xfrm>
          <a:prstGeom prst="rect">
            <a:avLst/>
          </a:prstGeom>
        </p:spPr>
      </p:pic>
      <p:pic>
        <p:nvPicPr>
          <p:cNvPr id="4" name="Picture 3" descr="A close-up of a stone carving with Ara Pacis in the background&#10;&#10;AI-generated content may be incorrect.">
            <a:extLst>
              <a:ext uri="{FF2B5EF4-FFF2-40B4-BE49-F238E27FC236}">
                <a16:creationId xmlns:a16="http://schemas.microsoft.com/office/drawing/2014/main" id="{8B6D3B87-1782-EE50-2E4D-B56E724B4C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0"/>
            <a:ext cx="4927476" cy="3284984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8F9EDFB8-FD51-BEAF-AC0E-9BB288317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61" y="3140968"/>
            <a:ext cx="28813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>
                <a:solidFill>
                  <a:srgbClr val="1E1E1E"/>
                </a:solidFill>
              </a:rPr>
              <a:t>Boulogne Town Trail</a:t>
            </a:r>
            <a:endParaRPr lang="en-GB" sz="1400" dirty="0">
              <a:solidFill>
                <a:srgbClr val="1E1E1E"/>
              </a:solidFill>
            </a:endParaRPr>
          </a:p>
          <a:p>
            <a:r>
              <a:rPr lang="en-GB" sz="1400" b="0" dirty="0">
                <a:solidFill>
                  <a:srgbClr val="1E1E1E"/>
                </a:solidFill>
              </a:rPr>
              <a:t>Your </a:t>
            </a:r>
            <a:r>
              <a:rPr lang="en-GB" sz="1400" b="0" dirty="0" err="1">
                <a:solidFill>
                  <a:srgbClr val="1E1E1E"/>
                </a:solidFill>
              </a:rPr>
              <a:t>animateur</a:t>
            </a:r>
            <a:r>
              <a:rPr lang="en-GB" sz="1400" b="0" dirty="0">
                <a:solidFill>
                  <a:srgbClr val="1E1E1E"/>
                </a:solidFill>
              </a:rPr>
              <a:t> organises this activity with our tailor made Town Trail requiring the students to read, understand and speak French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06040ED-6291-D869-0D26-35AA70DAA3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0648"/>
            <a:ext cx="978730" cy="978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458F7A-1C49-1C97-E233-00DBDCBAE91B}"/>
              </a:ext>
            </a:extLst>
          </p:cNvPr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344460-656E-868D-0614-44072BBF0EC0}"/>
              </a:ext>
            </a:extLst>
          </p:cNvPr>
          <p:cNvSpPr txBox="1"/>
          <p:nvPr/>
        </p:nvSpPr>
        <p:spPr>
          <a:xfrm>
            <a:off x="395536" y="1268760"/>
            <a:ext cx="3600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sz="36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3600" b="1" dirty="0">
                <a:solidFill>
                  <a:schemeClr val="bg1"/>
                </a:solidFill>
              </a:rPr>
              <a:t>Ara Pacis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5175EC-8DA7-75FA-02BA-E382803565F7}"/>
              </a:ext>
            </a:extLst>
          </p:cNvPr>
          <p:cNvSpPr txBox="1"/>
          <p:nvPr/>
        </p:nvSpPr>
        <p:spPr>
          <a:xfrm>
            <a:off x="395536" y="2593881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This museum houses an altar dedicated to the peace and prosperity brought by Augustus to Rome. The reliefs have representations of agriculture and animal sacrifices to signify piety.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bg1"/>
              </a:solidFill>
            </a:endParaRPr>
          </a:p>
          <a:p>
            <a:endParaRPr lang="en-GB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DC5E5-F008-9642-954A-F2E61D3DD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people in a boat in a lake&#10;&#10;AI-generated content may be incorrect.">
            <a:extLst>
              <a:ext uri="{FF2B5EF4-FFF2-40B4-BE49-F238E27FC236}">
                <a16:creationId xmlns:a16="http://schemas.microsoft.com/office/drawing/2014/main" id="{9545C04C-E6B1-CBF6-82AC-A087927AF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754" y="0"/>
            <a:ext cx="4990246" cy="3573016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9C78A8EC-7F79-256A-80D1-A0EC1A58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61" y="3140968"/>
            <a:ext cx="28813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>
                <a:solidFill>
                  <a:srgbClr val="1E1E1E"/>
                </a:solidFill>
              </a:rPr>
              <a:t>Boulogne Town Trail</a:t>
            </a:r>
            <a:endParaRPr lang="en-GB" sz="1400" dirty="0">
              <a:solidFill>
                <a:srgbClr val="1E1E1E"/>
              </a:solidFill>
            </a:endParaRPr>
          </a:p>
          <a:p>
            <a:r>
              <a:rPr lang="en-GB" sz="1400" b="0" dirty="0">
                <a:solidFill>
                  <a:srgbClr val="1E1E1E"/>
                </a:solidFill>
              </a:rPr>
              <a:t>Your </a:t>
            </a:r>
            <a:r>
              <a:rPr lang="en-GB" sz="1400" b="0" dirty="0" err="1">
                <a:solidFill>
                  <a:srgbClr val="1E1E1E"/>
                </a:solidFill>
              </a:rPr>
              <a:t>animateur</a:t>
            </a:r>
            <a:r>
              <a:rPr lang="en-GB" sz="1400" b="0" dirty="0">
                <a:solidFill>
                  <a:srgbClr val="1E1E1E"/>
                </a:solidFill>
              </a:rPr>
              <a:t> organises this activity with our tailor made Town Trail requiring the students to read, understand and speak French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503F93D-48A2-A172-6A34-017D7E5930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0648"/>
            <a:ext cx="978730" cy="978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069457-65E5-A6B5-96C1-04D50BC1D928}"/>
              </a:ext>
            </a:extLst>
          </p:cNvPr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699B73-0A15-DA59-713F-A4380256D3AD}"/>
              </a:ext>
            </a:extLst>
          </p:cNvPr>
          <p:cNvSpPr txBox="1"/>
          <p:nvPr/>
        </p:nvSpPr>
        <p:spPr>
          <a:xfrm>
            <a:off x="395536" y="1298143"/>
            <a:ext cx="3600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sz="36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3600" b="1" dirty="0">
                <a:solidFill>
                  <a:schemeClr val="bg1"/>
                </a:solidFill>
              </a:rPr>
              <a:t>Villa Borghese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E96AF7-F639-FCBE-B9D5-EBF3E17A7184}"/>
              </a:ext>
            </a:extLst>
          </p:cNvPr>
          <p:cNvSpPr txBox="1"/>
          <p:nvPr/>
        </p:nvSpPr>
        <p:spPr>
          <a:xfrm>
            <a:off x="395536" y="2593881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This large park is the perfect combination of nature and art, with architecture, sculptures and fountains as well as beautiful shady spaces for a break from the busier sites of Rome.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bg1"/>
              </a:solidFill>
            </a:endParaRPr>
          </a:p>
          <a:p>
            <a:endParaRPr lang="en-GB" sz="1400" b="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A0E75-07FB-2BB4-9FED-E8BC520CA4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159247"/>
            <a:ext cx="4932040" cy="36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9E829-3C2A-BFD2-C2ED-C3F2ED55C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ular ceiling with a light in the middle&#10;&#10;AI-generated content may be incorrect.">
            <a:extLst>
              <a:ext uri="{FF2B5EF4-FFF2-40B4-BE49-F238E27FC236}">
                <a16:creationId xmlns:a16="http://schemas.microsoft.com/office/drawing/2014/main" id="{C7848320-3C58-C93B-11F6-DD6B7503D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0"/>
            <a:ext cx="4932040" cy="3699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064533-4FEF-EB1F-43AF-02121A4014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9420" y="3573016"/>
            <a:ext cx="5734580" cy="3284984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95C9620E-86B8-07F2-D0FB-5CEA39C6B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61" y="3140968"/>
            <a:ext cx="28813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>
                <a:solidFill>
                  <a:srgbClr val="1E1E1E"/>
                </a:solidFill>
              </a:rPr>
              <a:t>Boulogne Town Trail</a:t>
            </a:r>
            <a:endParaRPr lang="en-GB" sz="1400" dirty="0">
              <a:solidFill>
                <a:srgbClr val="1E1E1E"/>
              </a:solidFill>
            </a:endParaRPr>
          </a:p>
          <a:p>
            <a:r>
              <a:rPr lang="en-GB" sz="1400" b="0" dirty="0">
                <a:solidFill>
                  <a:srgbClr val="1E1E1E"/>
                </a:solidFill>
              </a:rPr>
              <a:t>Your </a:t>
            </a:r>
            <a:r>
              <a:rPr lang="en-GB" sz="1400" b="0" dirty="0" err="1">
                <a:solidFill>
                  <a:srgbClr val="1E1E1E"/>
                </a:solidFill>
              </a:rPr>
              <a:t>animateur</a:t>
            </a:r>
            <a:r>
              <a:rPr lang="en-GB" sz="1400" b="0" dirty="0">
                <a:solidFill>
                  <a:srgbClr val="1E1E1E"/>
                </a:solidFill>
              </a:rPr>
              <a:t> organises this activity with our tailor made Town Trail requiring the students to read, understand and speak French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864F835-C0E2-06FA-2E81-C59B14F112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0648"/>
            <a:ext cx="978730" cy="978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816C67-424B-085A-95C2-CC415120A36C}"/>
              </a:ext>
            </a:extLst>
          </p:cNvPr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7C9695-98F1-EF8F-DECE-EE476E8E8885}"/>
              </a:ext>
            </a:extLst>
          </p:cNvPr>
          <p:cNvSpPr txBox="1"/>
          <p:nvPr/>
        </p:nvSpPr>
        <p:spPr>
          <a:xfrm>
            <a:off x="395536" y="1706863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Pantheon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B8B536-485D-62D3-7EB8-3B67F5FA172E}"/>
              </a:ext>
            </a:extLst>
          </p:cNvPr>
          <p:cNvSpPr txBox="1"/>
          <p:nvPr/>
        </p:nvSpPr>
        <p:spPr>
          <a:xfrm>
            <a:off x="415414" y="2547111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Built 2000 years ago, the stunning dome remains the world’s largest unreinforced concrete dome. It was built as a temple and converted to a Catholic church in the 7th century AD</a:t>
            </a:r>
            <a:r>
              <a:rPr lang="en-US" sz="1400" dirty="0"/>
              <a:t>.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bg1"/>
              </a:solidFill>
            </a:endParaRPr>
          </a:p>
          <a:p>
            <a:endParaRPr lang="en-GB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DDC42-780A-5CD5-5055-02BDA2348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82A95-7956-FD0A-E309-14DF9A7606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3536897"/>
            <a:ext cx="4932040" cy="3328607"/>
          </a:xfrm>
          <a:prstGeom prst="rect">
            <a:avLst/>
          </a:prstGeom>
        </p:spPr>
      </p:pic>
      <p:pic>
        <p:nvPicPr>
          <p:cNvPr id="4" name="Picture 3" descr="A large white building with statues on the side&#10;&#10;AI-generated content may be incorrect.">
            <a:extLst>
              <a:ext uri="{FF2B5EF4-FFF2-40B4-BE49-F238E27FC236}">
                <a16:creationId xmlns:a16="http://schemas.microsoft.com/office/drawing/2014/main" id="{CBE82B1D-84F7-BA12-DD05-7F0D9819B1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0"/>
            <a:ext cx="4932040" cy="3699030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8D63171E-FA85-5400-6752-90F80E46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61" y="3140968"/>
            <a:ext cx="28813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>
                <a:solidFill>
                  <a:srgbClr val="1E1E1E"/>
                </a:solidFill>
              </a:rPr>
              <a:t>Boulogne Town Trail</a:t>
            </a:r>
            <a:endParaRPr lang="en-GB" sz="1400" dirty="0">
              <a:solidFill>
                <a:srgbClr val="1E1E1E"/>
              </a:solidFill>
            </a:endParaRPr>
          </a:p>
          <a:p>
            <a:r>
              <a:rPr lang="en-GB" sz="1400" b="0" dirty="0">
                <a:solidFill>
                  <a:srgbClr val="1E1E1E"/>
                </a:solidFill>
              </a:rPr>
              <a:t>Your </a:t>
            </a:r>
            <a:r>
              <a:rPr lang="en-GB" sz="1400" b="0" dirty="0" err="1">
                <a:solidFill>
                  <a:srgbClr val="1E1E1E"/>
                </a:solidFill>
              </a:rPr>
              <a:t>animateur</a:t>
            </a:r>
            <a:r>
              <a:rPr lang="en-GB" sz="1400" b="0" dirty="0">
                <a:solidFill>
                  <a:srgbClr val="1E1E1E"/>
                </a:solidFill>
              </a:rPr>
              <a:t> organises this activity with our tailor made Town Trail requiring the students to read, understand and speak French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21DC781-36BB-17A1-2942-F667FC7179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60648"/>
            <a:ext cx="978730" cy="978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A2B4BF-CEB7-89DD-E65D-83CB3E8349CC}"/>
              </a:ext>
            </a:extLst>
          </p:cNvPr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0814BF-67D7-529A-C6DC-D5B602EF8BFE}"/>
              </a:ext>
            </a:extLst>
          </p:cNvPr>
          <p:cNvSpPr txBox="1"/>
          <p:nvPr/>
        </p:nvSpPr>
        <p:spPr>
          <a:xfrm>
            <a:off x="269776" y="1784806"/>
            <a:ext cx="36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Trevi Fountain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81D239-42B9-80A2-9C21-DAE1BEC54686}"/>
              </a:ext>
            </a:extLst>
          </p:cNvPr>
          <p:cNvSpPr txBox="1"/>
          <p:nvPr/>
        </p:nvSpPr>
        <p:spPr>
          <a:xfrm>
            <a:off x="323528" y="2621811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The Fontana di Trevi or Trevi Fountain is the most famous and arguably the most beautiful fountain in all of Rome. This is definitely a spot that students will want to stop at for a photo opportunity!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bg1"/>
              </a:solidFill>
            </a:endParaRPr>
          </a:p>
          <a:p>
            <a:endParaRPr lang="en-GB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On-screen Show (4:3)</PresentationFormat>
  <Paragraphs>81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Wingdings</vt:lpstr>
      <vt:lpstr>Arial</vt:lpstr>
      <vt:lpstr>2_Default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Rome is waiting for you!</vt:lpstr>
    </vt:vector>
  </TitlesOfParts>
  <Company>TJM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Opal Coast</dc:title>
  <dc:creator>Voyager School Travel;Sam Taylor (Digital Marketing Assistant)</dc:creator>
  <cp:lastModifiedBy>Emma Heasman</cp:lastModifiedBy>
  <cp:revision>276</cp:revision>
  <dcterms:created xsi:type="dcterms:W3CDTF">2008-08-28T10:36:08Z</dcterms:created>
  <dcterms:modified xsi:type="dcterms:W3CDTF">2025-06-18T11:51:47Z</dcterms:modified>
  <cp:category>France</cp:category>
</cp:coreProperties>
</file>