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4.jpg" ContentType="image/jpeg"/>
  <Override PartName="/ppt/notesSlides/notesSlide2.xml" ContentType="application/vnd.openxmlformats-officedocument.presentationml.notesSlide+xml"/>
  <Override PartName="/ppt/media/image16.jpg" ContentType="image/jpe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2" r:id="rId6"/>
    <p:sldId id="263" r:id="rId7"/>
    <p:sldId id="418" r:id="rId8"/>
    <p:sldId id="419" r:id="rId9"/>
    <p:sldId id="264" r:id="rId10"/>
    <p:sldId id="266" r:id="rId11"/>
    <p:sldId id="268" r:id="rId12"/>
    <p:sldId id="265" r:id="rId13"/>
    <p:sldId id="417" r:id="rId14"/>
    <p:sldId id="267" r:id="rId1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F2F20-1F3D-4DD5-9AC7-34998EE7CC9C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A653A-752F-4987-B2FC-6314CE6D3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96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A653A-752F-4987-B2FC-6314CE6D328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27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EDA4E-D587-AA90-2A3D-8D6BA4CD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49C40E-1DA2-3024-D75C-C8C8835418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62F0D4-3A19-62E7-BB1D-54EADA5C3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0D2BC-BA26-F962-0A95-FD8359AA67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A653A-752F-4987-B2FC-6314CE6D328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5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44880-F833-8C4A-D4E3-A99EC247F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F33ABA20-2323-B481-99DC-A5915D143C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B32ABB28-C946-0AFF-1AF9-AE1D81B812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7750B1B-5E1E-F83D-7645-E786693A1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0DC59B-98B8-4E07-81F6-587950E7B3B7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5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74218" y="2089404"/>
            <a:ext cx="3253740" cy="361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0771" y="5836158"/>
            <a:ext cx="1362455" cy="179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218" y="1179321"/>
            <a:ext cx="2744470" cy="1013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voyagerschooltravel.com/tours/chateau-de-la-baudonniere-french-language-immersion-school-trip/" TargetMode="External"/><Relationship Id="rId4" Type="http://schemas.openxmlformats.org/officeDocument/2006/relationships/hyperlink" Target="https://www.voyagerschooltravel.com/school-trips-to-france/pari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oyagerschooltravel.com/about-us/our-accreditation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87659"/>
              <a:ext cx="9144000" cy="57703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2602865"/>
            </a:xfrm>
            <a:custGeom>
              <a:avLst/>
              <a:gdLst/>
              <a:ahLst/>
              <a:cxnLst/>
              <a:rect l="l" t="t" r="r" b="b"/>
              <a:pathLst>
                <a:path w="9144000" h="2602865">
                  <a:moveTo>
                    <a:pt x="9144000" y="0"/>
                  </a:moveTo>
                  <a:lnTo>
                    <a:pt x="0" y="0"/>
                  </a:lnTo>
                  <a:lnTo>
                    <a:pt x="0" y="2602639"/>
                  </a:lnTo>
                  <a:lnTo>
                    <a:pt x="9144000" y="20600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6354" y="477774"/>
            <a:ext cx="59131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0" dirty="0"/>
              <a:t>Your</a:t>
            </a:r>
            <a:r>
              <a:rPr sz="4400" spc="-110" dirty="0"/>
              <a:t> </a:t>
            </a:r>
            <a:r>
              <a:rPr sz="4400" dirty="0"/>
              <a:t>trip</a:t>
            </a:r>
            <a:r>
              <a:rPr sz="4400" spc="-105" dirty="0"/>
              <a:t> </a:t>
            </a:r>
            <a:r>
              <a:rPr sz="4400" dirty="0"/>
              <a:t>to</a:t>
            </a:r>
            <a:r>
              <a:rPr sz="4400" spc="-105" dirty="0"/>
              <a:t> </a:t>
            </a:r>
            <a:r>
              <a:rPr sz="4400" spc="-10" dirty="0"/>
              <a:t>Normandy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546354" y="1156715"/>
            <a:ext cx="2137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DD–DD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YYYY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25" dirty="0"/>
              <a:t>Avranches </a:t>
            </a:r>
            <a:r>
              <a:rPr dirty="0"/>
              <a:t>town</a:t>
            </a:r>
            <a:r>
              <a:rPr spc="-85" dirty="0"/>
              <a:t> </a:t>
            </a:r>
            <a:r>
              <a:rPr spc="-10" dirty="0"/>
              <a:t>trail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29559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animateur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activity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tailor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Town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Trail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requiring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read,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understand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speak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E6240F93-BBC2-5A38-4767-F02B073AE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4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2744470" cy="101694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lang="en-US" spc="-25" dirty="0"/>
              <a:t>Day at the </a:t>
            </a:r>
            <a:r>
              <a:rPr lang="en-GB" sz="3600" dirty="0">
                <a:solidFill>
                  <a:schemeClr val="bg1"/>
                </a:solidFill>
              </a:rPr>
              <a:t>Château</a:t>
            </a: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2955925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Full day on-site at Chât</a:t>
            </a:r>
            <a:r>
              <a:rPr lang="en-GB" sz="1400" dirty="0">
                <a:solidFill>
                  <a:schemeClr val="bg1"/>
                </a:solidFill>
              </a:rPr>
              <a:t>e</a:t>
            </a:r>
            <a:r>
              <a:rPr lang="en-GB" sz="1400" b="0" dirty="0">
                <a:solidFill>
                  <a:schemeClr val="bg1"/>
                </a:solidFill>
              </a:rPr>
              <a:t>au de la </a:t>
            </a:r>
            <a:r>
              <a:rPr lang="en-GB" sz="1400" b="0" dirty="0" err="1">
                <a:solidFill>
                  <a:schemeClr val="bg1"/>
                </a:solidFill>
              </a:rPr>
              <a:t>Baudonnière</a:t>
            </a:r>
            <a:r>
              <a:rPr lang="en-GB" sz="1400" b="0" dirty="0">
                <a:solidFill>
                  <a:schemeClr val="bg1"/>
                </a:solidFill>
              </a:rPr>
              <a:t> for a selection of fun-filled activities, </a:t>
            </a:r>
            <a:r>
              <a:rPr lang="en-GB" sz="1400" dirty="0">
                <a:solidFill>
                  <a:schemeClr val="bg1"/>
                </a:solidFill>
              </a:rPr>
              <a:t>s</a:t>
            </a:r>
            <a:r>
              <a:rPr lang="en-GB" sz="1400" b="0" dirty="0">
                <a:solidFill>
                  <a:schemeClr val="bg1"/>
                </a:solidFill>
              </a:rPr>
              <a:t>uch as fencing, climbing wall, bread making, French lessons, </a:t>
            </a:r>
            <a:r>
              <a:rPr lang="en-GB" sz="1400" dirty="0" err="1">
                <a:solidFill>
                  <a:schemeClr val="bg1"/>
                </a:solidFill>
              </a:rPr>
              <a:t>a</a:t>
            </a:r>
            <a:r>
              <a:rPr lang="en-GB" sz="1400" b="0" dirty="0" err="1">
                <a:solidFill>
                  <a:schemeClr val="bg1"/>
                </a:solidFill>
              </a:rPr>
              <a:t>eroball</a:t>
            </a:r>
            <a:r>
              <a:rPr lang="en-GB" sz="1400" dirty="0">
                <a:solidFill>
                  <a:schemeClr val="bg1"/>
                </a:solidFill>
              </a:rPr>
              <a:t> and</a:t>
            </a:r>
            <a:r>
              <a:rPr lang="en-GB" sz="1400" b="0" dirty="0">
                <a:solidFill>
                  <a:schemeClr val="bg1"/>
                </a:solidFill>
              </a:rPr>
              <a:t> archery.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1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1073" y="0"/>
              <a:ext cx="5122926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1626870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Bread making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296164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chef’s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unleash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inner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baker.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26035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learn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vocabulary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relating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weights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measurements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recipe.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You’ll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French singalong!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13271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recipe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fruits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labour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later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on.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692FC-9B65-8A19-AC4B-BAE6A06F1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3B446C9-2B0E-120F-0932-CE52EAA94E3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9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58FE7F-883C-4269-34A4-46A12D61BF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866"/>
            <a:ext cx="9144000" cy="57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52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8403" y="5560821"/>
            <a:ext cx="64833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10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on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2778" y="1600200"/>
            <a:ext cx="5838444" cy="35387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303720F5-0199-844C-E355-1AA511CE9818}"/>
              </a:ext>
            </a:extLst>
          </p:cNvPr>
          <p:cNvSpPr txBox="1"/>
          <p:nvPr/>
        </p:nvSpPr>
        <p:spPr>
          <a:xfrm>
            <a:off x="2419006" y="6168134"/>
            <a:ext cx="4305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more information about the trip!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218" y="273812"/>
            <a:ext cx="2761615" cy="230568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155"/>
              </a:spcBef>
            </a:pPr>
            <a:r>
              <a:rPr sz="4400" dirty="0"/>
              <a:t>We</a:t>
            </a:r>
            <a:r>
              <a:rPr sz="4400" spc="-105" dirty="0"/>
              <a:t> </a:t>
            </a:r>
            <a:r>
              <a:rPr sz="4400" spc="-20" dirty="0"/>
              <a:t>help </a:t>
            </a:r>
            <a:r>
              <a:rPr sz="4400" spc="-10" dirty="0"/>
              <a:t>students </a:t>
            </a:r>
            <a:r>
              <a:rPr sz="4400" dirty="0"/>
              <a:t>reach</a:t>
            </a:r>
            <a:r>
              <a:rPr sz="4400" spc="-110" dirty="0"/>
              <a:t> </a:t>
            </a:r>
            <a:r>
              <a:rPr sz="4400" spc="-25" dirty="0"/>
              <a:t>new </a:t>
            </a:r>
            <a:r>
              <a:rPr sz="4400" spc="-10" dirty="0"/>
              <a:t>heights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74218" y="3241801"/>
            <a:ext cx="319024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405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Voyager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specialises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thrive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achieve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classroom.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believe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experiences,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exposure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local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genuine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benefit.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32448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35,000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311" y="487171"/>
            <a:ext cx="2943860" cy="1232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50"/>
              </a:lnSpc>
              <a:spcBef>
                <a:spcPts val="95"/>
              </a:spcBef>
            </a:pPr>
            <a:r>
              <a:rPr sz="4000" spc="-40" dirty="0"/>
              <a:t>You’re</a:t>
            </a:r>
            <a:r>
              <a:rPr sz="4000" spc="-254" dirty="0"/>
              <a:t> </a:t>
            </a:r>
            <a:r>
              <a:rPr sz="4000" spc="-25" dirty="0"/>
              <a:t>in</a:t>
            </a:r>
            <a:endParaRPr sz="4000" dirty="0"/>
          </a:p>
          <a:p>
            <a:pPr marL="12700">
              <a:lnSpc>
                <a:spcPts val="4750"/>
              </a:lnSpc>
            </a:pPr>
            <a:r>
              <a:rPr sz="4000" dirty="0"/>
              <a:t>safe</a:t>
            </a:r>
            <a:r>
              <a:rPr sz="4000" spc="-100" dirty="0"/>
              <a:t> </a:t>
            </a:r>
            <a:r>
              <a:rPr sz="4000" spc="-10" dirty="0"/>
              <a:t>hands</a:t>
            </a:r>
            <a:endParaRPr sz="4000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369189" y="1886712"/>
            <a:ext cx="3517012" cy="3684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0" dirty="0">
                <a:latin typeface="Arial"/>
                <a:cs typeface="Arial"/>
              </a:rPr>
              <a:t>All</a:t>
            </a:r>
            <a:r>
              <a:rPr sz="1200" b="0" spc="-10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our</a:t>
            </a:r>
            <a:r>
              <a:rPr sz="1200" b="0" spc="-30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animateurs</a:t>
            </a:r>
            <a:r>
              <a:rPr sz="1200" b="0" spc="-30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hold</a:t>
            </a:r>
            <a:r>
              <a:rPr sz="1200" b="0" spc="-30" dirty="0">
                <a:latin typeface="Arial"/>
                <a:cs typeface="Arial"/>
              </a:rPr>
              <a:t> </a:t>
            </a:r>
            <a:r>
              <a:rPr sz="1200" b="0" spc="-10" dirty="0">
                <a:latin typeface="Arial"/>
                <a:cs typeface="Arial"/>
              </a:rPr>
              <a:t>UK-accredited </a:t>
            </a:r>
            <a:r>
              <a:rPr sz="1200" b="0" dirty="0">
                <a:latin typeface="Arial"/>
                <a:cs typeface="Arial"/>
              </a:rPr>
              <a:t>instructor</a:t>
            </a:r>
            <a:r>
              <a:rPr sz="1200" b="0" spc="-45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qualifications</a:t>
            </a:r>
            <a:r>
              <a:rPr sz="1200" b="0" spc="-50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for</a:t>
            </a:r>
            <a:r>
              <a:rPr sz="1200" b="0" spc="-35" dirty="0">
                <a:latin typeface="Arial"/>
                <a:cs typeface="Arial"/>
              </a:rPr>
              <a:t> </a:t>
            </a:r>
            <a:r>
              <a:rPr sz="1200" b="0" spc="-10" dirty="0">
                <a:latin typeface="Arial"/>
                <a:cs typeface="Arial"/>
              </a:rPr>
              <a:t>climbing, </a:t>
            </a:r>
            <a:r>
              <a:rPr sz="1200" b="0" dirty="0">
                <a:latin typeface="Arial"/>
                <a:cs typeface="Arial"/>
              </a:rPr>
              <a:t>fencing,</a:t>
            </a:r>
            <a:r>
              <a:rPr sz="1200" b="0" spc="-45" dirty="0">
                <a:latin typeface="Arial"/>
                <a:cs typeface="Arial"/>
              </a:rPr>
              <a:t> </a:t>
            </a:r>
            <a:r>
              <a:rPr sz="1200" b="0" spc="-10" dirty="0">
                <a:latin typeface="Arial"/>
                <a:cs typeface="Arial"/>
              </a:rPr>
              <a:t>archery,</a:t>
            </a:r>
            <a:r>
              <a:rPr sz="1200" b="0" spc="-40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first</a:t>
            </a:r>
            <a:r>
              <a:rPr sz="1200" b="0" spc="-30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aid</a:t>
            </a:r>
            <a:r>
              <a:rPr sz="1200" b="0" spc="-30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and</a:t>
            </a:r>
            <a:r>
              <a:rPr sz="1200" b="0" spc="-30" dirty="0">
                <a:latin typeface="Arial"/>
                <a:cs typeface="Arial"/>
              </a:rPr>
              <a:t> </a:t>
            </a:r>
            <a:r>
              <a:rPr sz="1200" b="0" spc="-10" dirty="0">
                <a:latin typeface="Arial"/>
                <a:cs typeface="Arial"/>
              </a:rPr>
              <a:t>lifeguarding</a:t>
            </a: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00" b="0" spc="-10" dirty="0">
              <a:latin typeface="Arial"/>
              <a:cs typeface="Arial"/>
            </a:endParaRPr>
          </a:p>
          <a:p>
            <a:pPr marL="12700" marR="30480">
              <a:lnSpc>
                <a:spcPct val="100000"/>
              </a:lnSpc>
            </a:pPr>
            <a:r>
              <a:rPr sz="1200" b="0" dirty="0">
                <a:latin typeface="Arial"/>
                <a:cs typeface="Arial"/>
              </a:rPr>
              <a:t>More</a:t>
            </a:r>
            <a:r>
              <a:rPr sz="1200" b="0" spc="-40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adventurous</a:t>
            </a:r>
            <a:r>
              <a:rPr sz="1200" b="0" spc="-40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activities,</a:t>
            </a:r>
            <a:r>
              <a:rPr sz="1200" b="0" spc="-50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such</a:t>
            </a:r>
            <a:r>
              <a:rPr sz="1200" b="0" spc="-30" dirty="0">
                <a:latin typeface="Arial"/>
                <a:cs typeface="Arial"/>
              </a:rPr>
              <a:t> </a:t>
            </a:r>
            <a:r>
              <a:rPr sz="1200" b="0" spc="-25" dirty="0">
                <a:latin typeface="Arial"/>
                <a:cs typeface="Arial"/>
              </a:rPr>
              <a:t>as </a:t>
            </a:r>
            <a:r>
              <a:rPr sz="1200" b="0" dirty="0">
                <a:latin typeface="Arial"/>
                <a:cs typeface="Arial"/>
              </a:rPr>
              <a:t>kayaking,</a:t>
            </a:r>
            <a:r>
              <a:rPr sz="1200" b="0" spc="-40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are</a:t>
            </a:r>
            <a:r>
              <a:rPr sz="1200" b="0" spc="-30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supervised</a:t>
            </a:r>
            <a:r>
              <a:rPr sz="1200" b="0" spc="-40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by</a:t>
            </a:r>
            <a:r>
              <a:rPr sz="1200" b="0" spc="-30" dirty="0">
                <a:latin typeface="Arial"/>
                <a:cs typeface="Arial"/>
              </a:rPr>
              <a:t> </a:t>
            </a:r>
            <a:r>
              <a:rPr sz="1200" b="0" spc="-10" dirty="0">
                <a:latin typeface="Arial"/>
                <a:cs typeface="Arial"/>
              </a:rPr>
              <a:t>professional </a:t>
            </a:r>
            <a:r>
              <a:rPr sz="1200" b="0" dirty="0">
                <a:latin typeface="Arial"/>
                <a:cs typeface="Arial"/>
              </a:rPr>
              <a:t>sports</a:t>
            </a:r>
            <a:r>
              <a:rPr sz="1200" b="0" spc="-45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instructors</a:t>
            </a:r>
            <a:r>
              <a:rPr sz="1200" b="0" spc="-45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working</a:t>
            </a:r>
            <a:r>
              <a:rPr sz="1200" b="0" spc="-40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beside</a:t>
            </a:r>
            <a:r>
              <a:rPr sz="1200" b="0" spc="-40" dirty="0">
                <a:latin typeface="Arial"/>
                <a:cs typeface="Arial"/>
              </a:rPr>
              <a:t> </a:t>
            </a:r>
            <a:r>
              <a:rPr sz="1200" b="0" spc="-25" dirty="0">
                <a:latin typeface="Arial"/>
                <a:cs typeface="Arial"/>
              </a:rPr>
              <a:t>our </a:t>
            </a:r>
            <a:r>
              <a:rPr sz="1200" b="0" spc="-10" dirty="0">
                <a:latin typeface="Arial"/>
                <a:cs typeface="Arial"/>
              </a:rPr>
              <a:t>animateurs</a:t>
            </a:r>
            <a:endParaRPr lang="en-US" sz="1200" b="0" spc="-10" dirty="0">
              <a:latin typeface="Arial"/>
              <a:cs typeface="Arial"/>
            </a:endParaRPr>
          </a:p>
          <a:p>
            <a:pPr marL="12700" marR="30480">
              <a:lnSpc>
                <a:spcPct val="100000"/>
              </a:lnSpc>
            </a:pPr>
            <a:endParaRPr sz="1200" b="0" spc="-10" dirty="0">
              <a:latin typeface="Arial"/>
              <a:cs typeface="Arial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200" b="0" dirty="0"/>
              <a:t>ABTA member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200" b="0" dirty="0"/>
              <a:t>Protected by ATOL &amp; ABTOT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200" b="0" dirty="0"/>
              <a:t>School Travel Forum (STF) member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200" b="0" dirty="0"/>
              <a:t>Hold the Learning Outside the Classroom (</a:t>
            </a:r>
            <a:r>
              <a:rPr lang="en-GB" altLang="en-US" sz="1200" b="0" dirty="0" err="1"/>
              <a:t>LOtC</a:t>
            </a:r>
            <a:r>
              <a:rPr lang="en-GB" altLang="en-US" sz="1200" b="0" dirty="0"/>
              <a:t>) Quality Badge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200" b="0" dirty="0"/>
              <a:t>AAIAC </a:t>
            </a:r>
            <a:r>
              <a:rPr lang="en-GB" altLang="en-US" sz="1200" b="0" dirty="0" err="1"/>
              <a:t>Adventuremark</a:t>
            </a:r>
            <a:r>
              <a:rPr lang="en-GB" altLang="en-US" sz="1200" b="0" dirty="0"/>
              <a:t> holder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200" b="0" dirty="0"/>
              <a:t>Externally audited safety management systems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200" b="0" dirty="0"/>
              <a:t>All accommodation audited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669535" y="2690622"/>
            <a:ext cx="3902710" cy="1862455"/>
            <a:chOff x="4669535" y="2690622"/>
            <a:chExt cx="3902710" cy="18624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5184" y="2826005"/>
              <a:ext cx="3417794" cy="15984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82108" y="2703195"/>
              <a:ext cx="3877310" cy="1837689"/>
            </a:xfrm>
            <a:custGeom>
              <a:avLst/>
              <a:gdLst/>
              <a:ahLst/>
              <a:cxnLst/>
              <a:rect l="l" t="t" r="r" b="b"/>
              <a:pathLst>
                <a:path w="3877309" h="1837689">
                  <a:moveTo>
                    <a:pt x="0" y="1837181"/>
                  </a:moveTo>
                  <a:lnTo>
                    <a:pt x="3877056" y="1837181"/>
                  </a:lnTo>
                  <a:lnTo>
                    <a:pt x="3877056" y="0"/>
                  </a:lnTo>
                  <a:lnTo>
                    <a:pt x="0" y="0"/>
                  </a:lnTo>
                  <a:lnTo>
                    <a:pt x="0" y="1837181"/>
                  </a:lnTo>
                  <a:close/>
                </a:path>
              </a:pathLst>
            </a:custGeom>
            <a:ln w="25146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10226" y="487171"/>
            <a:ext cx="302133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La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Grand’Ferme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authorised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accommodate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school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groups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 </a:t>
            </a:r>
            <a:r>
              <a:rPr sz="1400" b="1" dirty="0">
                <a:latin typeface="Arial"/>
                <a:cs typeface="Arial"/>
              </a:rPr>
              <a:t>French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Ministry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Youth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Sport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1165" y="1340612"/>
            <a:ext cx="321818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Our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other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Normandy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centre,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Château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Baudonnière,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also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accredited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by</a:t>
            </a:r>
            <a:r>
              <a:rPr sz="1400" spc="-25" dirty="0">
                <a:latin typeface="Arial"/>
                <a:cs typeface="Arial"/>
              </a:rPr>
              <a:t> the </a:t>
            </a:r>
            <a:r>
              <a:rPr sz="1400" b="1" dirty="0">
                <a:latin typeface="Arial"/>
                <a:cs typeface="Arial"/>
              </a:rPr>
              <a:t>French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Ministry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Education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because </a:t>
            </a:r>
            <a:r>
              <a:rPr sz="1400" dirty="0">
                <a:latin typeface="Arial"/>
                <a:cs typeface="Arial"/>
              </a:rPr>
              <a:t>we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run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language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programmes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school </a:t>
            </a:r>
            <a:r>
              <a:rPr sz="1400" dirty="0">
                <a:latin typeface="Arial"/>
                <a:cs typeface="Arial"/>
              </a:rPr>
              <a:t>groups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France.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7655" y="4785359"/>
            <a:ext cx="1536953" cy="71173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2957" y="4850194"/>
            <a:ext cx="1316736" cy="55532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3817" y="5704281"/>
            <a:ext cx="908303" cy="9097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1B2288A-11B6-59AB-678D-B47892D089A2}"/>
              </a:ext>
            </a:extLst>
          </p:cNvPr>
          <p:cNvGrpSpPr/>
          <p:nvPr/>
        </p:nvGrpSpPr>
        <p:grpSpPr>
          <a:xfrm>
            <a:off x="1066800" y="5851552"/>
            <a:ext cx="3069651" cy="762455"/>
            <a:chOff x="1066800" y="5878707"/>
            <a:chExt cx="3069651" cy="762455"/>
          </a:xfrm>
        </p:grpSpPr>
        <p:pic>
          <p:nvPicPr>
            <p:cNvPr id="13" name="Graphic 12" descr="Internet with solid fill">
              <a:extLst>
                <a:ext uri="{FF2B5EF4-FFF2-40B4-BE49-F238E27FC236}">
                  <a16:creationId xmlns:a16="http://schemas.microsoft.com/office/drawing/2014/main" id="{E84F19F9-6C48-053D-D2B1-FD254A373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75764" y="5878707"/>
              <a:ext cx="540765" cy="54076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C9AD1B-3ABE-C621-EEA4-487A910808E8}"/>
                </a:ext>
              </a:extLst>
            </p:cNvPr>
            <p:cNvSpPr txBox="1"/>
            <p:nvPr/>
          </p:nvSpPr>
          <p:spPr>
            <a:xfrm>
              <a:off x="1066800" y="6379552"/>
              <a:ext cx="306965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44"/>
                </a:spcBef>
                <a:tabLst>
                  <a:tab pos="297815" algn="l"/>
                </a:tabLst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cs typeface="Arial"/>
                  <a:hlinkClick r:id="rId8"/>
                </a:rPr>
                <a:t>M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Arial"/>
                  <a:hlinkClick r:id="rId8"/>
                </a:rPr>
                <a:t>ore about accreditation.</a:t>
              </a:r>
              <a:endParaRPr lang="en-GB" sz="11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0123" y="0"/>
              <a:ext cx="5103876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Meet </a:t>
            </a:r>
            <a:r>
              <a:rPr spc="-20" dirty="0"/>
              <a:t>your </a:t>
            </a:r>
            <a:r>
              <a:rPr spc="-10" dirty="0"/>
              <a:t>animateur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4218" y="2622550"/>
            <a:ext cx="2913380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5082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Upon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arrival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meet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animateur!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specially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trained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French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native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animateurs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speaking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encouraging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interactive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responses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throughout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stay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challenge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language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Goat </a:t>
            </a:r>
            <a:r>
              <a:rPr spc="-10" dirty="0"/>
              <a:t>cheese </a:t>
            </a:r>
            <a:r>
              <a:rPr spc="-20" dirty="0"/>
              <a:t>farm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287591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interactive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working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goat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farm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cheese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producer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(or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similar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alternative)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Includes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tasting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famous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Normandy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produce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1753870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Market mission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2980690" cy="2407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1437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animateur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 dirty="0">
              <a:latin typeface="Arial"/>
              <a:cs typeface="Arial"/>
            </a:endParaRPr>
          </a:p>
          <a:p>
            <a:pPr marL="12700" marR="131445">
              <a:lnSpc>
                <a:spcPct val="100000"/>
              </a:lnSpc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Teams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given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ingredients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packed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lunch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shopping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accommodation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animateur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organise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competition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lunch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7FD2C72-A585-BA0D-F473-7661E289B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tanding in a room with large screens&#10;&#10;AI-generated content may be incorrect.">
            <a:extLst>
              <a:ext uri="{FF2B5EF4-FFF2-40B4-BE49-F238E27FC236}">
                <a16:creationId xmlns:a16="http://schemas.microsoft.com/office/drawing/2014/main" id="{0E9438A7-93F2-759E-58B9-2F42E9E57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90" y="3290931"/>
            <a:ext cx="4931410" cy="3567069"/>
          </a:xfrm>
          <a:prstGeom prst="rect">
            <a:avLst/>
          </a:prstGeom>
        </p:spPr>
      </p:pic>
      <p:pic>
        <p:nvPicPr>
          <p:cNvPr id="8" name="Picture 7" descr="A group of people watching a video&#10;&#10;AI-generated content may be incorrect.">
            <a:extLst>
              <a:ext uri="{FF2B5EF4-FFF2-40B4-BE49-F238E27FC236}">
                <a16:creationId xmlns:a16="http://schemas.microsoft.com/office/drawing/2014/main" id="{41931EB9-1A6B-68F6-DC83-3C2312807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1"/>
          <a:stretch>
            <a:fillRect/>
          </a:stretch>
        </p:blipFill>
        <p:spPr>
          <a:xfrm>
            <a:off x="4212590" y="-2443"/>
            <a:ext cx="4931410" cy="3660043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77C626C1-EE60-46C6-79F8-E3301E39A58F}"/>
              </a:ext>
            </a:extLst>
          </p:cNvPr>
          <p:cNvSpPr/>
          <p:nvPr/>
        </p:nvSpPr>
        <p:spPr>
          <a:xfrm>
            <a:off x="-76200" y="-76200"/>
            <a:ext cx="4288790" cy="7010399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4F9C78F-B55D-D677-6B89-86EBDFD7EC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7" y="1179321"/>
            <a:ext cx="3335783" cy="1471878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lang="en-GB" dirty="0"/>
              <a:t>360° film at </a:t>
            </a:r>
            <a:r>
              <a:rPr lang="en-GB" dirty="0" err="1"/>
              <a:t>Arromanches</a:t>
            </a:r>
            <a:r>
              <a:rPr lang="en-GB" dirty="0"/>
              <a:t> </a:t>
            </a:r>
            <a:r>
              <a:rPr lang="en-GB" dirty="0" err="1"/>
              <a:t>Cinéma</a:t>
            </a:r>
            <a:endParaRPr spc="-1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F58F021-E8DF-445B-5DCC-0D143AF0F37F}"/>
              </a:ext>
            </a:extLst>
          </p:cNvPr>
          <p:cNvSpPr txBox="1"/>
          <p:nvPr/>
        </p:nvSpPr>
        <p:spPr>
          <a:xfrm>
            <a:off x="474217" y="2989579"/>
            <a:ext cx="295592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400" dirty="0">
                <a:solidFill>
                  <a:schemeClr val="bg1"/>
                </a:solidFill>
              </a:rPr>
              <a:t>Experience the 360° cinema in </a:t>
            </a:r>
            <a:r>
              <a:rPr lang="en-US" sz="1400" dirty="0" err="1">
                <a:solidFill>
                  <a:schemeClr val="bg1"/>
                </a:solidFill>
              </a:rPr>
              <a:t>Arromanches</a:t>
            </a:r>
            <a:r>
              <a:rPr lang="en-US" sz="1400" dirty="0">
                <a:solidFill>
                  <a:schemeClr val="bg1"/>
                </a:solidFill>
              </a:rPr>
              <a:t>, displaying brilliantly captured and informative footage from the war across multiple screens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A7EE8962-8D06-4457-B6E1-45C7FA576A4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8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E18C704-912A-E911-A834-12464C8D8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C35F6A05-267B-8C13-18E5-C726DDCA7B3B}"/>
              </a:ext>
            </a:extLst>
          </p:cNvPr>
          <p:cNvSpPr/>
          <p:nvPr/>
        </p:nvSpPr>
        <p:spPr>
          <a:xfrm>
            <a:off x="-76200" y="-76200"/>
            <a:ext cx="4288790" cy="7010399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3DDAF9B-3C9D-868A-7446-6AEC86E4CF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7" y="1179321"/>
            <a:ext cx="3335783" cy="1227259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r>
              <a:rPr lang="en-GB" dirty="0"/>
              <a:t>Caen Memorial Museum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BF0A0DB-7B6E-39A0-9700-04475CA0C75E}"/>
              </a:ext>
            </a:extLst>
          </p:cNvPr>
          <p:cNvSpPr txBox="1"/>
          <p:nvPr/>
        </p:nvSpPr>
        <p:spPr>
          <a:xfrm>
            <a:off x="474217" y="2743200"/>
            <a:ext cx="2955925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400" dirty="0">
                <a:solidFill>
                  <a:schemeClr val="bg1"/>
                </a:solidFill>
              </a:rPr>
              <a:t>With the mission of promoting peace, this emphasises the importance of learning from the atrocities of the Second World War and, in particular, the D-Day landings to prevent future conflicts. Expect an immersive experience featuring artefacts, films and interactive displays investigating the causes and consequences of WWII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451D2392-C18E-24CC-59CB-026E38B093C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  <p:pic>
        <p:nvPicPr>
          <p:cNvPr id="3" name="Picture 2" descr="An object shaped statue in front of a building&#10;&#10;AI-generated content may be incorrect.">
            <a:extLst>
              <a:ext uri="{FF2B5EF4-FFF2-40B4-BE49-F238E27FC236}">
                <a16:creationId xmlns:a16="http://schemas.microsoft.com/office/drawing/2014/main" id="{B014EC83-FD41-D798-AF78-374358C84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88" y="-9832"/>
            <a:ext cx="4931411" cy="3563967"/>
          </a:xfrm>
          <a:prstGeom prst="rect">
            <a:avLst/>
          </a:prstGeom>
        </p:spPr>
      </p:pic>
      <p:pic>
        <p:nvPicPr>
          <p:cNvPr id="13" name="Picture 12" descr="A group of people standing outside a building&#10;&#10;AI-generated content may be incorrect.">
            <a:extLst>
              <a:ext uri="{FF2B5EF4-FFF2-40B4-BE49-F238E27FC236}">
                <a16:creationId xmlns:a16="http://schemas.microsoft.com/office/drawing/2014/main" id="{79B1EF15-480A-F265-3B54-9E093DDA73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/>
          <a:stretch>
            <a:fillRect/>
          </a:stretch>
        </p:blipFill>
        <p:spPr>
          <a:xfrm>
            <a:off x="4212588" y="3551677"/>
            <a:ext cx="4931412" cy="330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6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Mont</a:t>
            </a:r>
            <a:r>
              <a:rPr spc="-90" dirty="0"/>
              <a:t> </a:t>
            </a:r>
            <a:r>
              <a:rPr spc="-10" dirty="0"/>
              <a:t>Saint- Michel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3010535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Mont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Saint-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Michel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bay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part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UNESCO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Heritage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Sites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million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year.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Abbey, Monastery,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Great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Halls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shops</a:t>
            </a:r>
            <a:r>
              <a:rPr sz="14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village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walls,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fishermen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farmer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houses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579</Words>
  <Application>Microsoft Office PowerPoint</Application>
  <PresentationFormat>On-screen Show (4:3)</PresentationFormat>
  <Paragraphs>63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Wingdings</vt:lpstr>
      <vt:lpstr>Office Theme</vt:lpstr>
      <vt:lpstr>Your trip to Normandy</vt:lpstr>
      <vt:lpstr>We help students reach new heights</vt:lpstr>
      <vt:lpstr>You’re in safe hands</vt:lpstr>
      <vt:lpstr>Meet your animateur</vt:lpstr>
      <vt:lpstr>Goat cheese farm</vt:lpstr>
      <vt:lpstr>Market mission</vt:lpstr>
      <vt:lpstr>360° film at Arromanches Cinéma</vt:lpstr>
      <vt:lpstr>Caen Memorial Museum</vt:lpstr>
      <vt:lpstr>Mont Saint- Michel</vt:lpstr>
      <vt:lpstr>Avranches town trail</vt:lpstr>
      <vt:lpstr>Day at the Château</vt:lpstr>
      <vt:lpstr>Bread making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Opal Coast</dc:title>
  <dc:creator>Voyager School Travel;Sam Taylor (Digital Marketing Assistant)</dc:creator>
  <cp:lastModifiedBy>Emma Heasman</cp:lastModifiedBy>
  <cp:revision>6</cp:revision>
  <dcterms:created xsi:type="dcterms:W3CDTF">2024-04-03T09:26:44Z</dcterms:created>
  <dcterms:modified xsi:type="dcterms:W3CDTF">2025-06-03T10:09:04Z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2024-04-03T00:00:00Z</vt:filetime>
  </property>
  <property fmtid="{D5CDD505-2E9C-101B-9397-08002B2CF9AE}" pid="3" name="Creator">
    <vt:lpwstr>MicrosoftÂ® PowerPointÂ® 2019</vt:lpwstr>
  </property>
  <property fmtid="{D5CDD505-2E9C-101B-9397-08002B2CF9AE}" pid="4" name="LastSaved">
    <vt:filetime>2024-04-03T00:00:00Z</vt:filetime>
  </property>
  <property fmtid="{D5CDD505-2E9C-101B-9397-08002B2CF9AE}" pid="5" name="Producer">
    <vt:lpwstr>Adobe PDF Services</vt:lpwstr>
  </property>
</Properties>
</file>