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4.jpg" ContentType="image/jpg"/>
  <Override PartName="/ppt/media/image6.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380" r:id="rId11"/>
    <p:sldId id="381" r:id="rId12"/>
    <p:sldId id="382" r:id="rId13"/>
    <p:sldId id="383" r:id="rId14"/>
    <p:sldId id="384" r:id="rId15"/>
    <p:sldId id="265" r:id="rId16"/>
    <p:sldId id="267" r:id="rId17"/>
    <p:sldId id="268" r:id="rId18"/>
    <p:sldId id="269" r:id="rId19"/>
    <p:sldId id="379" r:id="rId20"/>
  </p:sldIdLst>
  <p:sldSz cx="9144000" cy="6858000" type="screen4x3"/>
  <p:notesSz cx="9144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1291D0"/>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7812023" y="260604"/>
            <a:ext cx="979170" cy="978408"/>
          </a:xfrm>
          <a:prstGeom prst="rect">
            <a:avLst/>
          </a:prstGeom>
        </p:spPr>
      </p:pic>
      <p:pic>
        <p:nvPicPr>
          <p:cNvPr id="18" name="bg object 18"/>
          <p:cNvPicPr/>
          <p:nvPr/>
        </p:nvPicPr>
        <p:blipFill>
          <a:blip r:embed="rId3" cstate="print"/>
          <a:stretch>
            <a:fillRect/>
          </a:stretch>
        </p:blipFill>
        <p:spPr>
          <a:xfrm>
            <a:off x="3890771" y="6352794"/>
            <a:ext cx="1362455" cy="179070"/>
          </a:xfrm>
          <a:prstGeom prst="rect">
            <a:avLst/>
          </a:prstGeom>
        </p:spPr>
      </p:pic>
      <p:sp>
        <p:nvSpPr>
          <p:cNvPr id="2" name="Holder 2"/>
          <p:cNvSpPr>
            <a:spLocks noGrp="1"/>
          </p:cNvSpPr>
          <p:nvPr>
            <p:ph type="title"/>
          </p:nvPr>
        </p:nvSpPr>
        <p:spPr/>
        <p:txBody>
          <a:bodyPr lIns="0" tIns="0" rIns="0" bIns="0"/>
          <a:lstStyle>
            <a:lvl1pPr>
              <a:defRPr sz="36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74218" y="1179321"/>
            <a:ext cx="3284220" cy="1013460"/>
          </a:xfrm>
          <a:prstGeom prst="rect">
            <a:avLst/>
          </a:prstGeom>
        </p:spPr>
        <p:txBody>
          <a:bodyPr wrap="square" lIns="0" tIns="0" rIns="0" bIns="0">
            <a:spAutoFit/>
          </a:bodyPr>
          <a:lstStyle>
            <a:lvl1pPr>
              <a:defRPr sz="3600" b="1" i="0">
                <a:solidFill>
                  <a:schemeClr val="bg1"/>
                </a:solidFill>
                <a:latin typeface="Arial"/>
                <a:cs typeface="Arial"/>
              </a:defRPr>
            </a:lvl1pPr>
          </a:lstStyle>
          <a:p>
            <a:endParaRPr/>
          </a:p>
        </p:txBody>
      </p:sp>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10/30/2026</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voyagerschooltravel.com/about-us/our-accreditation/" TargetMode="Externa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voyagerschooltravel.com/school-trips-to-france/paris/" TargetMode="External"/><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hyperlink" Target="https://www.voyagerschooltravel.com/school-trips-to-usa/new-yor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A city skyline with tall buildings&#10;&#10;Description automatically generated">
            <a:extLst>
              <a:ext uri="{FF2B5EF4-FFF2-40B4-BE49-F238E27FC236}">
                <a16:creationId xmlns:a16="http://schemas.microsoft.com/office/drawing/2014/main" id="{FC8AA231-EB42-E10E-1238-236CD43234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6348"/>
            <a:ext cx="9144000" cy="5551652"/>
          </a:xfrm>
          <a:prstGeom prst="rect">
            <a:avLst/>
          </a:prstGeom>
        </p:spPr>
      </p:pic>
      <p:sp>
        <p:nvSpPr>
          <p:cNvPr id="4" name="object 4"/>
          <p:cNvSpPr/>
          <p:nvPr/>
        </p:nvSpPr>
        <p:spPr>
          <a:xfrm>
            <a:off x="0" y="1"/>
            <a:ext cx="9144000" cy="2514600"/>
          </a:xfrm>
          <a:custGeom>
            <a:avLst/>
            <a:gdLst/>
            <a:ahLst/>
            <a:cxnLst/>
            <a:rect l="l" t="t" r="r" b="b"/>
            <a:pathLst>
              <a:path w="9144000" h="2602865">
                <a:moveTo>
                  <a:pt x="9144000" y="0"/>
                </a:moveTo>
                <a:lnTo>
                  <a:pt x="0" y="0"/>
                </a:lnTo>
                <a:lnTo>
                  <a:pt x="0" y="2602639"/>
                </a:lnTo>
                <a:lnTo>
                  <a:pt x="9144000" y="2060012"/>
                </a:lnTo>
                <a:lnTo>
                  <a:pt x="9144000" y="0"/>
                </a:lnTo>
                <a:close/>
              </a:path>
            </a:pathLst>
          </a:custGeom>
          <a:solidFill>
            <a:srgbClr val="1291D0"/>
          </a:solidFill>
        </p:spPr>
        <p:txBody>
          <a:bodyPr wrap="square" lIns="0" tIns="0" rIns="0" bIns="0" rtlCol="0"/>
          <a:lstStyle/>
          <a:p>
            <a:endParaRPr/>
          </a:p>
        </p:txBody>
      </p:sp>
      <p:sp>
        <p:nvSpPr>
          <p:cNvPr id="5" name="object 5"/>
          <p:cNvSpPr txBox="1">
            <a:spLocks noGrp="1"/>
          </p:cNvSpPr>
          <p:nvPr>
            <p:ph type="title"/>
          </p:nvPr>
        </p:nvSpPr>
        <p:spPr>
          <a:xfrm>
            <a:off x="546354" y="477774"/>
            <a:ext cx="5930646" cy="689291"/>
          </a:xfrm>
          <a:prstGeom prst="rect">
            <a:avLst/>
          </a:prstGeom>
        </p:spPr>
        <p:txBody>
          <a:bodyPr vert="horz" wrap="square" lIns="0" tIns="12065" rIns="0" bIns="0" rtlCol="0">
            <a:spAutoFit/>
          </a:bodyPr>
          <a:lstStyle/>
          <a:p>
            <a:pPr marL="12700">
              <a:lnSpc>
                <a:spcPct val="100000"/>
              </a:lnSpc>
              <a:spcBef>
                <a:spcPts val="95"/>
              </a:spcBef>
            </a:pPr>
            <a:r>
              <a:rPr sz="4400" spc="-50" dirty="0"/>
              <a:t>Your</a:t>
            </a:r>
            <a:r>
              <a:rPr sz="4400" spc="-110" dirty="0"/>
              <a:t> </a:t>
            </a:r>
            <a:r>
              <a:rPr sz="4400" dirty="0"/>
              <a:t>trip</a:t>
            </a:r>
            <a:r>
              <a:rPr sz="4400" spc="-105" dirty="0"/>
              <a:t> </a:t>
            </a:r>
            <a:r>
              <a:rPr sz="4400" dirty="0"/>
              <a:t>to</a:t>
            </a:r>
            <a:r>
              <a:rPr sz="4400" spc="-105" dirty="0"/>
              <a:t> </a:t>
            </a:r>
            <a:r>
              <a:rPr lang="en-US" sz="4400" spc="-10" dirty="0"/>
              <a:t>New York</a:t>
            </a:r>
            <a:endParaRPr sz="4400" dirty="0"/>
          </a:p>
        </p:txBody>
      </p:sp>
      <p:sp>
        <p:nvSpPr>
          <p:cNvPr id="6" name="object 6"/>
          <p:cNvSpPr txBox="1"/>
          <p:nvPr/>
        </p:nvSpPr>
        <p:spPr>
          <a:xfrm>
            <a:off x="546354" y="1156715"/>
            <a:ext cx="2138045" cy="635000"/>
          </a:xfrm>
          <a:prstGeom prst="rect">
            <a:avLst/>
          </a:prstGeom>
        </p:spPr>
        <p:txBody>
          <a:bodyPr vert="horz" wrap="square" lIns="0" tIns="12065" rIns="0" bIns="0" rtlCol="0">
            <a:spAutoFit/>
          </a:bodyPr>
          <a:lstStyle/>
          <a:p>
            <a:pPr marL="12700">
              <a:lnSpc>
                <a:spcPct val="100000"/>
              </a:lnSpc>
              <a:spcBef>
                <a:spcPts val="95"/>
              </a:spcBef>
            </a:pPr>
            <a:r>
              <a:rPr sz="2000" dirty="0">
                <a:solidFill>
                  <a:srgbClr val="FFFFFF"/>
                </a:solidFill>
                <a:latin typeface="Arial"/>
                <a:cs typeface="Arial"/>
              </a:rPr>
              <a:t>School</a:t>
            </a:r>
            <a:r>
              <a:rPr sz="2000" spc="-80" dirty="0">
                <a:solidFill>
                  <a:srgbClr val="FFFFFF"/>
                </a:solidFill>
                <a:latin typeface="Arial"/>
                <a:cs typeface="Arial"/>
              </a:rPr>
              <a:t> </a:t>
            </a:r>
            <a:r>
              <a:rPr sz="2000" spc="-20" dirty="0">
                <a:solidFill>
                  <a:srgbClr val="FFFFFF"/>
                </a:solidFill>
                <a:latin typeface="Arial"/>
                <a:cs typeface="Arial"/>
              </a:rPr>
              <a:t>Name</a:t>
            </a:r>
            <a:endParaRPr sz="2000">
              <a:latin typeface="Arial"/>
              <a:cs typeface="Arial"/>
            </a:endParaRPr>
          </a:p>
          <a:p>
            <a:pPr marL="12700">
              <a:lnSpc>
                <a:spcPct val="100000"/>
              </a:lnSpc>
            </a:pPr>
            <a:r>
              <a:rPr sz="2000" dirty="0">
                <a:solidFill>
                  <a:srgbClr val="FFFFFF"/>
                </a:solidFill>
                <a:latin typeface="Arial"/>
                <a:cs typeface="Arial"/>
              </a:rPr>
              <a:t>DD–DD</a:t>
            </a:r>
            <a:r>
              <a:rPr sz="2000" spc="-20" dirty="0">
                <a:solidFill>
                  <a:srgbClr val="FFFFFF"/>
                </a:solidFill>
                <a:latin typeface="Arial"/>
                <a:cs typeface="Arial"/>
              </a:rPr>
              <a:t> </a:t>
            </a:r>
            <a:r>
              <a:rPr sz="2000" dirty="0">
                <a:solidFill>
                  <a:srgbClr val="FFFFFF"/>
                </a:solidFill>
                <a:latin typeface="Arial"/>
                <a:cs typeface="Arial"/>
              </a:rPr>
              <a:t>MM</a:t>
            </a:r>
            <a:r>
              <a:rPr sz="2000" spc="-85" dirty="0">
                <a:solidFill>
                  <a:srgbClr val="FFFFFF"/>
                </a:solidFill>
                <a:latin typeface="Arial"/>
                <a:cs typeface="Arial"/>
              </a:rPr>
              <a:t> </a:t>
            </a:r>
            <a:r>
              <a:rPr sz="2000" spc="-20" dirty="0">
                <a:solidFill>
                  <a:srgbClr val="FFFFFF"/>
                </a:solidFill>
                <a:latin typeface="Arial"/>
                <a:cs typeface="Arial"/>
              </a:rPr>
              <a:t>YYYY</a:t>
            </a:r>
            <a:endParaRPr sz="2000">
              <a:latin typeface="Arial"/>
              <a:cs typeface="Arial"/>
            </a:endParaRPr>
          </a:p>
        </p:txBody>
      </p:sp>
      <p:pic>
        <p:nvPicPr>
          <p:cNvPr id="7" name="object 7"/>
          <p:cNvPicPr/>
          <p:nvPr/>
        </p:nvPicPr>
        <p:blipFill>
          <a:blip r:embed="rId3" cstate="print"/>
          <a:stretch>
            <a:fillRect/>
          </a:stretch>
        </p:blipFill>
        <p:spPr>
          <a:xfrm>
            <a:off x="7812023" y="260604"/>
            <a:ext cx="979170" cy="9784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4000" cy="6858000"/>
          </a:xfrm>
          <a:prstGeom prst="rect">
            <a:avLst/>
          </a:prstGeom>
        </p:spPr>
      </p:pic>
      <p:sp>
        <p:nvSpPr>
          <p:cNvPr id="3" name="object 3"/>
          <p:cNvSpPr txBox="1">
            <a:spLocks noGrp="1"/>
          </p:cNvSpPr>
          <p:nvPr>
            <p:ph type="title"/>
          </p:nvPr>
        </p:nvSpPr>
        <p:spPr>
          <a:xfrm>
            <a:off x="488966" y="685800"/>
            <a:ext cx="2761615" cy="2305685"/>
          </a:xfrm>
          <a:prstGeom prst="rect">
            <a:avLst/>
          </a:prstGeom>
        </p:spPr>
        <p:txBody>
          <a:bodyPr vert="horz" wrap="square" lIns="0" tIns="146685" rIns="0" bIns="0" rtlCol="0">
            <a:spAutoFit/>
          </a:bodyPr>
          <a:lstStyle/>
          <a:p>
            <a:pPr marL="12700" marR="5080">
              <a:lnSpc>
                <a:spcPct val="80000"/>
              </a:lnSpc>
              <a:spcBef>
                <a:spcPts val="1155"/>
              </a:spcBef>
            </a:pPr>
            <a:r>
              <a:rPr sz="4400" dirty="0"/>
              <a:t>We</a:t>
            </a:r>
            <a:r>
              <a:rPr sz="4400" spc="-105" dirty="0"/>
              <a:t> </a:t>
            </a:r>
            <a:r>
              <a:rPr sz="4400" spc="-20" dirty="0"/>
              <a:t>help </a:t>
            </a:r>
            <a:r>
              <a:rPr sz="4400" spc="-10" dirty="0"/>
              <a:t>students </a:t>
            </a:r>
            <a:r>
              <a:rPr sz="4400" dirty="0"/>
              <a:t>reach</a:t>
            </a:r>
            <a:r>
              <a:rPr sz="4400" spc="-110" dirty="0"/>
              <a:t> </a:t>
            </a:r>
            <a:r>
              <a:rPr sz="4400" spc="-25" dirty="0"/>
              <a:t>new </a:t>
            </a:r>
            <a:r>
              <a:rPr sz="4400" spc="-10" dirty="0"/>
              <a:t>heights</a:t>
            </a:r>
            <a:endParaRPr sz="4400" dirty="0"/>
          </a:p>
        </p:txBody>
      </p:sp>
      <p:sp>
        <p:nvSpPr>
          <p:cNvPr id="4" name="object 4"/>
          <p:cNvSpPr txBox="1"/>
          <p:nvPr/>
        </p:nvSpPr>
        <p:spPr>
          <a:xfrm>
            <a:off x="474218" y="3241801"/>
            <a:ext cx="3190240" cy="2623154"/>
          </a:xfrm>
          <a:prstGeom prst="rect">
            <a:avLst/>
          </a:prstGeom>
        </p:spPr>
        <p:txBody>
          <a:bodyPr vert="horz" wrap="square" lIns="0" tIns="12065" rIns="0" bIns="0" rtlCol="0">
            <a:spAutoFit/>
          </a:bodyPr>
          <a:lstStyle/>
          <a:p>
            <a:pPr marL="12700" marR="65405">
              <a:lnSpc>
                <a:spcPct val="100000"/>
              </a:lnSpc>
              <a:spcBef>
                <a:spcPts val="95"/>
              </a:spcBef>
            </a:pPr>
            <a:r>
              <a:rPr sz="1400" b="1" spc="-10" dirty="0">
                <a:solidFill>
                  <a:srgbClr val="FFFFFF"/>
                </a:solidFill>
                <a:latin typeface="Arial"/>
                <a:cs typeface="Arial"/>
              </a:rPr>
              <a:t>Voyager</a:t>
            </a:r>
            <a:r>
              <a:rPr sz="1400" b="1" spc="-40" dirty="0">
                <a:solidFill>
                  <a:srgbClr val="FFFFFF"/>
                </a:solidFill>
                <a:latin typeface="Arial"/>
                <a:cs typeface="Arial"/>
              </a:rPr>
              <a:t> </a:t>
            </a:r>
            <a:r>
              <a:rPr sz="1400" b="1" dirty="0">
                <a:solidFill>
                  <a:srgbClr val="FFFFFF"/>
                </a:solidFill>
                <a:latin typeface="Arial"/>
                <a:cs typeface="Arial"/>
              </a:rPr>
              <a:t>School</a:t>
            </a:r>
            <a:r>
              <a:rPr sz="1400" b="1" spc="-45" dirty="0">
                <a:solidFill>
                  <a:srgbClr val="FFFFFF"/>
                </a:solidFill>
                <a:latin typeface="Arial"/>
                <a:cs typeface="Arial"/>
              </a:rPr>
              <a:t> </a:t>
            </a:r>
            <a:r>
              <a:rPr sz="1400" b="1" spc="-10" dirty="0">
                <a:solidFill>
                  <a:srgbClr val="FFFFFF"/>
                </a:solidFill>
                <a:latin typeface="Arial"/>
                <a:cs typeface="Arial"/>
              </a:rPr>
              <a:t>Travel</a:t>
            </a:r>
            <a:r>
              <a:rPr sz="1400" b="1" spc="-55" dirty="0">
                <a:solidFill>
                  <a:srgbClr val="FFFFFF"/>
                </a:solidFill>
                <a:latin typeface="Arial"/>
                <a:cs typeface="Arial"/>
              </a:rPr>
              <a:t> </a:t>
            </a:r>
            <a:r>
              <a:rPr sz="1400" dirty="0">
                <a:solidFill>
                  <a:srgbClr val="FFFFFF"/>
                </a:solidFill>
                <a:latin typeface="Arial"/>
                <a:cs typeface="Arial"/>
              </a:rPr>
              <a:t>specialises</a:t>
            </a:r>
            <a:r>
              <a:rPr sz="1400" spc="-65" dirty="0">
                <a:solidFill>
                  <a:srgbClr val="FFFFFF"/>
                </a:solidFill>
                <a:latin typeface="Arial"/>
                <a:cs typeface="Arial"/>
              </a:rPr>
              <a:t> </a:t>
            </a:r>
            <a:r>
              <a:rPr sz="1400" spc="-25" dirty="0">
                <a:solidFill>
                  <a:srgbClr val="FFFFFF"/>
                </a:solidFill>
                <a:latin typeface="Arial"/>
                <a:cs typeface="Arial"/>
              </a:rPr>
              <a:t>in </a:t>
            </a:r>
            <a:r>
              <a:rPr sz="1400" dirty="0">
                <a:solidFill>
                  <a:srgbClr val="FFFFFF"/>
                </a:solidFill>
                <a:latin typeface="Arial"/>
                <a:cs typeface="Arial"/>
              </a:rPr>
              <a:t>educational</a:t>
            </a:r>
            <a:r>
              <a:rPr sz="1400" spc="-45" dirty="0">
                <a:solidFill>
                  <a:srgbClr val="FFFFFF"/>
                </a:solidFill>
                <a:latin typeface="Arial"/>
                <a:cs typeface="Arial"/>
              </a:rPr>
              <a:t> </a:t>
            </a:r>
            <a:r>
              <a:rPr sz="1400" dirty="0">
                <a:solidFill>
                  <a:srgbClr val="FFFFFF"/>
                </a:solidFill>
                <a:latin typeface="Arial"/>
                <a:cs typeface="Arial"/>
              </a:rPr>
              <a:t>school</a:t>
            </a:r>
            <a:r>
              <a:rPr sz="1400" spc="-30" dirty="0">
                <a:solidFill>
                  <a:srgbClr val="FFFFFF"/>
                </a:solidFill>
                <a:latin typeface="Arial"/>
                <a:cs typeface="Arial"/>
              </a:rPr>
              <a:t> </a:t>
            </a:r>
            <a:r>
              <a:rPr sz="1400" dirty="0">
                <a:solidFill>
                  <a:srgbClr val="FFFFFF"/>
                </a:solidFill>
                <a:latin typeface="Arial"/>
                <a:cs typeface="Arial"/>
              </a:rPr>
              <a:t>trips</a:t>
            </a:r>
            <a:r>
              <a:rPr sz="1400" spc="-35" dirty="0">
                <a:solidFill>
                  <a:srgbClr val="FFFFFF"/>
                </a:solidFill>
                <a:latin typeface="Arial"/>
                <a:cs typeface="Arial"/>
              </a:rPr>
              <a:t> </a:t>
            </a:r>
            <a:r>
              <a:rPr sz="1400" dirty="0">
                <a:solidFill>
                  <a:srgbClr val="FFFFFF"/>
                </a:solidFill>
                <a:latin typeface="Arial"/>
                <a:cs typeface="Arial"/>
              </a:rPr>
              <a:t>where</a:t>
            </a:r>
            <a:r>
              <a:rPr sz="1400" spc="-30" dirty="0">
                <a:solidFill>
                  <a:srgbClr val="FFFFFF"/>
                </a:solidFill>
                <a:latin typeface="Arial"/>
                <a:cs typeface="Arial"/>
              </a:rPr>
              <a:t> </a:t>
            </a:r>
            <a:r>
              <a:rPr sz="1400" spc="-10" dirty="0">
                <a:solidFill>
                  <a:srgbClr val="FFFFFF"/>
                </a:solidFill>
                <a:latin typeface="Arial"/>
                <a:cs typeface="Arial"/>
              </a:rPr>
              <a:t>students </a:t>
            </a:r>
            <a:r>
              <a:rPr sz="1400" dirty="0">
                <a:solidFill>
                  <a:srgbClr val="FFFFFF"/>
                </a:solidFill>
                <a:latin typeface="Arial"/>
                <a:cs typeface="Arial"/>
              </a:rPr>
              <a:t>can</a:t>
            </a:r>
            <a:r>
              <a:rPr sz="1400" spc="-20" dirty="0">
                <a:solidFill>
                  <a:srgbClr val="FFFFFF"/>
                </a:solidFill>
                <a:latin typeface="Arial"/>
                <a:cs typeface="Arial"/>
              </a:rPr>
              <a:t> </a:t>
            </a:r>
            <a:r>
              <a:rPr sz="1400" dirty="0">
                <a:solidFill>
                  <a:srgbClr val="FFFFFF"/>
                </a:solidFill>
                <a:latin typeface="Arial"/>
                <a:cs typeface="Arial"/>
              </a:rPr>
              <a:t>learn,</a:t>
            </a:r>
            <a:r>
              <a:rPr sz="1400" spc="-30" dirty="0">
                <a:solidFill>
                  <a:srgbClr val="FFFFFF"/>
                </a:solidFill>
                <a:latin typeface="Arial"/>
                <a:cs typeface="Arial"/>
              </a:rPr>
              <a:t> </a:t>
            </a:r>
            <a:r>
              <a:rPr sz="1400" dirty="0">
                <a:solidFill>
                  <a:srgbClr val="FFFFFF"/>
                </a:solidFill>
                <a:latin typeface="Arial"/>
                <a:cs typeface="Arial"/>
              </a:rPr>
              <a:t>thrive</a:t>
            </a:r>
            <a:r>
              <a:rPr sz="1400" spc="-25" dirty="0">
                <a:solidFill>
                  <a:srgbClr val="FFFFFF"/>
                </a:solidFill>
                <a:latin typeface="Arial"/>
                <a:cs typeface="Arial"/>
              </a:rPr>
              <a:t> </a:t>
            </a:r>
            <a:r>
              <a:rPr sz="1400" dirty="0">
                <a:solidFill>
                  <a:srgbClr val="FFFFFF"/>
                </a:solidFill>
                <a:latin typeface="Arial"/>
                <a:cs typeface="Arial"/>
              </a:rPr>
              <a:t>and</a:t>
            </a:r>
            <a:r>
              <a:rPr sz="1400" spc="-20" dirty="0">
                <a:solidFill>
                  <a:srgbClr val="FFFFFF"/>
                </a:solidFill>
                <a:latin typeface="Arial"/>
                <a:cs typeface="Arial"/>
              </a:rPr>
              <a:t> </a:t>
            </a:r>
            <a:r>
              <a:rPr sz="1400" dirty="0">
                <a:solidFill>
                  <a:srgbClr val="FFFFFF"/>
                </a:solidFill>
                <a:latin typeface="Arial"/>
                <a:cs typeface="Arial"/>
              </a:rPr>
              <a:t>achieve</a:t>
            </a:r>
            <a:r>
              <a:rPr sz="1400" spc="-30" dirty="0">
                <a:solidFill>
                  <a:srgbClr val="FFFFFF"/>
                </a:solidFill>
                <a:latin typeface="Arial"/>
                <a:cs typeface="Arial"/>
              </a:rPr>
              <a:t> </a:t>
            </a:r>
            <a:r>
              <a:rPr sz="1400" spc="-20" dirty="0">
                <a:solidFill>
                  <a:srgbClr val="FFFFFF"/>
                </a:solidFill>
                <a:latin typeface="Arial"/>
                <a:cs typeface="Arial"/>
              </a:rPr>
              <a:t>their </a:t>
            </a:r>
            <a:r>
              <a:rPr sz="1400" dirty="0">
                <a:solidFill>
                  <a:srgbClr val="FFFFFF"/>
                </a:solidFill>
                <a:latin typeface="Arial"/>
                <a:cs typeface="Arial"/>
              </a:rPr>
              <a:t>potential</a:t>
            </a:r>
            <a:r>
              <a:rPr sz="1400" spc="-40" dirty="0">
                <a:solidFill>
                  <a:srgbClr val="FFFFFF"/>
                </a:solidFill>
                <a:latin typeface="Arial"/>
                <a:cs typeface="Arial"/>
              </a:rPr>
              <a:t> </a:t>
            </a:r>
            <a:r>
              <a:rPr sz="1400" dirty="0">
                <a:solidFill>
                  <a:srgbClr val="FFFFFF"/>
                </a:solidFill>
                <a:latin typeface="Arial"/>
                <a:cs typeface="Arial"/>
              </a:rPr>
              <a:t>outside</a:t>
            </a:r>
            <a:r>
              <a:rPr sz="1400" spc="-50" dirty="0">
                <a:solidFill>
                  <a:srgbClr val="FFFFFF"/>
                </a:solidFill>
                <a:latin typeface="Arial"/>
                <a:cs typeface="Arial"/>
              </a:rPr>
              <a:t> </a:t>
            </a:r>
            <a:r>
              <a:rPr sz="1400" dirty="0">
                <a:solidFill>
                  <a:srgbClr val="FFFFFF"/>
                </a:solidFill>
                <a:latin typeface="Arial"/>
                <a:cs typeface="Arial"/>
              </a:rPr>
              <a:t>the</a:t>
            </a:r>
            <a:r>
              <a:rPr sz="1400" spc="-35" dirty="0">
                <a:solidFill>
                  <a:srgbClr val="FFFFFF"/>
                </a:solidFill>
                <a:latin typeface="Arial"/>
                <a:cs typeface="Arial"/>
              </a:rPr>
              <a:t> </a:t>
            </a:r>
            <a:r>
              <a:rPr sz="1400" spc="-10" dirty="0">
                <a:solidFill>
                  <a:srgbClr val="FFFFFF"/>
                </a:solidFill>
                <a:latin typeface="Arial"/>
                <a:cs typeface="Arial"/>
              </a:rPr>
              <a:t>classroom.</a:t>
            </a:r>
            <a:endParaRPr sz="1400" dirty="0">
              <a:latin typeface="Arial"/>
              <a:cs typeface="Arial"/>
            </a:endParaRPr>
          </a:p>
          <a:p>
            <a:pPr>
              <a:lnSpc>
                <a:spcPct val="100000"/>
              </a:lnSpc>
              <a:spcBef>
                <a:spcPts val="70"/>
              </a:spcBef>
            </a:pPr>
            <a:endParaRPr sz="1400" dirty="0">
              <a:latin typeface="Arial"/>
              <a:cs typeface="Arial"/>
            </a:endParaRPr>
          </a:p>
          <a:p>
            <a:pPr marL="12700" marR="5080" algn="just">
              <a:lnSpc>
                <a:spcPct val="100000"/>
              </a:lnSpc>
            </a:pPr>
            <a:r>
              <a:rPr sz="1400" dirty="0">
                <a:solidFill>
                  <a:srgbClr val="FFFFFF"/>
                </a:solidFill>
                <a:latin typeface="Arial"/>
                <a:cs typeface="Arial"/>
              </a:rPr>
              <a:t>We</a:t>
            </a:r>
            <a:r>
              <a:rPr sz="1400" spc="-25" dirty="0">
                <a:solidFill>
                  <a:srgbClr val="FFFFFF"/>
                </a:solidFill>
                <a:latin typeface="Arial"/>
                <a:cs typeface="Arial"/>
              </a:rPr>
              <a:t> </a:t>
            </a:r>
            <a:r>
              <a:rPr sz="1400" dirty="0">
                <a:solidFill>
                  <a:srgbClr val="FFFFFF"/>
                </a:solidFill>
                <a:latin typeface="Arial"/>
                <a:cs typeface="Arial"/>
              </a:rPr>
              <a:t>believe</a:t>
            </a:r>
            <a:r>
              <a:rPr sz="1400" spc="-35" dirty="0">
                <a:solidFill>
                  <a:srgbClr val="FFFFFF"/>
                </a:solidFill>
                <a:latin typeface="Arial"/>
                <a:cs typeface="Arial"/>
              </a:rPr>
              <a:t> </a:t>
            </a:r>
            <a:r>
              <a:rPr sz="1400" dirty="0">
                <a:solidFill>
                  <a:srgbClr val="FFFFFF"/>
                </a:solidFill>
                <a:latin typeface="Arial"/>
                <a:cs typeface="Arial"/>
              </a:rPr>
              <a:t>that</a:t>
            </a:r>
            <a:r>
              <a:rPr sz="1400" spc="-30" dirty="0">
                <a:solidFill>
                  <a:srgbClr val="FFFFFF"/>
                </a:solidFill>
                <a:latin typeface="Arial"/>
                <a:cs typeface="Arial"/>
              </a:rPr>
              <a:t> </a:t>
            </a:r>
            <a:r>
              <a:rPr sz="1400" dirty="0">
                <a:solidFill>
                  <a:srgbClr val="FFFFFF"/>
                </a:solidFill>
                <a:latin typeface="Arial"/>
                <a:cs typeface="Arial"/>
              </a:rPr>
              <a:t>every</a:t>
            </a:r>
            <a:r>
              <a:rPr sz="1400" spc="-35" dirty="0">
                <a:solidFill>
                  <a:srgbClr val="FFFFFF"/>
                </a:solidFill>
                <a:latin typeface="Arial"/>
                <a:cs typeface="Arial"/>
              </a:rPr>
              <a:t> </a:t>
            </a:r>
            <a:r>
              <a:rPr sz="1400" dirty="0">
                <a:solidFill>
                  <a:srgbClr val="FFFFFF"/>
                </a:solidFill>
                <a:latin typeface="Arial"/>
                <a:cs typeface="Arial"/>
              </a:rPr>
              <a:t>school</a:t>
            </a:r>
            <a:r>
              <a:rPr sz="1400" spc="-45" dirty="0">
                <a:solidFill>
                  <a:srgbClr val="FFFFFF"/>
                </a:solidFill>
                <a:latin typeface="Arial"/>
                <a:cs typeface="Arial"/>
              </a:rPr>
              <a:t> </a:t>
            </a:r>
            <a:r>
              <a:rPr sz="1400" dirty="0">
                <a:solidFill>
                  <a:srgbClr val="FFFFFF"/>
                </a:solidFill>
                <a:latin typeface="Arial"/>
                <a:cs typeface="Arial"/>
              </a:rPr>
              <a:t>trip</a:t>
            </a:r>
            <a:r>
              <a:rPr sz="1400" spc="-25" dirty="0">
                <a:solidFill>
                  <a:srgbClr val="FFFFFF"/>
                </a:solidFill>
                <a:latin typeface="Arial"/>
                <a:cs typeface="Arial"/>
              </a:rPr>
              <a:t> </a:t>
            </a:r>
            <a:r>
              <a:rPr sz="1400" spc="-10" dirty="0">
                <a:solidFill>
                  <a:srgbClr val="FFFFFF"/>
                </a:solidFill>
                <a:latin typeface="Arial"/>
                <a:cs typeface="Arial"/>
              </a:rPr>
              <a:t>should </a:t>
            </a:r>
            <a:r>
              <a:rPr sz="1400" dirty="0">
                <a:solidFill>
                  <a:srgbClr val="FFFFFF"/>
                </a:solidFill>
                <a:latin typeface="Arial"/>
                <a:cs typeface="Arial"/>
              </a:rPr>
              <a:t>provide</a:t>
            </a:r>
            <a:r>
              <a:rPr sz="1400" spc="-45" dirty="0">
                <a:solidFill>
                  <a:srgbClr val="FFFFFF"/>
                </a:solidFill>
                <a:latin typeface="Arial"/>
                <a:cs typeface="Arial"/>
              </a:rPr>
              <a:t> </a:t>
            </a:r>
            <a:r>
              <a:rPr sz="1400" dirty="0">
                <a:solidFill>
                  <a:srgbClr val="FFFFFF"/>
                </a:solidFill>
                <a:latin typeface="Arial"/>
                <a:cs typeface="Arial"/>
              </a:rPr>
              <a:t>students</a:t>
            </a:r>
            <a:r>
              <a:rPr sz="1400" spc="-35" dirty="0">
                <a:solidFill>
                  <a:srgbClr val="FFFFFF"/>
                </a:solidFill>
                <a:latin typeface="Arial"/>
                <a:cs typeface="Arial"/>
              </a:rPr>
              <a:t> </a:t>
            </a:r>
            <a:r>
              <a:rPr sz="1400" dirty="0">
                <a:solidFill>
                  <a:srgbClr val="FFFFFF"/>
                </a:solidFill>
                <a:latin typeface="Arial"/>
                <a:cs typeface="Arial"/>
              </a:rPr>
              <a:t>with</a:t>
            </a:r>
            <a:r>
              <a:rPr sz="1400" spc="-25" dirty="0">
                <a:solidFill>
                  <a:srgbClr val="FFFFFF"/>
                </a:solidFill>
                <a:latin typeface="Arial"/>
                <a:cs typeface="Arial"/>
              </a:rPr>
              <a:t> </a:t>
            </a:r>
            <a:r>
              <a:rPr sz="1400" dirty="0">
                <a:solidFill>
                  <a:srgbClr val="FFFFFF"/>
                </a:solidFill>
                <a:latin typeface="Arial"/>
                <a:cs typeface="Arial"/>
              </a:rPr>
              <a:t>new</a:t>
            </a:r>
            <a:r>
              <a:rPr sz="1400" spc="-25" dirty="0">
                <a:solidFill>
                  <a:srgbClr val="FFFFFF"/>
                </a:solidFill>
                <a:latin typeface="Arial"/>
                <a:cs typeface="Arial"/>
              </a:rPr>
              <a:t> </a:t>
            </a:r>
            <a:r>
              <a:rPr sz="1400" spc="-10" dirty="0">
                <a:solidFill>
                  <a:srgbClr val="FFFFFF"/>
                </a:solidFill>
                <a:latin typeface="Arial"/>
                <a:cs typeface="Arial"/>
              </a:rPr>
              <a:t>experiences, </a:t>
            </a:r>
            <a:r>
              <a:rPr sz="1400" dirty="0">
                <a:solidFill>
                  <a:srgbClr val="FFFFFF"/>
                </a:solidFill>
                <a:latin typeface="Arial"/>
                <a:cs typeface="Arial"/>
              </a:rPr>
              <a:t>learning</a:t>
            </a:r>
            <a:r>
              <a:rPr sz="1400" spc="-45" dirty="0">
                <a:solidFill>
                  <a:srgbClr val="FFFFFF"/>
                </a:solidFill>
                <a:latin typeface="Arial"/>
                <a:cs typeface="Arial"/>
              </a:rPr>
              <a:t> </a:t>
            </a:r>
            <a:r>
              <a:rPr sz="1400" dirty="0">
                <a:solidFill>
                  <a:srgbClr val="FFFFFF"/>
                </a:solidFill>
                <a:latin typeface="Arial"/>
                <a:cs typeface="Arial"/>
              </a:rPr>
              <a:t>activities</a:t>
            </a:r>
            <a:r>
              <a:rPr sz="1400" spc="-35" dirty="0">
                <a:solidFill>
                  <a:srgbClr val="FFFFFF"/>
                </a:solidFill>
                <a:latin typeface="Arial"/>
                <a:cs typeface="Arial"/>
              </a:rPr>
              <a:t> </a:t>
            </a:r>
            <a:r>
              <a:rPr sz="1400" dirty="0">
                <a:solidFill>
                  <a:srgbClr val="FFFFFF"/>
                </a:solidFill>
                <a:latin typeface="Arial"/>
                <a:cs typeface="Arial"/>
              </a:rPr>
              <a:t>and</a:t>
            </a:r>
            <a:r>
              <a:rPr sz="1400" spc="-30" dirty="0">
                <a:solidFill>
                  <a:srgbClr val="FFFFFF"/>
                </a:solidFill>
                <a:latin typeface="Arial"/>
                <a:cs typeface="Arial"/>
              </a:rPr>
              <a:t> </a:t>
            </a:r>
            <a:r>
              <a:rPr sz="1400" dirty="0">
                <a:solidFill>
                  <a:srgbClr val="FFFFFF"/>
                </a:solidFill>
                <a:latin typeface="Arial"/>
                <a:cs typeface="Arial"/>
              </a:rPr>
              <a:t>exposure</a:t>
            </a:r>
            <a:r>
              <a:rPr sz="1400" spc="-25" dirty="0">
                <a:solidFill>
                  <a:srgbClr val="FFFFFF"/>
                </a:solidFill>
                <a:latin typeface="Arial"/>
                <a:cs typeface="Arial"/>
              </a:rPr>
              <a:t> </a:t>
            </a:r>
            <a:r>
              <a:rPr sz="1400" dirty="0">
                <a:solidFill>
                  <a:srgbClr val="FFFFFF"/>
                </a:solidFill>
                <a:latin typeface="Arial"/>
                <a:cs typeface="Arial"/>
              </a:rPr>
              <a:t>to</a:t>
            </a:r>
            <a:r>
              <a:rPr sz="1400" spc="-25" dirty="0">
                <a:solidFill>
                  <a:srgbClr val="FFFFFF"/>
                </a:solidFill>
                <a:latin typeface="Arial"/>
                <a:cs typeface="Arial"/>
              </a:rPr>
              <a:t> </a:t>
            </a:r>
            <a:r>
              <a:rPr sz="1400" spc="-20" dirty="0">
                <a:solidFill>
                  <a:srgbClr val="FFFFFF"/>
                </a:solidFill>
                <a:latin typeface="Arial"/>
                <a:cs typeface="Arial"/>
              </a:rPr>
              <a:t>local </a:t>
            </a:r>
            <a:r>
              <a:rPr sz="1400" dirty="0">
                <a:solidFill>
                  <a:srgbClr val="FFFFFF"/>
                </a:solidFill>
                <a:latin typeface="Arial"/>
                <a:cs typeface="Arial"/>
              </a:rPr>
              <a:t>culture</a:t>
            </a:r>
            <a:r>
              <a:rPr sz="1400" spc="-50" dirty="0">
                <a:solidFill>
                  <a:srgbClr val="FFFFFF"/>
                </a:solidFill>
                <a:latin typeface="Arial"/>
                <a:cs typeface="Arial"/>
              </a:rPr>
              <a:t> </a:t>
            </a:r>
            <a:r>
              <a:rPr sz="1400" dirty="0">
                <a:solidFill>
                  <a:srgbClr val="FFFFFF"/>
                </a:solidFill>
                <a:latin typeface="Arial"/>
                <a:cs typeface="Arial"/>
              </a:rPr>
              <a:t>with</a:t>
            </a:r>
            <a:r>
              <a:rPr sz="1400" spc="-35" dirty="0">
                <a:solidFill>
                  <a:srgbClr val="FFFFFF"/>
                </a:solidFill>
                <a:latin typeface="Arial"/>
                <a:cs typeface="Arial"/>
              </a:rPr>
              <a:t> </a:t>
            </a:r>
            <a:r>
              <a:rPr sz="1400" dirty="0">
                <a:solidFill>
                  <a:srgbClr val="FFFFFF"/>
                </a:solidFill>
                <a:latin typeface="Arial"/>
                <a:cs typeface="Arial"/>
              </a:rPr>
              <a:t>genuine</a:t>
            </a:r>
            <a:r>
              <a:rPr sz="1400" spc="-55" dirty="0">
                <a:solidFill>
                  <a:srgbClr val="FFFFFF"/>
                </a:solidFill>
                <a:latin typeface="Arial"/>
                <a:cs typeface="Arial"/>
              </a:rPr>
              <a:t> </a:t>
            </a:r>
            <a:r>
              <a:rPr sz="1400" dirty="0">
                <a:solidFill>
                  <a:srgbClr val="FFFFFF"/>
                </a:solidFill>
                <a:latin typeface="Arial"/>
                <a:cs typeface="Arial"/>
              </a:rPr>
              <a:t>educational</a:t>
            </a:r>
            <a:r>
              <a:rPr sz="1400" spc="-50" dirty="0">
                <a:solidFill>
                  <a:srgbClr val="FFFFFF"/>
                </a:solidFill>
                <a:latin typeface="Arial"/>
                <a:cs typeface="Arial"/>
              </a:rPr>
              <a:t> </a:t>
            </a:r>
            <a:r>
              <a:rPr sz="1400" spc="-10" dirty="0">
                <a:solidFill>
                  <a:srgbClr val="FFFFFF"/>
                </a:solidFill>
                <a:latin typeface="Arial"/>
                <a:cs typeface="Arial"/>
              </a:rPr>
              <a:t>benefit.</a:t>
            </a:r>
            <a:endParaRPr sz="1400" dirty="0">
              <a:latin typeface="Arial"/>
              <a:cs typeface="Arial"/>
            </a:endParaRPr>
          </a:p>
          <a:p>
            <a:pPr>
              <a:lnSpc>
                <a:spcPct val="100000"/>
              </a:lnSpc>
              <a:spcBef>
                <a:spcPts val="75"/>
              </a:spcBef>
            </a:pPr>
            <a:endParaRPr sz="1400" dirty="0">
              <a:latin typeface="Arial"/>
              <a:cs typeface="Arial"/>
            </a:endParaRPr>
          </a:p>
          <a:p>
            <a:pPr marL="12700" marR="324485">
              <a:lnSpc>
                <a:spcPct val="100000"/>
              </a:lnSpc>
            </a:pPr>
            <a:r>
              <a:rPr sz="1400" dirty="0">
                <a:solidFill>
                  <a:srgbClr val="FFFFFF"/>
                </a:solidFill>
                <a:latin typeface="Arial"/>
                <a:cs typeface="Arial"/>
              </a:rPr>
              <a:t>Over</a:t>
            </a:r>
            <a:r>
              <a:rPr sz="1400" spc="-25" dirty="0">
                <a:solidFill>
                  <a:srgbClr val="FFFFFF"/>
                </a:solidFill>
                <a:latin typeface="Arial"/>
                <a:cs typeface="Arial"/>
              </a:rPr>
              <a:t> </a:t>
            </a:r>
            <a:r>
              <a:rPr sz="1400" b="1" dirty="0">
                <a:solidFill>
                  <a:srgbClr val="FFFFFF"/>
                </a:solidFill>
                <a:latin typeface="Arial"/>
                <a:cs typeface="Arial"/>
              </a:rPr>
              <a:t>35,000</a:t>
            </a:r>
            <a:r>
              <a:rPr sz="1400" b="1" spc="-45" dirty="0">
                <a:solidFill>
                  <a:srgbClr val="FFFFFF"/>
                </a:solidFill>
                <a:latin typeface="Arial"/>
                <a:cs typeface="Arial"/>
              </a:rPr>
              <a:t> </a:t>
            </a:r>
            <a:r>
              <a:rPr sz="1400" b="1" dirty="0">
                <a:solidFill>
                  <a:srgbClr val="FFFFFF"/>
                </a:solidFill>
                <a:latin typeface="Arial"/>
                <a:cs typeface="Arial"/>
              </a:rPr>
              <a:t>students</a:t>
            </a:r>
            <a:r>
              <a:rPr sz="1400" b="1" spc="-45" dirty="0">
                <a:solidFill>
                  <a:srgbClr val="FFFFFF"/>
                </a:solidFill>
                <a:latin typeface="Arial"/>
                <a:cs typeface="Arial"/>
              </a:rPr>
              <a:t> </a:t>
            </a:r>
            <a:r>
              <a:rPr sz="1400" dirty="0">
                <a:solidFill>
                  <a:srgbClr val="FFFFFF"/>
                </a:solidFill>
                <a:latin typeface="Arial"/>
                <a:cs typeface="Arial"/>
              </a:rPr>
              <a:t>travel</a:t>
            </a:r>
            <a:r>
              <a:rPr sz="1400" spc="-40" dirty="0">
                <a:solidFill>
                  <a:srgbClr val="FFFFFF"/>
                </a:solidFill>
                <a:latin typeface="Arial"/>
                <a:cs typeface="Arial"/>
              </a:rPr>
              <a:t> </a:t>
            </a:r>
            <a:r>
              <a:rPr sz="1400" dirty="0">
                <a:solidFill>
                  <a:srgbClr val="FFFFFF"/>
                </a:solidFill>
                <a:latin typeface="Arial"/>
                <a:cs typeface="Arial"/>
              </a:rPr>
              <a:t>with</a:t>
            </a:r>
            <a:r>
              <a:rPr sz="1400" spc="-20" dirty="0">
                <a:solidFill>
                  <a:srgbClr val="FFFFFF"/>
                </a:solidFill>
                <a:latin typeface="Arial"/>
                <a:cs typeface="Arial"/>
              </a:rPr>
              <a:t> </a:t>
            </a:r>
            <a:r>
              <a:rPr sz="1400" spc="-25" dirty="0">
                <a:solidFill>
                  <a:srgbClr val="FFFFFF"/>
                </a:solidFill>
                <a:latin typeface="Arial"/>
                <a:cs typeface="Arial"/>
              </a:rPr>
              <a:t>us </a:t>
            </a:r>
            <a:r>
              <a:rPr sz="1400" dirty="0">
                <a:solidFill>
                  <a:srgbClr val="FFFFFF"/>
                </a:solidFill>
                <a:latin typeface="Arial"/>
                <a:cs typeface="Arial"/>
              </a:rPr>
              <a:t>each</a:t>
            </a:r>
            <a:r>
              <a:rPr sz="1400" spc="-35" dirty="0">
                <a:solidFill>
                  <a:srgbClr val="FFFFFF"/>
                </a:solidFill>
                <a:latin typeface="Arial"/>
                <a:cs typeface="Arial"/>
              </a:rPr>
              <a:t> </a:t>
            </a:r>
            <a:r>
              <a:rPr sz="1400" spc="-20" dirty="0">
                <a:solidFill>
                  <a:srgbClr val="FFFFFF"/>
                </a:solidFill>
                <a:latin typeface="Arial"/>
                <a:cs typeface="Arial"/>
              </a:rPr>
              <a:t>year</a:t>
            </a:r>
            <a:r>
              <a:rPr lang="en-US" sz="1400" spc="-20" dirty="0">
                <a:solidFill>
                  <a:srgbClr val="FFFFFF"/>
                </a:solidFill>
                <a:latin typeface="Arial"/>
                <a:cs typeface="Arial"/>
              </a:rPr>
              <a:t>.</a:t>
            </a:r>
            <a:endParaRPr sz="1400" dirty="0">
              <a:latin typeface="Arial"/>
              <a:cs typeface="Arial"/>
            </a:endParaRPr>
          </a:p>
        </p:txBody>
      </p:sp>
      <p:pic>
        <p:nvPicPr>
          <p:cNvPr id="5" name="object 5"/>
          <p:cNvPicPr/>
          <p:nvPr/>
        </p:nvPicPr>
        <p:blipFill>
          <a:blip r:embed="rId3" cstate="print"/>
          <a:stretch>
            <a:fillRect/>
          </a:stretch>
        </p:blipFill>
        <p:spPr>
          <a:xfrm>
            <a:off x="7812023" y="260604"/>
            <a:ext cx="979170" cy="9784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sp>
        <p:nvSpPr>
          <p:cNvPr id="3" name="object 3"/>
          <p:cNvSpPr txBox="1">
            <a:spLocks noGrp="1"/>
          </p:cNvSpPr>
          <p:nvPr>
            <p:ph type="title"/>
          </p:nvPr>
        </p:nvSpPr>
        <p:spPr>
          <a:xfrm>
            <a:off x="457012" y="653985"/>
            <a:ext cx="2943860" cy="1232535"/>
          </a:xfrm>
          <a:prstGeom prst="rect">
            <a:avLst/>
          </a:prstGeom>
        </p:spPr>
        <p:txBody>
          <a:bodyPr vert="horz" wrap="square" lIns="0" tIns="12065" rIns="0" bIns="0" rtlCol="0">
            <a:spAutoFit/>
          </a:bodyPr>
          <a:lstStyle/>
          <a:p>
            <a:pPr marL="12700">
              <a:lnSpc>
                <a:spcPts val="4750"/>
              </a:lnSpc>
              <a:spcBef>
                <a:spcPts val="95"/>
              </a:spcBef>
            </a:pPr>
            <a:r>
              <a:rPr sz="4400" spc="-40" dirty="0"/>
              <a:t>You’re</a:t>
            </a:r>
            <a:r>
              <a:rPr sz="4400" spc="-254" dirty="0"/>
              <a:t> </a:t>
            </a:r>
            <a:r>
              <a:rPr sz="4400" spc="-25" dirty="0"/>
              <a:t>in</a:t>
            </a:r>
            <a:endParaRPr sz="4400" dirty="0"/>
          </a:p>
          <a:p>
            <a:pPr marL="12700">
              <a:lnSpc>
                <a:spcPts val="4750"/>
              </a:lnSpc>
            </a:pPr>
            <a:r>
              <a:rPr sz="4400" dirty="0"/>
              <a:t>safe</a:t>
            </a:r>
            <a:r>
              <a:rPr sz="4400" spc="-100" dirty="0"/>
              <a:t> </a:t>
            </a:r>
            <a:r>
              <a:rPr sz="4400" spc="-10" dirty="0"/>
              <a:t>hands</a:t>
            </a:r>
            <a:endParaRPr sz="4400" dirty="0"/>
          </a:p>
        </p:txBody>
      </p:sp>
      <p:sp>
        <p:nvSpPr>
          <p:cNvPr id="4" name="object 4"/>
          <p:cNvSpPr txBox="1"/>
          <p:nvPr/>
        </p:nvSpPr>
        <p:spPr>
          <a:xfrm>
            <a:off x="463232" y="2209019"/>
            <a:ext cx="3286125" cy="3293110"/>
          </a:xfrm>
          <a:prstGeom prst="rect">
            <a:avLst/>
          </a:prstGeom>
        </p:spPr>
        <p:txBody>
          <a:bodyPr vert="horz" wrap="square" lIns="0" tIns="12065" rIns="0" bIns="0" rtlCol="0">
            <a:spAutoFit/>
          </a:bodyPr>
          <a:lstStyle/>
          <a:p>
            <a:pPr marL="12700">
              <a:lnSpc>
                <a:spcPct val="100000"/>
              </a:lnSpc>
              <a:spcBef>
                <a:spcPts val="95"/>
              </a:spcBef>
            </a:pPr>
            <a:r>
              <a:rPr sz="1400" b="1" spc="-10" dirty="0">
                <a:solidFill>
                  <a:srgbClr val="FFFFFF"/>
                </a:solidFill>
                <a:latin typeface="Arial"/>
                <a:cs typeface="Arial"/>
              </a:rPr>
              <a:t>Your</a:t>
            </a:r>
            <a:r>
              <a:rPr sz="1400" b="1" spc="-35" dirty="0">
                <a:solidFill>
                  <a:srgbClr val="FFFFFF"/>
                </a:solidFill>
                <a:latin typeface="Arial"/>
                <a:cs typeface="Arial"/>
              </a:rPr>
              <a:t> </a:t>
            </a:r>
            <a:r>
              <a:rPr sz="1400" b="1" dirty="0">
                <a:solidFill>
                  <a:srgbClr val="FFFFFF"/>
                </a:solidFill>
                <a:latin typeface="Arial"/>
                <a:cs typeface="Arial"/>
              </a:rPr>
              <a:t>child’s</a:t>
            </a:r>
            <a:r>
              <a:rPr sz="1400" b="1" spc="-65" dirty="0">
                <a:solidFill>
                  <a:srgbClr val="FFFFFF"/>
                </a:solidFill>
                <a:latin typeface="Arial"/>
                <a:cs typeface="Arial"/>
              </a:rPr>
              <a:t> </a:t>
            </a:r>
            <a:r>
              <a:rPr sz="1400" b="1" dirty="0">
                <a:solidFill>
                  <a:srgbClr val="FFFFFF"/>
                </a:solidFill>
                <a:latin typeface="Arial"/>
                <a:cs typeface="Arial"/>
              </a:rPr>
              <a:t>safety</a:t>
            </a:r>
            <a:r>
              <a:rPr sz="1400" b="1" spc="-65" dirty="0">
                <a:solidFill>
                  <a:srgbClr val="FFFFFF"/>
                </a:solidFill>
                <a:latin typeface="Arial"/>
                <a:cs typeface="Arial"/>
              </a:rPr>
              <a:t> </a:t>
            </a:r>
            <a:r>
              <a:rPr sz="1400" b="1" dirty="0">
                <a:solidFill>
                  <a:srgbClr val="FFFFFF"/>
                </a:solidFill>
                <a:latin typeface="Arial"/>
                <a:cs typeface="Arial"/>
              </a:rPr>
              <a:t>is</a:t>
            </a:r>
            <a:r>
              <a:rPr sz="1400" b="1" spc="-45" dirty="0">
                <a:solidFill>
                  <a:srgbClr val="FFFFFF"/>
                </a:solidFill>
                <a:latin typeface="Arial"/>
                <a:cs typeface="Arial"/>
              </a:rPr>
              <a:t> </a:t>
            </a:r>
            <a:r>
              <a:rPr sz="1400" b="1" dirty="0">
                <a:solidFill>
                  <a:srgbClr val="FFFFFF"/>
                </a:solidFill>
                <a:latin typeface="Arial"/>
                <a:cs typeface="Arial"/>
              </a:rPr>
              <a:t>our</a:t>
            </a:r>
            <a:r>
              <a:rPr sz="1400" b="1" spc="-40" dirty="0">
                <a:solidFill>
                  <a:srgbClr val="FFFFFF"/>
                </a:solidFill>
                <a:latin typeface="Arial"/>
                <a:cs typeface="Arial"/>
              </a:rPr>
              <a:t> </a:t>
            </a:r>
            <a:r>
              <a:rPr sz="1400" b="1" dirty="0">
                <a:solidFill>
                  <a:srgbClr val="FFFFFF"/>
                </a:solidFill>
                <a:latin typeface="Arial"/>
                <a:cs typeface="Arial"/>
              </a:rPr>
              <a:t>priority</a:t>
            </a:r>
            <a:r>
              <a:rPr sz="1400" b="1" spc="-40" dirty="0">
                <a:solidFill>
                  <a:srgbClr val="FFFFFF"/>
                </a:solidFill>
                <a:latin typeface="Arial"/>
                <a:cs typeface="Arial"/>
              </a:rPr>
              <a:t> </a:t>
            </a:r>
            <a:r>
              <a:rPr sz="1400" spc="-25" dirty="0">
                <a:solidFill>
                  <a:srgbClr val="FFFFFF"/>
                </a:solidFill>
                <a:latin typeface="Arial"/>
                <a:cs typeface="Arial"/>
              </a:rPr>
              <a:t>and</a:t>
            </a:r>
            <a:endParaRPr sz="1400" dirty="0">
              <a:latin typeface="Arial"/>
              <a:cs typeface="Arial"/>
            </a:endParaRPr>
          </a:p>
          <a:p>
            <a:pPr marL="12700">
              <a:lnSpc>
                <a:spcPct val="100000"/>
              </a:lnSpc>
            </a:pPr>
            <a:r>
              <a:rPr sz="1400" dirty="0">
                <a:solidFill>
                  <a:srgbClr val="FFFFFF"/>
                </a:solidFill>
                <a:latin typeface="Arial"/>
                <a:cs typeface="Arial"/>
              </a:rPr>
              <a:t>we</a:t>
            </a:r>
            <a:r>
              <a:rPr sz="1400" spc="-15" dirty="0">
                <a:solidFill>
                  <a:srgbClr val="FFFFFF"/>
                </a:solidFill>
                <a:latin typeface="Arial"/>
                <a:cs typeface="Arial"/>
              </a:rPr>
              <a:t> </a:t>
            </a:r>
            <a:r>
              <a:rPr sz="1400" dirty="0">
                <a:solidFill>
                  <a:srgbClr val="FFFFFF"/>
                </a:solidFill>
                <a:latin typeface="Arial"/>
                <a:cs typeface="Arial"/>
              </a:rPr>
              <a:t>ensure</a:t>
            </a:r>
            <a:r>
              <a:rPr sz="1400" spc="-35" dirty="0">
                <a:solidFill>
                  <a:srgbClr val="FFFFFF"/>
                </a:solidFill>
                <a:latin typeface="Arial"/>
                <a:cs typeface="Arial"/>
              </a:rPr>
              <a:t> </a:t>
            </a:r>
            <a:r>
              <a:rPr sz="1400" dirty="0">
                <a:solidFill>
                  <a:srgbClr val="FFFFFF"/>
                </a:solidFill>
                <a:latin typeface="Arial"/>
                <a:cs typeface="Arial"/>
              </a:rPr>
              <a:t>the</a:t>
            </a:r>
            <a:r>
              <a:rPr sz="1400" spc="-30" dirty="0">
                <a:solidFill>
                  <a:srgbClr val="FFFFFF"/>
                </a:solidFill>
                <a:latin typeface="Arial"/>
                <a:cs typeface="Arial"/>
              </a:rPr>
              <a:t> </a:t>
            </a:r>
            <a:r>
              <a:rPr sz="1400" dirty="0">
                <a:solidFill>
                  <a:srgbClr val="FFFFFF"/>
                </a:solidFill>
                <a:latin typeface="Arial"/>
                <a:cs typeface="Arial"/>
              </a:rPr>
              <a:t>highest</a:t>
            </a:r>
            <a:r>
              <a:rPr sz="1400" spc="-30" dirty="0">
                <a:solidFill>
                  <a:srgbClr val="FFFFFF"/>
                </a:solidFill>
                <a:latin typeface="Arial"/>
                <a:cs typeface="Arial"/>
              </a:rPr>
              <a:t> </a:t>
            </a:r>
            <a:r>
              <a:rPr sz="1400" dirty="0">
                <a:solidFill>
                  <a:srgbClr val="FFFFFF"/>
                </a:solidFill>
                <a:latin typeface="Arial"/>
                <a:cs typeface="Arial"/>
              </a:rPr>
              <a:t>standards</a:t>
            </a:r>
            <a:r>
              <a:rPr sz="1400" spc="-35" dirty="0">
                <a:solidFill>
                  <a:srgbClr val="FFFFFF"/>
                </a:solidFill>
                <a:latin typeface="Arial"/>
                <a:cs typeface="Arial"/>
              </a:rPr>
              <a:t> </a:t>
            </a:r>
            <a:r>
              <a:rPr sz="1400" dirty="0">
                <a:solidFill>
                  <a:srgbClr val="FFFFFF"/>
                </a:solidFill>
                <a:latin typeface="Arial"/>
                <a:cs typeface="Arial"/>
              </a:rPr>
              <a:t>are</a:t>
            </a:r>
            <a:r>
              <a:rPr sz="1400" spc="-25" dirty="0">
                <a:solidFill>
                  <a:srgbClr val="FFFFFF"/>
                </a:solidFill>
                <a:latin typeface="Arial"/>
                <a:cs typeface="Arial"/>
              </a:rPr>
              <a:t> </a:t>
            </a:r>
            <a:r>
              <a:rPr sz="1400" spc="-20" dirty="0">
                <a:solidFill>
                  <a:srgbClr val="FFFFFF"/>
                </a:solidFill>
                <a:latin typeface="Arial"/>
                <a:cs typeface="Arial"/>
              </a:rPr>
              <a:t>met.</a:t>
            </a:r>
            <a:endParaRPr sz="1400" dirty="0">
              <a:latin typeface="Arial"/>
              <a:cs typeface="Arial"/>
            </a:endParaRPr>
          </a:p>
          <a:p>
            <a:pPr>
              <a:lnSpc>
                <a:spcPct val="100000"/>
              </a:lnSpc>
              <a:spcBef>
                <a:spcPts val="1440"/>
              </a:spcBef>
            </a:pPr>
            <a:endParaRPr sz="1400" dirty="0">
              <a:latin typeface="Arial"/>
              <a:cs typeface="Arial"/>
            </a:endParaRPr>
          </a:p>
          <a:p>
            <a:pPr marL="297815" indent="-285115">
              <a:lnSpc>
                <a:spcPct val="100000"/>
              </a:lnSpc>
              <a:buFont typeface="Wingdings"/>
              <a:buChar char=""/>
              <a:tabLst>
                <a:tab pos="297815" algn="l"/>
              </a:tabLst>
            </a:pPr>
            <a:r>
              <a:rPr sz="1400" spc="-35" dirty="0">
                <a:solidFill>
                  <a:srgbClr val="FFFFFF"/>
                </a:solidFill>
                <a:latin typeface="Arial"/>
                <a:cs typeface="Arial"/>
              </a:rPr>
              <a:t>ABTA</a:t>
            </a:r>
            <a:r>
              <a:rPr sz="1400" spc="-60" dirty="0">
                <a:solidFill>
                  <a:srgbClr val="FFFFFF"/>
                </a:solidFill>
                <a:latin typeface="Arial"/>
                <a:cs typeface="Arial"/>
              </a:rPr>
              <a:t> </a:t>
            </a:r>
            <a:r>
              <a:rPr sz="1400" spc="-10" dirty="0">
                <a:solidFill>
                  <a:srgbClr val="FFFFFF"/>
                </a:solidFill>
                <a:latin typeface="Arial"/>
                <a:cs typeface="Arial"/>
              </a:rPr>
              <a:t>member</a:t>
            </a:r>
            <a:endParaRPr sz="1400" dirty="0">
              <a:latin typeface="Arial"/>
              <a:cs typeface="Arial"/>
            </a:endParaRPr>
          </a:p>
          <a:p>
            <a:pPr marL="285750" indent="-285750">
              <a:lnSpc>
                <a:spcPct val="150000"/>
              </a:lnSpc>
              <a:buFont typeface="Wingdings" panose="05000000000000000000" pitchFamily="2" charset="2"/>
              <a:buChar char="ü"/>
            </a:pPr>
            <a:r>
              <a:rPr lang="en-GB" altLang="en-US" sz="1400" dirty="0">
                <a:solidFill>
                  <a:schemeClr val="bg1"/>
                </a:solidFill>
              </a:rPr>
              <a:t>Protected by ATOL &amp; ABTOT </a:t>
            </a:r>
          </a:p>
          <a:p>
            <a:pPr marL="297815" indent="-285115">
              <a:lnSpc>
                <a:spcPct val="100000"/>
              </a:lnSpc>
              <a:spcBef>
                <a:spcPts val="840"/>
              </a:spcBef>
              <a:buFont typeface="Wingdings"/>
              <a:buChar char=""/>
              <a:tabLst>
                <a:tab pos="297815" algn="l"/>
              </a:tabLst>
            </a:pPr>
            <a:r>
              <a:rPr sz="1400" dirty="0">
                <a:solidFill>
                  <a:srgbClr val="FFFFFF"/>
                </a:solidFill>
                <a:latin typeface="Arial"/>
                <a:cs typeface="Arial"/>
              </a:rPr>
              <a:t>School</a:t>
            </a:r>
            <a:r>
              <a:rPr sz="1400" spc="-70" dirty="0">
                <a:solidFill>
                  <a:srgbClr val="FFFFFF"/>
                </a:solidFill>
                <a:latin typeface="Arial"/>
                <a:cs typeface="Arial"/>
              </a:rPr>
              <a:t> </a:t>
            </a:r>
            <a:r>
              <a:rPr sz="1400" dirty="0">
                <a:solidFill>
                  <a:srgbClr val="FFFFFF"/>
                </a:solidFill>
                <a:latin typeface="Arial"/>
                <a:cs typeface="Arial"/>
              </a:rPr>
              <a:t>Travel</a:t>
            </a:r>
            <a:r>
              <a:rPr sz="1400" spc="-50" dirty="0">
                <a:solidFill>
                  <a:srgbClr val="FFFFFF"/>
                </a:solidFill>
                <a:latin typeface="Arial"/>
                <a:cs typeface="Arial"/>
              </a:rPr>
              <a:t> </a:t>
            </a:r>
            <a:r>
              <a:rPr sz="1400" dirty="0">
                <a:solidFill>
                  <a:srgbClr val="FFFFFF"/>
                </a:solidFill>
                <a:latin typeface="Arial"/>
                <a:cs typeface="Arial"/>
              </a:rPr>
              <a:t>Forum</a:t>
            </a:r>
            <a:r>
              <a:rPr sz="1400" spc="-60" dirty="0">
                <a:solidFill>
                  <a:srgbClr val="FFFFFF"/>
                </a:solidFill>
                <a:latin typeface="Arial"/>
                <a:cs typeface="Arial"/>
              </a:rPr>
              <a:t> </a:t>
            </a:r>
            <a:r>
              <a:rPr sz="1400" dirty="0">
                <a:solidFill>
                  <a:srgbClr val="FFFFFF"/>
                </a:solidFill>
                <a:latin typeface="Arial"/>
                <a:cs typeface="Arial"/>
              </a:rPr>
              <a:t>(STF)</a:t>
            </a:r>
            <a:r>
              <a:rPr sz="1400" spc="-50" dirty="0">
                <a:solidFill>
                  <a:srgbClr val="FFFFFF"/>
                </a:solidFill>
                <a:latin typeface="Arial"/>
                <a:cs typeface="Arial"/>
              </a:rPr>
              <a:t> </a:t>
            </a:r>
            <a:r>
              <a:rPr sz="1400" spc="-10" dirty="0">
                <a:solidFill>
                  <a:srgbClr val="FFFFFF"/>
                </a:solidFill>
                <a:latin typeface="Arial"/>
                <a:cs typeface="Arial"/>
              </a:rPr>
              <a:t>member</a:t>
            </a:r>
            <a:endParaRPr sz="1400" dirty="0">
              <a:latin typeface="Arial"/>
              <a:cs typeface="Arial"/>
            </a:endParaRPr>
          </a:p>
          <a:p>
            <a:pPr marL="298450" marR="436245" indent="-285750">
              <a:lnSpc>
                <a:spcPct val="150000"/>
              </a:lnSpc>
              <a:buFont typeface="Wingdings"/>
              <a:buChar char=""/>
              <a:tabLst>
                <a:tab pos="298450" algn="l"/>
              </a:tabLst>
            </a:pPr>
            <a:r>
              <a:rPr sz="1400" dirty="0">
                <a:solidFill>
                  <a:srgbClr val="FFFFFF"/>
                </a:solidFill>
                <a:latin typeface="Arial"/>
                <a:cs typeface="Arial"/>
              </a:rPr>
              <a:t>Learning</a:t>
            </a:r>
            <a:r>
              <a:rPr sz="1400" spc="-45" dirty="0">
                <a:solidFill>
                  <a:srgbClr val="FFFFFF"/>
                </a:solidFill>
                <a:latin typeface="Arial"/>
                <a:cs typeface="Arial"/>
              </a:rPr>
              <a:t> </a:t>
            </a:r>
            <a:r>
              <a:rPr sz="1400" dirty="0">
                <a:solidFill>
                  <a:srgbClr val="FFFFFF"/>
                </a:solidFill>
                <a:latin typeface="Arial"/>
                <a:cs typeface="Arial"/>
              </a:rPr>
              <a:t>Outside</a:t>
            </a:r>
            <a:r>
              <a:rPr sz="1400" spc="-40" dirty="0">
                <a:solidFill>
                  <a:srgbClr val="FFFFFF"/>
                </a:solidFill>
                <a:latin typeface="Arial"/>
                <a:cs typeface="Arial"/>
              </a:rPr>
              <a:t> </a:t>
            </a:r>
            <a:r>
              <a:rPr sz="1400" dirty="0">
                <a:solidFill>
                  <a:srgbClr val="FFFFFF"/>
                </a:solidFill>
                <a:latin typeface="Arial"/>
                <a:cs typeface="Arial"/>
              </a:rPr>
              <a:t>the</a:t>
            </a:r>
            <a:r>
              <a:rPr sz="1400" spc="-30" dirty="0">
                <a:solidFill>
                  <a:srgbClr val="FFFFFF"/>
                </a:solidFill>
                <a:latin typeface="Arial"/>
                <a:cs typeface="Arial"/>
              </a:rPr>
              <a:t> </a:t>
            </a:r>
            <a:r>
              <a:rPr sz="1400" spc="-10" dirty="0">
                <a:solidFill>
                  <a:srgbClr val="FFFFFF"/>
                </a:solidFill>
                <a:latin typeface="Arial"/>
                <a:cs typeface="Arial"/>
              </a:rPr>
              <a:t>Classroom </a:t>
            </a:r>
            <a:r>
              <a:rPr sz="1400" dirty="0">
                <a:solidFill>
                  <a:srgbClr val="FFFFFF"/>
                </a:solidFill>
                <a:latin typeface="Arial"/>
                <a:cs typeface="Arial"/>
              </a:rPr>
              <a:t>(LOtC)</a:t>
            </a:r>
            <a:r>
              <a:rPr sz="1400" spc="-30" dirty="0">
                <a:solidFill>
                  <a:srgbClr val="FFFFFF"/>
                </a:solidFill>
                <a:latin typeface="Arial"/>
                <a:cs typeface="Arial"/>
              </a:rPr>
              <a:t> </a:t>
            </a:r>
            <a:r>
              <a:rPr sz="1400" dirty="0">
                <a:solidFill>
                  <a:srgbClr val="FFFFFF"/>
                </a:solidFill>
                <a:latin typeface="Arial"/>
                <a:cs typeface="Arial"/>
              </a:rPr>
              <a:t>Quality</a:t>
            </a:r>
            <a:r>
              <a:rPr sz="1400" spc="-35" dirty="0">
                <a:solidFill>
                  <a:srgbClr val="FFFFFF"/>
                </a:solidFill>
                <a:latin typeface="Arial"/>
                <a:cs typeface="Arial"/>
              </a:rPr>
              <a:t> </a:t>
            </a:r>
            <a:r>
              <a:rPr sz="1400" dirty="0">
                <a:solidFill>
                  <a:srgbClr val="FFFFFF"/>
                </a:solidFill>
                <a:latin typeface="Arial"/>
                <a:cs typeface="Arial"/>
              </a:rPr>
              <a:t>Badge</a:t>
            </a:r>
            <a:r>
              <a:rPr sz="1400" spc="-30" dirty="0">
                <a:solidFill>
                  <a:srgbClr val="FFFFFF"/>
                </a:solidFill>
                <a:latin typeface="Arial"/>
                <a:cs typeface="Arial"/>
              </a:rPr>
              <a:t> </a:t>
            </a:r>
            <a:r>
              <a:rPr sz="1400" spc="-10" dirty="0">
                <a:solidFill>
                  <a:srgbClr val="FFFFFF"/>
                </a:solidFill>
                <a:latin typeface="Arial"/>
                <a:cs typeface="Arial"/>
              </a:rPr>
              <a:t>holder</a:t>
            </a:r>
            <a:endParaRPr sz="1400" dirty="0">
              <a:latin typeface="Arial"/>
              <a:cs typeface="Arial"/>
            </a:endParaRPr>
          </a:p>
          <a:p>
            <a:pPr marL="297815" indent="-285115">
              <a:lnSpc>
                <a:spcPct val="100000"/>
              </a:lnSpc>
              <a:spcBef>
                <a:spcPts val="840"/>
              </a:spcBef>
              <a:buFont typeface="Wingdings"/>
              <a:buChar char=""/>
              <a:tabLst>
                <a:tab pos="297815" algn="l"/>
              </a:tabLst>
            </a:pPr>
            <a:r>
              <a:rPr sz="1400" spc="-10" dirty="0">
                <a:solidFill>
                  <a:srgbClr val="FFFFFF"/>
                </a:solidFill>
                <a:latin typeface="Arial"/>
                <a:cs typeface="Arial"/>
              </a:rPr>
              <a:t>AAIAC</a:t>
            </a:r>
            <a:r>
              <a:rPr sz="1400" spc="-45" dirty="0">
                <a:solidFill>
                  <a:srgbClr val="FFFFFF"/>
                </a:solidFill>
                <a:latin typeface="Arial"/>
                <a:cs typeface="Arial"/>
              </a:rPr>
              <a:t> </a:t>
            </a:r>
            <a:r>
              <a:rPr sz="1400" spc="-10" dirty="0">
                <a:solidFill>
                  <a:srgbClr val="FFFFFF"/>
                </a:solidFill>
                <a:latin typeface="Arial"/>
                <a:cs typeface="Arial"/>
              </a:rPr>
              <a:t>Adventuremark</a:t>
            </a:r>
            <a:r>
              <a:rPr sz="1400" dirty="0">
                <a:solidFill>
                  <a:srgbClr val="FFFFFF"/>
                </a:solidFill>
                <a:latin typeface="Arial"/>
                <a:cs typeface="Arial"/>
              </a:rPr>
              <a:t> </a:t>
            </a:r>
            <a:r>
              <a:rPr sz="1400" spc="-10" dirty="0">
                <a:solidFill>
                  <a:srgbClr val="FFFFFF"/>
                </a:solidFill>
                <a:latin typeface="Arial"/>
                <a:cs typeface="Arial"/>
              </a:rPr>
              <a:t>holder</a:t>
            </a:r>
            <a:endParaRPr sz="1400" dirty="0">
              <a:latin typeface="Arial"/>
              <a:cs typeface="Arial"/>
            </a:endParaRPr>
          </a:p>
          <a:p>
            <a:pPr marL="297815" indent="-285115">
              <a:lnSpc>
                <a:spcPct val="100000"/>
              </a:lnSpc>
              <a:spcBef>
                <a:spcPts val="840"/>
              </a:spcBef>
              <a:buFont typeface="Wingdings"/>
              <a:buChar char=""/>
              <a:tabLst>
                <a:tab pos="297815" algn="l"/>
              </a:tabLst>
            </a:pPr>
            <a:r>
              <a:rPr sz="1400" dirty="0">
                <a:solidFill>
                  <a:srgbClr val="FFFFFF"/>
                </a:solidFill>
                <a:latin typeface="Arial"/>
                <a:cs typeface="Arial"/>
              </a:rPr>
              <a:t>Audited</a:t>
            </a:r>
            <a:r>
              <a:rPr sz="1400" spc="-40" dirty="0">
                <a:solidFill>
                  <a:srgbClr val="FFFFFF"/>
                </a:solidFill>
                <a:latin typeface="Arial"/>
                <a:cs typeface="Arial"/>
              </a:rPr>
              <a:t> </a:t>
            </a:r>
            <a:r>
              <a:rPr sz="1400" dirty="0">
                <a:solidFill>
                  <a:srgbClr val="FFFFFF"/>
                </a:solidFill>
                <a:latin typeface="Arial"/>
                <a:cs typeface="Arial"/>
              </a:rPr>
              <a:t>safety</a:t>
            </a:r>
            <a:r>
              <a:rPr sz="1400" spc="-40" dirty="0">
                <a:solidFill>
                  <a:srgbClr val="FFFFFF"/>
                </a:solidFill>
                <a:latin typeface="Arial"/>
                <a:cs typeface="Arial"/>
              </a:rPr>
              <a:t> </a:t>
            </a:r>
            <a:r>
              <a:rPr sz="1400" dirty="0">
                <a:solidFill>
                  <a:srgbClr val="FFFFFF"/>
                </a:solidFill>
                <a:latin typeface="Arial"/>
                <a:cs typeface="Arial"/>
              </a:rPr>
              <a:t>management</a:t>
            </a:r>
            <a:r>
              <a:rPr sz="1400" spc="-50" dirty="0">
                <a:solidFill>
                  <a:srgbClr val="FFFFFF"/>
                </a:solidFill>
                <a:latin typeface="Arial"/>
                <a:cs typeface="Arial"/>
              </a:rPr>
              <a:t> </a:t>
            </a:r>
            <a:r>
              <a:rPr sz="1400" spc="-10" dirty="0">
                <a:solidFill>
                  <a:srgbClr val="FFFFFF"/>
                </a:solidFill>
                <a:latin typeface="Arial"/>
                <a:cs typeface="Arial"/>
              </a:rPr>
              <a:t>system</a:t>
            </a:r>
            <a:endParaRPr sz="1400" dirty="0">
              <a:latin typeface="Arial"/>
              <a:cs typeface="Arial"/>
            </a:endParaRPr>
          </a:p>
          <a:p>
            <a:pPr marL="297815" indent="-285115">
              <a:lnSpc>
                <a:spcPct val="100000"/>
              </a:lnSpc>
              <a:spcBef>
                <a:spcPts val="844"/>
              </a:spcBef>
              <a:buFont typeface="Wingdings"/>
              <a:buChar char=""/>
              <a:tabLst>
                <a:tab pos="297815" algn="l"/>
              </a:tabLst>
            </a:pPr>
            <a:r>
              <a:rPr sz="1400" dirty="0">
                <a:solidFill>
                  <a:srgbClr val="FFFFFF"/>
                </a:solidFill>
                <a:latin typeface="Arial"/>
                <a:cs typeface="Arial"/>
              </a:rPr>
              <a:t>All</a:t>
            </a:r>
            <a:r>
              <a:rPr sz="1400" spc="-20" dirty="0">
                <a:solidFill>
                  <a:srgbClr val="FFFFFF"/>
                </a:solidFill>
                <a:latin typeface="Arial"/>
                <a:cs typeface="Arial"/>
              </a:rPr>
              <a:t> </a:t>
            </a:r>
            <a:r>
              <a:rPr sz="1400" dirty="0">
                <a:solidFill>
                  <a:srgbClr val="FFFFFF"/>
                </a:solidFill>
                <a:latin typeface="Arial"/>
                <a:cs typeface="Arial"/>
              </a:rPr>
              <a:t>accommodation</a:t>
            </a:r>
            <a:r>
              <a:rPr sz="1400" spc="-55" dirty="0">
                <a:solidFill>
                  <a:srgbClr val="FFFFFF"/>
                </a:solidFill>
                <a:latin typeface="Arial"/>
                <a:cs typeface="Arial"/>
              </a:rPr>
              <a:t> </a:t>
            </a:r>
            <a:r>
              <a:rPr sz="1400" spc="-10" dirty="0">
                <a:solidFill>
                  <a:srgbClr val="FFFFFF"/>
                </a:solidFill>
                <a:latin typeface="Arial"/>
                <a:cs typeface="Arial"/>
              </a:rPr>
              <a:t>audited</a:t>
            </a:r>
            <a:endParaRPr sz="1400" dirty="0">
              <a:latin typeface="Arial"/>
              <a:cs typeface="Arial"/>
            </a:endParaRPr>
          </a:p>
        </p:txBody>
      </p:sp>
      <p:pic>
        <p:nvPicPr>
          <p:cNvPr id="6" name="object 6"/>
          <p:cNvPicPr/>
          <p:nvPr/>
        </p:nvPicPr>
        <p:blipFill>
          <a:blip r:embed="rId2" cstate="print"/>
          <a:stretch>
            <a:fillRect/>
          </a:stretch>
        </p:blipFill>
        <p:spPr>
          <a:xfrm>
            <a:off x="6012179" y="1629155"/>
            <a:ext cx="1360169" cy="4692396"/>
          </a:xfrm>
          <a:prstGeom prst="rect">
            <a:avLst/>
          </a:prstGeom>
        </p:spPr>
      </p:pic>
      <p:pic>
        <p:nvPicPr>
          <p:cNvPr id="7" name="object 7"/>
          <p:cNvPicPr/>
          <p:nvPr/>
        </p:nvPicPr>
        <p:blipFill>
          <a:blip r:embed="rId3" cstate="print"/>
          <a:stretch>
            <a:fillRect/>
          </a:stretch>
        </p:blipFill>
        <p:spPr>
          <a:xfrm>
            <a:off x="5924550" y="553212"/>
            <a:ext cx="1535429" cy="717041"/>
          </a:xfrm>
          <a:prstGeom prst="rect">
            <a:avLst/>
          </a:prstGeom>
        </p:spPr>
      </p:pic>
      <p:grpSp>
        <p:nvGrpSpPr>
          <p:cNvPr id="8" name="Group 7">
            <a:extLst>
              <a:ext uri="{FF2B5EF4-FFF2-40B4-BE49-F238E27FC236}">
                <a16:creationId xmlns:a16="http://schemas.microsoft.com/office/drawing/2014/main" id="{5118C746-CFED-DCCD-7D07-625ACF99C5FC}"/>
              </a:ext>
            </a:extLst>
          </p:cNvPr>
          <p:cNvGrpSpPr/>
          <p:nvPr/>
        </p:nvGrpSpPr>
        <p:grpSpPr>
          <a:xfrm>
            <a:off x="1066800" y="5878707"/>
            <a:ext cx="3069651" cy="762455"/>
            <a:chOff x="1066800" y="5878707"/>
            <a:chExt cx="3069651" cy="762455"/>
          </a:xfrm>
        </p:grpSpPr>
        <p:pic>
          <p:nvPicPr>
            <p:cNvPr id="9" name="Graphic 8" descr="Internet with solid fill">
              <a:extLst>
                <a:ext uri="{FF2B5EF4-FFF2-40B4-BE49-F238E27FC236}">
                  <a16:creationId xmlns:a16="http://schemas.microsoft.com/office/drawing/2014/main" id="{1770C65B-8785-820F-E0A1-12EC09CF6E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75764" y="5878707"/>
              <a:ext cx="540765" cy="540765"/>
            </a:xfrm>
            <a:prstGeom prst="rect">
              <a:avLst/>
            </a:prstGeom>
          </p:spPr>
        </p:pic>
        <p:sp>
          <p:nvSpPr>
            <p:cNvPr id="10" name="TextBox 9">
              <a:extLst>
                <a:ext uri="{FF2B5EF4-FFF2-40B4-BE49-F238E27FC236}">
                  <a16:creationId xmlns:a16="http://schemas.microsoft.com/office/drawing/2014/main" id="{90E96767-F5A6-8113-A500-FED2E86B6FC1}"/>
                </a:ext>
              </a:extLst>
            </p:cNvPr>
            <p:cNvSpPr txBox="1"/>
            <p:nvPr/>
          </p:nvSpPr>
          <p:spPr>
            <a:xfrm>
              <a:off x="1066800" y="6379552"/>
              <a:ext cx="3069651" cy="261610"/>
            </a:xfrm>
            <a:prstGeom prst="rect">
              <a:avLst/>
            </a:prstGeom>
            <a:noFill/>
          </p:spPr>
          <p:txBody>
            <a:bodyPr wrap="square">
              <a:spAutoFit/>
            </a:bodyPr>
            <a:lstStyle/>
            <a:p>
              <a:pPr marL="12700">
                <a:lnSpc>
                  <a:spcPct val="100000"/>
                </a:lnSpc>
                <a:spcBef>
                  <a:spcPts val="844"/>
                </a:spcBef>
                <a:tabLst>
                  <a:tab pos="297815" algn="l"/>
                </a:tabLst>
              </a:pPr>
              <a:r>
                <a:rPr lang="en-US" sz="1100" dirty="0">
                  <a:solidFill>
                    <a:srgbClr val="FFFFFF"/>
                  </a:solidFill>
                  <a:latin typeface="Arial"/>
                  <a:cs typeface="Arial"/>
                  <a:hlinkClick r:id="rId5"/>
                </a:rPr>
                <a:t>M</a:t>
              </a:r>
              <a:r>
                <a:rPr lang="en-GB" sz="1100" dirty="0">
                  <a:solidFill>
                    <a:srgbClr val="FFFFFF"/>
                  </a:solidFill>
                  <a:latin typeface="Arial"/>
                  <a:cs typeface="Arial"/>
                  <a:hlinkClick r:id="rId5"/>
                </a:rPr>
                <a:t>ore about accreditation.</a:t>
              </a:r>
              <a:endParaRPr lang="en-GB" sz="1100" dirty="0">
                <a:latin typeface="Arial"/>
                <a:cs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6E2E3A1-7114-0310-31D6-73F293F50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0" y="0"/>
            <a:ext cx="51435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74219" y="1404312"/>
            <a:ext cx="2951479" cy="1016945"/>
          </a:xfrm>
          <a:prstGeom prst="rect">
            <a:avLst/>
          </a:prstGeom>
        </p:spPr>
        <p:txBody>
          <a:bodyPr vert="horz" wrap="square" lIns="0" tIns="118110" rIns="0" bIns="0" rtlCol="0">
            <a:spAutoFit/>
          </a:bodyPr>
          <a:lstStyle/>
          <a:p>
            <a:pPr marL="12700" marR="5080">
              <a:lnSpc>
                <a:spcPts val="3460"/>
              </a:lnSpc>
              <a:spcBef>
                <a:spcPts val="930"/>
              </a:spcBef>
            </a:pPr>
            <a:r>
              <a:rPr lang="en-US" spc="-10" dirty="0"/>
              <a:t>Top of the Rock</a:t>
            </a:r>
            <a:endParaRPr spc="-10" dirty="0"/>
          </a:p>
        </p:txBody>
      </p:sp>
      <p:sp>
        <p:nvSpPr>
          <p:cNvPr id="8" name="object 8"/>
          <p:cNvSpPr txBox="1"/>
          <p:nvPr/>
        </p:nvSpPr>
        <p:spPr>
          <a:xfrm>
            <a:off x="474218" y="2693406"/>
            <a:ext cx="2951480" cy="1951175"/>
          </a:xfrm>
          <a:prstGeom prst="rect">
            <a:avLst/>
          </a:prstGeom>
        </p:spPr>
        <p:txBody>
          <a:bodyPr vert="horz" wrap="square" lIns="0" tIns="12065" rIns="0" bIns="0" rtlCol="0">
            <a:spAutoFit/>
          </a:bodyPr>
          <a:lstStyle/>
          <a:p>
            <a:r>
              <a:rPr lang="en-GB" sz="1400" b="0" dirty="0">
                <a:solidFill>
                  <a:schemeClr val="bg1"/>
                </a:solidFill>
              </a:rPr>
              <a:t>Visit the Top of the Rock observation deck atop the Rockefeller Centre for the quintessential view of New York City! </a:t>
            </a:r>
          </a:p>
          <a:p>
            <a:endParaRPr lang="en-GB" sz="1400" b="0" dirty="0">
              <a:solidFill>
                <a:schemeClr val="bg1"/>
              </a:solidFill>
            </a:endParaRPr>
          </a:p>
          <a:p>
            <a:r>
              <a:rPr lang="en-GB" sz="1400" b="0" dirty="0">
                <a:solidFill>
                  <a:schemeClr val="bg1"/>
                </a:solidFill>
              </a:rPr>
              <a:t>Gaze at Central Park, the Empire State Building, the Chrysler Building, the World Trade Centre and even the Statue of Liberty in the far distance.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1330ECF5-317C-E5B0-90D0-4EA325187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2590" y="0"/>
            <a:ext cx="49314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31955"/>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74218" y="1760410"/>
            <a:ext cx="3183382" cy="566822"/>
          </a:xfrm>
          <a:prstGeom prst="rect">
            <a:avLst/>
          </a:prstGeom>
        </p:spPr>
        <p:txBody>
          <a:bodyPr vert="horz" wrap="square" lIns="0" tIns="12700" rIns="0" bIns="0" rtlCol="0">
            <a:spAutoFit/>
          </a:bodyPr>
          <a:lstStyle/>
          <a:p>
            <a:pPr marL="12700">
              <a:lnSpc>
                <a:spcPct val="100000"/>
              </a:lnSpc>
              <a:spcBef>
                <a:spcPts val="100"/>
              </a:spcBef>
            </a:pPr>
            <a:r>
              <a:rPr lang="en-US" dirty="0"/>
              <a:t>Times Square</a:t>
            </a:r>
            <a:endParaRPr spc="-50" dirty="0"/>
          </a:p>
        </p:txBody>
      </p:sp>
      <p:sp>
        <p:nvSpPr>
          <p:cNvPr id="8" name="object 8"/>
          <p:cNvSpPr txBox="1"/>
          <p:nvPr/>
        </p:nvSpPr>
        <p:spPr>
          <a:xfrm>
            <a:off x="474218" y="2657795"/>
            <a:ext cx="2921635" cy="1089401"/>
          </a:xfrm>
          <a:prstGeom prst="rect">
            <a:avLst/>
          </a:prstGeom>
        </p:spPr>
        <p:txBody>
          <a:bodyPr vert="horz" wrap="square" lIns="0" tIns="12065" rIns="0" bIns="0" rtlCol="0">
            <a:spAutoFit/>
          </a:bodyPr>
          <a:lstStyle/>
          <a:p>
            <a:r>
              <a:rPr lang="en-GB" sz="1400" b="0" dirty="0">
                <a:solidFill>
                  <a:schemeClr val="bg1"/>
                </a:solidFill>
              </a:rPr>
              <a:t>Take some time to explore the world-famous major commercial intersection and hub of activity in Midtown Manhattan. With its giant lit up screens, shops and restaurants.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3A9DF3-E7D4-41D7-1930-034BB009274F}"/>
              </a:ext>
            </a:extLst>
          </p:cNvPr>
          <p:cNvPicPr>
            <a:picLocks noChangeAspect="1"/>
          </p:cNvPicPr>
          <p:nvPr/>
        </p:nvPicPr>
        <p:blipFill>
          <a:blip r:embed="rId2"/>
          <a:stretch>
            <a:fillRect/>
          </a:stretch>
        </p:blipFill>
        <p:spPr>
          <a:xfrm>
            <a:off x="4212589" y="2458"/>
            <a:ext cx="4943571" cy="6858000"/>
          </a:xfrm>
          <a:prstGeom prst="rect">
            <a:avLst/>
          </a:prstGeom>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20732" y="1332267"/>
            <a:ext cx="3411982" cy="1781257"/>
          </a:xfrm>
          <a:prstGeom prst="rect">
            <a:avLst/>
          </a:prstGeom>
        </p:spPr>
        <p:txBody>
          <a:bodyPr vert="horz" wrap="square" lIns="0" tIns="118110" rIns="0" bIns="0" rtlCol="0">
            <a:spAutoFit/>
          </a:bodyPr>
          <a:lstStyle/>
          <a:p>
            <a:r>
              <a:rPr lang="en-GB" sz="3600" dirty="0"/>
              <a:t>National September 11 Memorial</a:t>
            </a:r>
          </a:p>
        </p:txBody>
      </p:sp>
      <p:sp>
        <p:nvSpPr>
          <p:cNvPr id="8" name="object 8"/>
          <p:cNvSpPr txBox="1"/>
          <p:nvPr/>
        </p:nvSpPr>
        <p:spPr>
          <a:xfrm>
            <a:off x="420732" y="3352800"/>
            <a:ext cx="3160668" cy="1951175"/>
          </a:xfrm>
          <a:prstGeom prst="rect">
            <a:avLst/>
          </a:prstGeom>
        </p:spPr>
        <p:txBody>
          <a:bodyPr vert="horz" wrap="square" lIns="0" tIns="12065" rIns="0" bIns="0" rtlCol="0">
            <a:spAutoFit/>
          </a:bodyPr>
          <a:lstStyle/>
          <a:p>
            <a:r>
              <a:rPr lang="en-GB" sz="1400" b="0" dirty="0">
                <a:solidFill>
                  <a:schemeClr val="bg1"/>
                </a:solidFill>
              </a:rPr>
              <a:t>Visit the moving national tribute of remembrance and honour to the nearly 3000 men and women who lost their lives in the 9/11 terror attacks which resulted in the collapse of the twin towers.</a:t>
            </a:r>
          </a:p>
          <a:p>
            <a:endParaRPr lang="en-GB" sz="1400" b="0" dirty="0">
              <a:solidFill>
                <a:schemeClr val="bg1"/>
              </a:solidFill>
            </a:endParaRPr>
          </a:p>
          <a:p>
            <a:r>
              <a:rPr lang="en-GB" sz="1400" b="0" dirty="0">
                <a:solidFill>
                  <a:schemeClr val="bg1"/>
                </a:solidFill>
              </a:rPr>
              <a:t>Infinity pools now stand in their massive footprint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4">
            <a:extLst>
              <a:ext uri="{FF2B5EF4-FFF2-40B4-BE49-F238E27FC236}">
                <a16:creationId xmlns:a16="http://schemas.microsoft.com/office/drawing/2014/main" id="{BA1BA898-2AA6-21EA-BBF7-E68890C72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2590" y="0"/>
            <a:ext cx="49314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71559" y="1156403"/>
            <a:ext cx="3284220" cy="2672014"/>
          </a:xfrm>
          <a:prstGeom prst="rect">
            <a:avLst/>
          </a:prstGeom>
        </p:spPr>
        <p:txBody>
          <a:bodyPr vert="horz" wrap="square" lIns="0" tIns="451612" rIns="0" bIns="0" rtlCol="0">
            <a:spAutoFit/>
          </a:bodyPr>
          <a:lstStyle/>
          <a:p>
            <a:pPr marL="12700">
              <a:spcBef>
                <a:spcPts val="100"/>
              </a:spcBef>
            </a:pPr>
            <a:r>
              <a:rPr lang="en-GB" sz="3600" dirty="0"/>
              <a:t>Statue of Liberty &amp; Ellis Island tour</a:t>
            </a:r>
            <a:br>
              <a:rPr lang="en-GB" sz="3600" dirty="0"/>
            </a:br>
            <a:endParaRPr spc="-10" dirty="0"/>
          </a:p>
        </p:txBody>
      </p:sp>
      <p:sp>
        <p:nvSpPr>
          <p:cNvPr id="8" name="object 8"/>
          <p:cNvSpPr txBox="1"/>
          <p:nvPr/>
        </p:nvSpPr>
        <p:spPr>
          <a:xfrm>
            <a:off x="471559" y="3505200"/>
            <a:ext cx="2957441" cy="1304844"/>
          </a:xfrm>
          <a:prstGeom prst="rect">
            <a:avLst/>
          </a:prstGeom>
        </p:spPr>
        <p:txBody>
          <a:bodyPr vert="horz" wrap="square" lIns="0" tIns="12065" rIns="0" bIns="0" rtlCol="0">
            <a:spAutoFit/>
          </a:bodyPr>
          <a:lstStyle/>
          <a:p>
            <a:r>
              <a:rPr lang="en-GB" sz="1400" b="0" dirty="0">
                <a:solidFill>
                  <a:schemeClr val="bg1"/>
                </a:solidFill>
              </a:rPr>
              <a:t>Take a short ferry ride from Manhattan and visit one of New York's most iconic sites - the Statue of Liberty, located on historic Ellis Island and home to the Immigration Museum.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0EEF750A-B8C4-B3A5-FAED-90AB56B83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2590" y="0"/>
            <a:ext cx="49314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64185" y="1910452"/>
            <a:ext cx="3284220" cy="1016945"/>
          </a:xfrm>
          <a:prstGeom prst="rect">
            <a:avLst/>
          </a:prstGeom>
        </p:spPr>
        <p:txBody>
          <a:bodyPr vert="horz" wrap="square" lIns="0" tIns="118110" rIns="0" bIns="0" rtlCol="0">
            <a:spAutoFit/>
          </a:bodyPr>
          <a:lstStyle/>
          <a:p>
            <a:pPr marL="12700" marR="5080">
              <a:lnSpc>
                <a:spcPts val="3460"/>
              </a:lnSpc>
              <a:spcBef>
                <a:spcPts val="930"/>
              </a:spcBef>
            </a:pPr>
            <a:r>
              <a:rPr lang="en-US" dirty="0"/>
              <a:t>United Nations Tour</a:t>
            </a:r>
            <a:endParaRPr spc="-20" dirty="0"/>
          </a:p>
        </p:txBody>
      </p:sp>
      <p:sp>
        <p:nvSpPr>
          <p:cNvPr id="8" name="object 8"/>
          <p:cNvSpPr txBox="1"/>
          <p:nvPr/>
        </p:nvSpPr>
        <p:spPr>
          <a:xfrm>
            <a:off x="474218" y="3202496"/>
            <a:ext cx="2990215" cy="1304844"/>
          </a:xfrm>
          <a:prstGeom prst="rect">
            <a:avLst/>
          </a:prstGeom>
        </p:spPr>
        <p:txBody>
          <a:bodyPr vert="horz" wrap="square" lIns="0" tIns="12065" rIns="0" bIns="0" rtlCol="0">
            <a:spAutoFit/>
          </a:bodyPr>
          <a:lstStyle/>
          <a:p>
            <a:r>
              <a:rPr lang="en-US" sz="1400" dirty="0">
                <a:solidFill>
                  <a:schemeClr val="bg1"/>
                </a:solidFill>
              </a:rPr>
              <a:t>Take a guided tour of the United Nations headquarters and discover how the </a:t>
            </a:r>
            <a:r>
              <a:rPr lang="en-US" sz="1400" dirty="0" err="1">
                <a:solidFill>
                  <a:schemeClr val="bg1"/>
                </a:solidFill>
              </a:rPr>
              <a:t>organisation</a:t>
            </a:r>
            <a:r>
              <a:rPr lang="en-US" sz="1400" dirty="0">
                <a:solidFill>
                  <a:schemeClr val="bg1"/>
                </a:solidFill>
              </a:rPr>
              <a:t> operates, exploring its role in international diplomacy, peacekeeping and tackling global challenges.</a:t>
            </a:r>
            <a:endParaRPr lang="en-GB" sz="1400" b="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F3EAF83D-D206-C224-3232-14585696D7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2590" y="0"/>
            <a:ext cx="49314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74218" y="1143000"/>
            <a:ext cx="3284220" cy="1564018"/>
          </a:xfrm>
          <a:prstGeom prst="rect">
            <a:avLst/>
          </a:prstGeom>
        </p:spPr>
        <p:txBody>
          <a:bodyPr vert="horz" wrap="square" lIns="0" tIns="451612" rIns="0" bIns="0" rtlCol="0">
            <a:spAutoFit/>
          </a:bodyPr>
          <a:lstStyle/>
          <a:p>
            <a:r>
              <a:rPr lang="en-GB" sz="3600" dirty="0"/>
              <a:t>Ellen’s Stardust Diner</a:t>
            </a:r>
          </a:p>
        </p:txBody>
      </p:sp>
      <p:sp>
        <p:nvSpPr>
          <p:cNvPr id="8" name="object 8"/>
          <p:cNvSpPr txBox="1"/>
          <p:nvPr/>
        </p:nvSpPr>
        <p:spPr>
          <a:xfrm>
            <a:off x="474218" y="2924649"/>
            <a:ext cx="2989580" cy="1304844"/>
          </a:xfrm>
          <a:prstGeom prst="rect">
            <a:avLst/>
          </a:prstGeom>
        </p:spPr>
        <p:txBody>
          <a:bodyPr vert="horz" wrap="square" lIns="0" tIns="12065" rIns="0" bIns="0" rtlCol="0">
            <a:spAutoFit/>
          </a:bodyPr>
          <a:lstStyle/>
          <a:p>
            <a:r>
              <a:rPr lang="en-GB" sz="1400" b="0" dirty="0">
                <a:solidFill>
                  <a:schemeClr val="bg1"/>
                </a:solidFill>
              </a:rPr>
              <a:t>The home of the world famous singing waitresses and waiters and some of the best diner food in the country. Serving Breakfast, Lunch and Dinner for tour groups and locals alike since 1987!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80BAAAD-900E-4AD7-0ADA-8F9AB61BB02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749EB30-A54A-1C90-DB83-12E480A294A3}"/>
              </a:ext>
            </a:extLst>
          </p:cNvPr>
          <p:cNvPicPr>
            <a:picLocks noChangeAspect="1"/>
          </p:cNvPicPr>
          <p:nvPr/>
        </p:nvPicPr>
        <p:blipFill>
          <a:blip r:embed="rId2">
            <a:extLst>
              <a:ext uri="{28A0092B-C50C-407E-A947-70E740481C1C}">
                <a14:useLocalDpi xmlns:a14="http://schemas.microsoft.com/office/drawing/2010/main" val="0"/>
              </a:ext>
            </a:extLst>
          </a:blip>
          <a:srcRect r="46689" b="1133"/>
          <a:stretch>
            <a:fillRect/>
          </a:stretch>
        </p:blipFill>
        <p:spPr>
          <a:xfrm>
            <a:off x="4027170" y="0"/>
            <a:ext cx="5116830" cy="6858000"/>
          </a:xfrm>
          <a:prstGeom prst="rect">
            <a:avLst/>
          </a:prstGeom>
        </p:spPr>
      </p:pic>
      <p:sp>
        <p:nvSpPr>
          <p:cNvPr id="3" name="object 3">
            <a:extLst>
              <a:ext uri="{FF2B5EF4-FFF2-40B4-BE49-F238E27FC236}">
                <a16:creationId xmlns:a16="http://schemas.microsoft.com/office/drawing/2014/main" id="{71425196-B42C-1E8B-BD0A-5A83FA2FEB4B}"/>
              </a:ext>
            </a:extLst>
          </p:cNvPr>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a:extLst>
              <a:ext uri="{FF2B5EF4-FFF2-40B4-BE49-F238E27FC236}">
                <a16:creationId xmlns:a16="http://schemas.microsoft.com/office/drawing/2014/main" id="{7F70AC63-D9BE-B307-C226-7909C03AA615}"/>
              </a:ext>
            </a:extLst>
          </p:cNvPr>
          <p:cNvGrpSpPr/>
          <p:nvPr/>
        </p:nvGrpSpPr>
        <p:grpSpPr>
          <a:xfrm>
            <a:off x="0" y="0"/>
            <a:ext cx="8791575" cy="6858000"/>
            <a:chOff x="0" y="0"/>
            <a:chExt cx="8791575" cy="6858000"/>
          </a:xfrm>
        </p:grpSpPr>
        <p:pic>
          <p:nvPicPr>
            <p:cNvPr id="5" name="object 5">
              <a:extLst>
                <a:ext uri="{FF2B5EF4-FFF2-40B4-BE49-F238E27FC236}">
                  <a16:creationId xmlns:a16="http://schemas.microsoft.com/office/drawing/2014/main" id="{14428270-07D5-3EE0-2D16-28F228ED7786}"/>
                </a:ext>
              </a:extLst>
            </p:cNvPr>
            <p:cNvPicPr/>
            <p:nvPr/>
          </p:nvPicPr>
          <p:blipFill>
            <a:blip r:embed="rId3" cstate="print"/>
            <a:stretch>
              <a:fillRect/>
            </a:stretch>
          </p:blipFill>
          <p:spPr>
            <a:xfrm>
              <a:off x="7812023" y="260604"/>
              <a:ext cx="979170" cy="978408"/>
            </a:xfrm>
            <a:prstGeom prst="rect">
              <a:avLst/>
            </a:prstGeom>
          </p:spPr>
        </p:pic>
        <p:sp>
          <p:nvSpPr>
            <p:cNvPr id="6" name="object 6">
              <a:extLst>
                <a:ext uri="{FF2B5EF4-FFF2-40B4-BE49-F238E27FC236}">
                  <a16:creationId xmlns:a16="http://schemas.microsoft.com/office/drawing/2014/main" id="{E9308C55-3541-E29D-2548-2B1EBD0D4D07}"/>
                </a:ext>
              </a:extLst>
            </p:cNvPr>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a:extLst>
              <a:ext uri="{FF2B5EF4-FFF2-40B4-BE49-F238E27FC236}">
                <a16:creationId xmlns:a16="http://schemas.microsoft.com/office/drawing/2014/main" id="{F85035BF-39EE-9F88-C1BB-4828155A42C2}"/>
              </a:ext>
            </a:extLst>
          </p:cNvPr>
          <p:cNvSpPr txBox="1">
            <a:spLocks noGrp="1"/>
          </p:cNvSpPr>
          <p:nvPr>
            <p:ph type="title"/>
          </p:nvPr>
        </p:nvSpPr>
        <p:spPr>
          <a:xfrm>
            <a:off x="474218" y="1143000"/>
            <a:ext cx="3284220" cy="1564018"/>
          </a:xfrm>
          <a:prstGeom prst="rect">
            <a:avLst/>
          </a:prstGeom>
        </p:spPr>
        <p:txBody>
          <a:bodyPr vert="horz" wrap="square" lIns="0" tIns="451612" rIns="0" bIns="0" rtlCol="0">
            <a:spAutoFit/>
          </a:bodyPr>
          <a:lstStyle/>
          <a:p>
            <a:r>
              <a:rPr lang="en-GB" sz="3600" dirty="0"/>
              <a:t>One World Observatory</a:t>
            </a:r>
          </a:p>
        </p:txBody>
      </p:sp>
      <p:sp>
        <p:nvSpPr>
          <p:cNvPr id="8" name="object 8">
            <a:extLst>
              <a:ext uri="{FF2B5EF4-FFF2-40B4-BE49-F238E27FC236}">
                <a16:creationId xmlns:a16="http://schemas.microsoft.com/office/drawing/2014/main" id="{07A02486-1373-ED34-5F5E-131D0FA1EAF2}"/>
              </a:ext>
            </a:extLst>
          </p:cNvPr>
          <p:cNvSpPr txBox="1"/>
          <p:nvPr/>
        </p:nvSpPr>
        <p:spPr>
          <a:xfrm>
            <a:off x="474218" y="2924649"/>
            <a:ext cx="2989580" cy="1089401"/>
          </a:xfrm>
          <a:prstGeom prst="rect">
            <a:avLst/>
          </a:prstGeom>
        </p:spPr>
        <p:txBody>
          <a:bodyPr vert="horz" wrap="square" lIns="0" tIns="12065" rIns="0" bIns="0" rtlCol="0">
            <a:spAutoFit/>
          </a:bodyPr>
          <a:lstStyle/>
          <a:p>
            <a:r>
              <a:rPr lang="en-US" sz="1400" dirty="0">
                <a:solidFill>
                  <a:schemeClr val="bg1"/>
                </a:solidFill>
              </a:rPr>
              <a:t>Visit One World Observatory for spectacular 360° views across New York City from the top of One World Trade Center, one of the city’s most iconic skyscrapers.</a:t>
            </a:r>
            <a:endParaRPr lang="en-GB" sz="1400" b="0" dirty="0">
              <a:solidFill>
                <a:schemeClr val="bg1"/>
              </a:solidFill>
            </a:endParaRPr>
          </a:p>
        </p:txBody>
      </p:sp>
    </p:spTree>
    <p:extLst>
      <p:ext uri="{BB962C8B-B14F-4D97-AF65-F5344CB8AC3E}">
        <p14:creationId xmlns:p14="http://schemas.microsoft.com/office/powerpoint/2010/main" val="3697295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03D6E4-BA33-E275-6CD0-CE58E5C534F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36B6A70-09F1-FD96-8C11-90A59A696945}"/>
              </a:ext>
            </a:extLst>
          </p:cNvPr>
          <p:cNvPicPr>
            <a:picLocks noChangeAspect="1"/>
          </p:cNvPicPr>
          <p:nvPr/>
        </p:nvPicPr>
        <p:blipFill>
          <a:blip r:embed="rId2">
            <a:extLst>
              <a:ext uri="{28A0092B-C50C-407E-A947-70E740481C1C}">
                <a14:useLocalDpi xmlns:a14="http://schemas.microsoft.com/office/drawing/2010/main" val="0"/>
              </a:ext>
            </a:extLst>
          </a:blip>
          <a:srcRect l="40912" t="165" r="6821"/>
          <a:stretch>
            <a:fillRect/>
          </a:stretch>
        </p:blipFill>
        <p:spPr>
          <a:xfrm>
            <a:off x="3758438" y="0"/>
            <a:ext cx="5385562" cy="6858000"/>
          </a:xfrm>
          <a:prstGeom prst="rect">
            <a:avLst/>
          </a:prstGeom>
        </p:spPr>
      </p:pic>
      <p:sp>
        <p:nvSpPr>
          <p:cNvPr id="3" name="object 3">
            <a:extLst>
              <a:ext uri="{FF2B5EF4-FFF2-40B4-BE49-F238E27FC236}">
                <a16:creationId xmlns:a16="http://schemas.microsoft.com/office/drawing/2014/main" id="{AC266E23-668F-BC37-F06D-74820798E174}"/>
              </a:ext>
            </a:extLst>
          </p:cNvPr>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a:extLst>
              <a:ext uri="{FF2B5EF4-FFF2-40B4-BE49-F238E27FC236}">
                <a16:creationId xmlns:a16="http://schemas.microsoft.com/office/drawing/2014/main" id="{5D30F8DB-78B8-D987-05B0-3FC0E1E0464D}"/>
              </a:ext>
            </a:extLst>
          </p:cNvPr>
          <p:cNvGrpSpPr/>
          <p:nvPr/>
        </p:nvGrpSpPr>
        <p:grpSpPr>
          <a:xfrm>
            <a:off x="0" y="0"/>
            <a:ext cx="8791575" cy="6858000"/>
            <a:chOff x="0" y="0"/>
            <a:chExt cx="8791575" cy="6858000"/>
          </a:xfrm>
        </p:grpSpPr>
        <p:pic>
          <p:nvPicPr>
            <p:cNvPr id="5" name="object 5">
              <a:extLst>
                <a:ext uri="{FF2B5EF4-FFF2-40B4-BE49-F238E27FC236}">
                  <a16:creationId xmlns:a16="http://schemas.microsoft.com/office/drawing/2014/main" id="{E42A9A3C-8317-2B38-2D85-21BFB7488CBB}"/>
                </a:ext>
              </a:extLst>
            </p:cNvPr>
            <p:cNvPicPr/>
            <p:nvPr/>
          </p:nvPicPr>
          <p:blipFill>
            <a:blip r:embed="rId3" cstate="print"/>
            <a:stretch>
              <a:fillRect/>
            </a:stretch>
          </p:blipFill>
          <p:spPr>
            <a:xfrm>
              <a:off x="7812023" y="260604"/>
              <a:ext cx="979170" cy="978408"/>
            </a:xfrm>
            <a:prstGeom prst="rect">
              <a:avLst/>
            </a:prstGeom>
          </p:spPr>
        </p:pic>
        <p:sp>
          <p:nvSpPr>
            <p:cNvPr id="6" name="object 6">
              <a:extLst>
                <a:ext uri="{FF2B5EF4-FFF2-40B4-BE49-F238E27FC236}">
                  <a16:creationId xmlns:a16="http://schemas.microsoft.com/office/drawing/2014/main" id="{541F62E0-B392-B9F3-20C6-52D082EFA2C8}"/>
                </a:ext>
              </a:extLst>
            </p:cNvPr>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a:extLst>
              <a:ext uri="{FF2B5EF4-FFF2-40B4-BE49-F238E27FC236}">
                <a16:creationId xmlns:a16="http://schemas.microsoft.com/office/drawing/2014/main" id="{4B25A434-115B-AD59-0959-D8EC7BCE4452}"/>
              </a:ext>
            </a:extLst>
          </p:cNvPr>
          <p:cNvSpPr txBox="1">
            <a:spLocks noGrp="1"/>
          </p:cNvSpPr>
          <p:nvPr>
            <p:ph type="title"/>
          </p:nvPr>
        </p:nvSpPr>
        <p:spPr>
          <a:xfrm>
            <a:off x="474218" y="1143000"/>
            <a:ext cx="3284220" cy="1564018"/>
          </a:xfrm>
          <a:prstGeom prst="rect">
            <a:avLst/>
          </a:prstGeom>
        </p:spPr>
        <p:txBody>
          <a:bodyPr vert="horz" wrap="square" lIns="0" tIns="451612" rIns="0" bIns="0" rtlCol="0">
            <a:spAutoFit/>
          </a:bodyPr>
          <a:lstStyle/>
          <a:p>
            <a:r>
              <a:rPr lang="en-GB" dirty="0"/>
              <a:t>Wall Street Insider Tour</a:t>
            </a:r>
            <a:endParaRPr lang="en-GB" sz="3600" dirty="0"/>
          </a:p>
        </p:txBody>
      </p:sp>
      <p:sp>
        <p:nvSpPr>
          <p:cNvPr id="8" name="object 8">
            <a:extLst>
              <a:ext uri="{FF2B5EF4-FFF2-40B4-BE49-F238E27FC236}">
                <a16:creationId xmlns:a16="http://schemas.microsoft.com/office/drawing/2014/main" id="{F0ED800A-9441-021F-7DDA-4A652BB9341D}"/>
              </a:ext>
            </a:extLst>
          </p:cNvPr>
          <p:cNvSpPr txBox="1"/>
          <p:nvPr/>
        </p:nvSpPr>
        <p:spPr>
          <a:xfrm>
            <a:off x="474218" y="2924649"/>
            <a:ext cx="2989580" cy="1304844"/>
          </a:xfrm>
          <a:prstGeom prst="rect">
            <a:avLst/>
          </a:prstGeom>
        </p:spPr>
        <p:txBody>
          <a:bodyPr vert="horz" wrap="square" lIns="0" tIns="12065" rIns="0" bIns="0" rtlCol="0">
            <a:spAutoFit/>
          </a:bodyPr>
          <a:lstStyle/>
          <a:p>
            <a:r>
              <a:rPr lang="en-US" sz="1400" dirty="0">
                <a:solidFill>
                  <a:schemeClr val="bg1"/>
                </a:solidFill>
              </a:rPr>
              <a:t>Go behind the scenes on the Wall Street Insider Tour and discover the history of American finance, exploring how financial markets operate and Wall Street’s influence on the global economy.</a:t>
            </a:r>
            <a:endParaRPr lang="en-GB" sz="1400" b="0" dirty="0">
              <a:solidFill>
                <a:schemeClr val="bg1"/>
              </a:solidFill>
            </a:endParaRPr>
          </a:p>
        </p:txBody>
      </p:sp>
    </p:spTree>
    <p:extLst>
      <p:ext uri="{BB962C8B-B14F-4D97-AF65-F5344CB8AC3E}">
        <p14:creationId xmlns:p14="http://schemas.microsoft.com/office/powerpoint/2010/main" val="3871612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237D5AA-5124-84CA-DB87-32F09C6D0D6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3E142F5-9152-9318-E7F6-64AC279F88D3}"/>
              </a:ext>
            </a:extLst>
          </p:cNvPr>
          <p:cNvPicPr>
            <a:picLocks noChangeAspect="1"/>
          </p:cNvPicPr>
          <p:nvPr/>
        </p:nvPicPr>
        <p:blipFill>
          <a:blip r:embed="rId2">
            <a:extLst>
              <a:ext uri="{28A0092B-C50C-407E-A947-70E740481C1C}">
                <a14:useLocalDpi xmlns:a14="http://schemas.microsoft.com/office/drawing/2010/main" val="0"/>
              </a:ext>
            </a:extLst>
          </a:blip>
          <a:srcRect l="14216" r="41760"/>
          <a:stretch>
            <a:fillRect/>
          </a:stretch>
        </p:blipFill>
        <p:spPr>
          <a:xfrm>
            <a:off x="3778833" y="0"/>
            <a:ext cx="5365167" cy="6858000"/>
          </a:xfrm>
          <a:prstGeom prst="rect">
            <a:avLst/>
          </a:prstGeom>
        </p:spPr>
      </p:pic>
      <p:sp>
        <p:nvSpPr>
          <p:cNvPr id="3" name="object 3">
            <a:extLst>
              <a:ext uri="{FF2B5EF4-FFF2-40B4-BE49-F238E27FC236}">
                <a16:creationId xmlns:a16="http://schemas.microsoft.com/office/drawing/2014/main" id="{686D797E-5CB5-0965-CDAD-789DD9BB69E5}"/>
              </a:ext>
            </a:extLst>
          </p:cNvPr>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a:extLst>
              <a:ext uri="{FF2B5EF4-FFF2-40B4-BE49-F238E27FC236}">
                <a16:creationId xmlns:a16="http://schemas.microsoft.com/office/drawing/2014/main" id="{28497A73-CA53-ADAE-97EB-D67C432786C5}"/>
              </a:ext>
            </a:extLst>
          </p:cNvPr>
          <p:cNvGrpSpPr/>
          <p:nvPr/>
        </p:nvGrpSpPr>
        <p:grpSpPr>
          <a:xfrm>
            <a:off x="0" y="0"/>
            <a:ext cx="8791575" cy="6858000"/>
            <a:chOff x="0" y="0"/>
            <a:chExt cx="8791575" cy="6858000"/>
          </a:xfrm>
        </p:grpSpPr>
        <p:pic>
          <p:nvPicPr>
            <p:cNvPr id="5" name="object 5">
              <a:extLst>
                <a:ext uri="{FF2B5EF4-FFF2-40B4-BE49-F238E27FC236}">
                  <a16:creationId xmlns:a16="http://schemas.microsoft.com/office/drawing/2014/main" id="{30272EA8-7AD0-8747-9ED3-6F8F4AACD504}"/>
                </a:ext>
              </a:extLst>
            </p:cNvPr>
            <p:cNvPicPr/>
            <p:nvPr/>
          </p:nvPicPr>
          <p:blipFill>
            <a:blip r:embed="rId3" cstate="print"/>
            <a:stretch>
              <a:fillRect/>
            </a:stretch>
          </p:blipFill>
          <p:spPr>
            <a:xfrm>
              <a:off x="7812023" y="260604"/>
              <a:ext cx="979170" cy="978408"/>
            </a:xfrm>
            <a:prstGeom prst="rect">
              <a:avLst/>
            </a:prstGeom>
          </p:spPr>
        </p:pic>
        <p:sp>
          <p:nvSpPr>
            <p:cNvPr id="6" name="object 6">
              <a:extLst>
                <a:ext uri="{FF2B5EF4-FFF2-40B4-BE49-F238E27FC236}">
                  <a16:creationId xmlns:a16="http://schemas.microsoft.com/office/drawing/2014/main" id="{F83CBB3E-3040-5A33-EB23-6F641138C647}"/>
                </a:ext>
              </a:extLst>
            </p:cNvPr>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a:extLst>
              <a:ext uri="{FF2B5EF4-FFF2-40B4-BE49-F238E27FC236}">
                <a16:creationId xmlns:a16="http://schemas.microsoft.com/office/drawing/2014/main" id="{E2148921-8039-55EB-F2FC-3000B904FD20}"/>
              </a:ext>
            </a:extLst>
          </p:cNvPr>
          <p:cNvSpPr txBox="1">
            <a:spLocks noGrp="1"/>
          </p:cNvSpPr>
          <p:nvPr>
            <p:ph type="title"/>
          </p:nvPr>
        </p:nvSpPr>
        <p:spPr>
          <a:xfrm>
            <a:off x="474218" y="1143000"/>
            <a:ext cx="3284220" cy="1564018"/>
          </a:xfrm>
          <a:prstGeom prst="rect">
            <a:avLst/>
          </a:prstGeom>
        </p:spPr>
        <p:txBody>
          <a:bodyPr vert="horz" wrap="square" lIns="0" tIns="451612" rIns="0" bIns="0" rtlCol="0">
            <a:spAutoFit/>
          </a:bodyPr>
          <a:lstStyle/>
          <a:p>
            <a:r>
              <a:rPr lang="en-GB" dirty="0"/>
              <a:t>Federal Reserve </a:t>
            </a:r>
            <a:endParaRPr lang="en-GB" sz="3600" dirty="0"/>
          </a:p>
        </p:txBody>
      </p:sp>
      <p:sp>
        <p:nvSpPr>
          <p:cNvPr id="8" name="object 8">
            <a:extLst>
              <a:ext uri="{FF2B5EF4-FFF2-40B4-BE49-F238E27FC236}">
                <a16:creationId xmlns:a16="http://schemas.microsoft.com/office/drawing/2014/main" id="{145E6830-42D1-C111-48E9-06488AEF4CED}"/>
              </a:ext>
            </a:extLst>
          </p:cNvPr>
          <p:cNvSpPr txBox="1"/>
          <p:nvPr/>
        </p:nvSpPr>
        <p:spPr>
          <a:xfrm>
            <a:off x="474218" y="2924649"/>
            <a:ext cx="2989580" cy="873957"/>
          </a:xfrm>
          <a:prstGeom prst="rect">
            <a:avLst/>
          </a:prstGeom>
        </p:spPr>
        <p:txBody>
          <a:bodyPr vert="horz" wrap="square" lIns="0" tIns="12065" rIns="0" bIns="0" rtlCol="0">
            <a:spAutoFit/>
          </a:bodyPr>
          <a:lstStyle/>
          <a:p>
            <a:r>
              <a:rPr lang="en-US" sz="1400" dirty="0">
                <a:solidFill>
                  <a:schemeClr val="bg1"/>
                </a:solidFill>
              </a:rPr>
              <a:t>Discover the role of the Federal Reserve System in the US economy and monetary policy, with a guided tour and visit to the gold vault.</a:t>
            </a:r>
            <a:endParaRPr lang="en-GB" sz="1400" b="0" dirty="0">
              <a:solidFill>
                <a:schemeClr val="bg1"/>
              </a:solidFill>
            </a:endParaRPr>
          </a:p>
        </p:txBody>
      </p:sp>
    </p:spTree>
    <p:extLst>
      <p:ext uri="{BB962C8B-B14F-4D97-AF65-F5344CB8AC3E}">
        <p14:creationId xmlns:p14="http://schemas.microsoft.com/office/powerpoint/2010/main" val="2618065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D01080-2896-80E5-DD45-D6009C8E5FE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CFDFE92-9BE9-AA8E-452D-1632C99FB902}"/>
              </a:ext>
            </a:extLst>
          </p:cNvPr>
          <p:cNvPicPr>
            <a:picLocks noChangeAspect="1"/>
          </p:cNvPicPr>
          <p:nvPr/>
        </p:nvPicPr>
        <p:blipFill>
          <a:blip r:embed="rId2">
            <a:extLst>
              <a:ext uri="{28A0092B-C50C-407E-A947-70E740481C1C}">
                <a14:useLocalDpi xmlns:a14="http://schemas.microsoft.com/office/drawing/2010/main" val="0"/>
              </a:ext>
            </a:extLst>
          </a:blip>
          <a:srcRect l="31642" t="-84" r="13893"/>
          <a:stretch>
            <a:fillRect/>
          </a:stretch>
        </p:blipFill>
        <p:spPr>
          <a:xfrm>
            <a:off x="3552952" y="0"/>
            <a:ext cx="5591048" cy="6858000"/>
          </a:xfrm>
          <a:prstGeom prst="rect">
            <a:avLst/>
          </a:prstGeom>
        </p:spPr>
      </p:pic>
      <p:sp>
        <p:nvSpPr>
          <p:cNvPr id="3" name="object 3">
            <a:extLst>
              <a:ext uri="{FF2B5EF4-FFF2-40B4-BE49-F238E27FC236}">
                <a16:creationId xmlns:a16="http://schemas.microsoft.com/office/drawing/2014/main" id="{71A8D8EE-4F0F-8F42-F184-E1AE85F6B7A5}"/>
              </a:ext>
            </a:extLst>
          </p:cNvPr>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a:extLst>
              <a:ext uri="{FF2B5EF4-FFF2-40B4-BE49-F238E27FC236}">
                <a16:creationId xmlns:a16="http://schemas.microsoft.com/office/drawing/2014/main" id="{F3718861-00D8-7CD9-9393-6A940FD84440}"/>
              </a:ext>
            </a:extLst>
          </p:cNvPr>
          <p:cNvGrpSpPr/>
          <p:nvPr/>
        </p:nvGrpSpPr>
        <p:grpSpPr>
          <a:xfrm>
            <a:off x="0" y="0"/>
            <a:ext cx="8791575" cy="6858000"/>
            <a:chOff x="0" y="0"/>
            <a:chExt cx="8791575" cy="6858000"/>
          </a:xfrm>
        </p:grpSpPr>
        <p:pic>
          <p:nvPicPr>
            <p:cNvPr id="5" name="object 5">
              <a:extLst>
                <a:ext uri="{FF2B5EF4-FFF2-40B4-BE49-F238E27FC236}">
                  <a16:creationId xmlns:a16="http://schemas.microsoft.com/office/drawing/2014/main" id="{46F4DCB0-65B7-51C4-F862-ED697950809C}"/>
                </a:ext>
              </a:extLst>
            </p:cNvPr>
            <p:cNvPicPr/>
            <p:nvPr/>
          </p:nvPicPr>
          <p:blipFill>
            <a:blip r:embed="rId3" cstate="print"/>
            <a:stretch>
              <a:fillRect/>
            </a:stretch>
          </p:blipFill>
          <p:spPr>
            <a:xfrm>
              <a:off x="7812023" y="260604"/>
              <a:ext cx="979170" cy="978408"/>
            </a:xfrm>
            <a:prstGeom prst="rect">
              <a:avLst/>
            </a:prstGeom>
          </p:spPr>
        </p:pic>
        <p:sp>
          <p:nvSpPr>
            <p:cNvPr id="6" name="object 6">
              <a:extLst>
                <a:ext uri="{FF2B5EF4-FFF2-40B4-BE49-F238E27FC236}">
                  <a16:creationId xmlns:a16="http://schemas.microsoft.com/office/drawing/2014/main" id="{878D6B62-52A6-D0FF-0AE3-1DDAB1BC10F0}"/>
                </a:ext>
              </a:extLst>
            </p:cNvPr>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a:extLst>
              <a:ext uri="{FF2B5EF4-FFF2-40B4-BE49-F238E27FC236}">
                <a16:creationId xmlns:a16="http://schemas.microsoft.com/office/drawing/2014/main" id="{F1B22AB8-39A2-B2D0-0166-14AE8F8D2969}"/>
              </a:ext>
            </a:extLst>
          </p:cNvPr>
          <p:cNvSpPr txBox="1">
            <a:spLocks noGrp="1"/>
          </p:cNvSpPr>
          <p:nvPr>
            <p:ph type="title"/>
          </p:nvPr>
        </p:nvSpPr>
        <p:spPr>
          <a:xfrm>
            <a:off x="474218" y="1143000"/>
            <a:ext cx="3284220" cy="1564018"/>
          </a:xfrm>
          <a:prstGeom prst="rect">
            <a:avLst/>
          </a:prstGeom>
        </p:spPr>
        <p:txBody>
          <a:bodyPr vert="horz" wrap="square" lIns="0" tIns="451612" rIns="0" bIns="0" rtlCol="0">
            <a:spAutoFit/>
          </a:bodyPr>
          <a:lstStyle/>
          <a:p>
            <a:r>
              <a:rPr lang="en-GB" dirty="0"/>
              <a:t>NBC Studio Tour </a:t>
            </a:r>
            <a:endParaRPr lang="en-GB" sz="3600" dirty="0"/>
          </a:p>
        </p:txBody>
      </p:sp>
      <p:sp>
        <p:nvSpPr>
          <p:cNvPr id="8" name="object 8">
            <a:extLst>
              <a:ext uri="{FF2B5EF4-FFF2-40B4-BE49-F238E27FC236}">
                <a16:creationId xmlns:a16="http://schemas.microsoft.com/office/drawing/2014/main" id="{9A9DA0AA-82ED-A00D-2A95-F95BA7D3640B}"/>
              </a:ext>
            </a:extLst>
          </p:cNvPr>
          <p:cNvSpPr txBox="1"/>
          <p:nvPr/>
        </p:nvSpPr>
        <p:spPr>
          <a:xfrm>
            <a:off x="474218" y="2924649"/>
            <a:ext cx="2989580" cy="1520288"/>
          </a:xfrm>
          <a:prstGeom prst="rect">
            <a:avLst/>
          </a:prstGeom>
        </p:spPr>
        <p:txBody>
          <a:bodyPr vert="horz" wrap="square" lIns="0" tIns="12065" rIns="0" bIns="0" rtlCol="0">
            <a:spAutoFit/>
          </a:bodyPr>
          <a:lstStyle/>
          <a:p>
            <a:r>
              <a:rPr lang="en-US" sz="1400" dirty="0">
                <a:solidFill>
                  <a:schemeClr val="bg1"/>
                </a:solidFill>
              </a:rPr>
              <a:t>Go behind the scenes and discover how television </a:t>
            </a:r>
            <a:r>
              <a:rPr lang="en-US" sz="1400" dirty="0" err="1">
                <a:solidFill>
                  <a:schemeClr val="bg1"/>
                </a:solidFill>
              </a:rPr>
              <a:t>programmes</a:t>
            </a:r>
            <a:r>
              <a:rPr lang="en-US" sz="1400" dirty="0">
                <a:solidFill>
                  <a:schemeClr val="bg1"/>
                </a:solidFill>
              </a:rPr>
              <a:t> are made, exploring the production process from filming and editing to broadcasting, while learning about the technology and teams that bring shows to life.</a:t>
            </a:r>
            <a:endParaRPr lang="en-GB" sz="1400" b="0" dirty="0">
              <a:solidFill>
                <a:schemeClr val="bg1"/>
              </a:solidFill>
            </a:endParaRPr>
          </a:p>
        </p:txBody>
      </p:sp>
    </p:spTree>
    <p:extLst>
      <p:ext uri="{BB962C8B-B14F-4D97-AF65-F5344CB8AC3E}">
        <p14:creationId xmlns:p14="http://schemas.microsoft.com/office/powerpoint/2010/main" val="3919094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CF369C-C1DE-2836-712B-AC85E597742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B8E84A0-E35A-5828-72A9-D0DB72DC99A7}"/>
              </a:ext>
            </a:extLst>
          </p:cNvPr>
          <p:cNvPicPr>
            <a:picLocks noChangeAspect="1"/>
          </p:cNvPicPr>
          <p:nvPr/>
        </p:nvPicPr>
        <p:blipFill>
          <a:blip r:embed="rId2">
            <a:extLst>
              <a:ext uri="{28A0092B-C50C-407E-A947-70E740481C1C}">
                <a14:useLocalDpi xmlns:a14="http://schemas.microsoft.com/office/drawing/2010/main" val="0"/>
              </a:ext>
            </a:extLst>
          </a:blip>
          <a:srcRect l="274" t="917" r="45475" b="917"/>
          <a:stretch>
            <a:fillRect/>
          </a:stretch>
        </p:blipFill>
        <p:spPr>
          <a:xfrm>
            <a:off x="3458882" y="0"/>
            <a:ext cx="5685118" cy="6858000"/>
          </a:xfrm>
          <a:prstGeom prst="rect">
            <a:avLst/>
          </a:prstGeom>
        </p:spPr>
      </p:pic>
      <p:sp>
        <p:nvSpPr>
          <p:cNvPr id="3" name="object 3">
            <a:extLst>
              <a:ext uri="{FF2B5EF4-FFF2-40B4-BE49-F238E27FC236}">
                <a16:creationId xmlns:a16="http://schemas.microsoft.com/office/drawing/2014/main" id="{06356F7F-FC53-B43E-E34E-8B8103CB0DC4}"/>
              </a:ext>
            </a:extLst>
          </p:cNvPr>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a:extLst>
              <a:ext uri="{FF2B5EF4-FFF2-40B4-BE49-F238E27FC236}">
                <a16:creationId xmlns:a16="http://schemas.microsoft.com/office/drawing/2014/main" id="{81FDA6B0-C67F-44D4-6757-90F7122CCBFB}"/>
              </a:ext>
            </a:extLst>
          </p:cNvPr>
          <p:cNvGrpSpPr/>
          <p:nvPr/>
        </p:nvGrpSpPr>
        <p:grpSpPr>
          <a:xfrm>
            <a:off x="0" y="0"/>
            <a:ext cx="8791575" cy="6858000"/>
            <a:chOff x="0" y="0"/>
            <a:chExt cx="8791575" cy="6858000"/>
          </a:xfrm>
        </p:grpSpPr>
        <p:pic>
          <p:nvPicPr>
            <p:cNvPr id="5" name="object 5">
              <a:extLst>
                <a:ext uri="{FF2B5EF4-FFF2-40B4-BE49-F238E27FC236}">
                  <a16:creationId xmlns:a16="http://schemas.microsoft.com/office/drawing/2014/main" id="{07A2856D-22CB-2E18-A49A-9E7F494CE6BA}"/>
                </a:ext>
              </a:extLst>
            </p:cNvPr>
            <p:cNvPicPr/>
            <p:nvPr/>
          </p:nvPicPr>
          <p:blipFill>
            <a:blip r:embed="rId3" cstate="print"/>
            <a:stretch>
              <a:fillRect/>
            </a:stretch>
          </p:blipFill>
          <p:spPr>
            <a:xfrm>
              <a:off x="7812023" y="260604"/>
              <a:ext cx="979170" cy="978408"/>
            </a:xfrm>
            <a:prstGeom prst="rect">
              <a:avLst/>
            </a:prstGeom>
          </p:spPr>
        </p:pic>
        <p:sp>
          <p:nvSpPr>
            <p:cNvPr id="6" name="object 6">
              <a:extLst>
                <a:ext uri="{FF2B5EF4-FFF2-40B4-BE49-F238E27FC236}">
                  <a16:creationId xmlns:a16="http://schemas.microsoft.com/office/drawing/2014/main" id="{519564BC-FF84-5B8E-2891-963B5B7318CD}"/>
                </a:ext>
              </a:extLst>
            </p:cNvPr>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a:extLst>
              <a:ext uri="{FF2B5EF4-FFF2-40B4-BE49-F238E27FC236}">
                <a16:creationId xmlns:a16="http://schemas.microsoft.com/office/drawing/2014/main" id="{26D2B9F6-ADAA-D769-8027-975C64D1F2F4}"/>
              </a:ext>
            </a:extLst>
          </p:cNvPr>
          <p:cNvSpPr txBox="1">
            <a:spLocks noGrp="1"/>
          </p:cNvSpPr>
          <p:nvPr>
            <p:ph type="title"/>
          </p:nvPr>
        </p:nvSpPr>
        <p:spPr>
          <a:xfrm>
            <a:off x="474218" y="1143000"/>
            <a:ext cx="3284220" cy="2118016"/>
          </a:xfrm>
          <a:prstGeom prst="rect">
            <a:avLst/>
          </a:prstGeom>
        </p:spPr>
        <p:txBody>
          <a:bodyPr vert="horz" wrap="square" lIns="0" tIns="451612" rIns="0" bIns="0" rtlCol="0">
            <a:spAutoFit/>
          </a:bodyPr>
          <a:lstStyle/>
          <a:p>
            <a:r>
              <a:rPr lang="en-GB" dirty="0"/>
              <a:t>Museum of the Moving Image (</a:t>
            </a:r>
            <a:r>
              <a:rPr lang="en-GB" dirty="0" err="1"/>
              <a:t>MoMI</a:t>
            </a:r>
            <a:r>
              <a:rPr lang="en-GB" dirty="0"/>
              <a:t>)</a:t>
            </a:r>
            <a:endParaRPr lang="en-GB" sz="3600" dirty="0"/>
          </a:p>
        </p:txBody>
      </p:sp>
      <p:sp>
        <p:nvSpPr>
          <p:cNvPr id="8" name="object 8">
            <a:extLst>
              <a:ext uri="{FF2B5EF4-FFF2-40B4-BE49-F238E27FC236}">
                <a16:creationId xmlns:a16="http://schemas.microsoft.com/office/drawing/2014/main" id="{C55F5B30-DC53-F876-93EE-6AEF7C3FBA38}"/>
              </a:ext>
            </a:extLst>
          </p:cNvPr>
          <p:cNvSpPr txBox="1"/>
          <p:nvPr/>
        </p:nvSpPr>
        <p:spPr>
          <a:xfrm>
            <a:off x="469302" y="3505200"/>
            <a:ext cx="2989580" cy="1089401"/>
          </a:xfrm>
          <a:prstGeom prst="rect">
            <a:avLst/>
          </a:prstGeom>
        </p:spPr>
        <p:txBody>
          <a:bodyPr vert="horz" wrap="square" lIns="0" tIns="12065" rIns="0" bIns="0" rtlCol="0">
            <a:spAutoFit/>
          </a:bodyPr>
          <a:lstStyle/>
          <a:p>
            <a:r>
              <a:rPr lang="en-US" sz="1400" dirty="0">
                <a:solidFill>
                  <a:schemeClr val="bg1"/>
                </a:solidFill>
              </a:rPr>
              <a:t>Discover the history and creative process behind film, television and digital media, exploring the technology and techniques that bring moving images to life.</a:t>
            </a:r>
            <a:endParaRPr lang="en-GB" sz="1400" b="0" dirty="0">
              <a:solidFill>
                <a:schemeClr val="bg1"/>
              </a:solidFill>
            </a:endParaRPr>
          </a:p>
        </p:txBody>
      </p:sp>
    </p:spTree>
    <p:extLst>
      <p:ext uri="{BB962C8B-B14F-4D97-AF65-F5344CB8AC3E}">
        <p14:creationId xmlns:p14="http://schemas.microsoft.com/office/powerpoint/2010/main" val="1341247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F923DEF9-197C-1E33-BE0E-A318F6AA28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2590" y="0"/>
            <a:ext cx="49314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86508" y="1593145"/>
            <a:ext cx="2688844" cy="1016945"/>
          </a:xfrm>
          <a:prstGeom prst="rect">
            <a:avLst/>
          </a:prstGeom>
        </p:spPr>
        <p:txBody>
          <a:bodyPr vert="horz" wrap="square" lIns="0" tIns="118110" rIns="0" bIns="0" rtlCol="0">
            <a:spAutoFit/>
          </a:bodyPr>
          <a:lstStyle/>
          <a:p>
            <a:pPr marL="12700" marR="5080">
              <a:lnSpc>
                <a:spcPts val="3460"/>
              </a:lnSpc>
              <a:spcBef>
                <a:spcPts val="930"/>
              </a:spcBef>
            </a:pPr>
            <a:r>
              <a:rPr lang="en-US" spc="-10" dirty="0"/>
              <a:t>Broadway Show</a:t>
            </a:r>
            <a:endParaRPr spc="-10" dirty="0"/>
          </a:p>
        </p:txBody>
      </p:sp>
      <p:sp>
        <p:nvSpPr>
          <p:cNvPr id="8" name="object 8"/>
          <p:cNvSpPr txBox="1"/>
          <p:nvPr/>
        </p:nvSpPr>
        <p:spPr>
          <a:xfrm>
            <a:off x="486508" y="2877024"/>
            <a:ext cx="3009265" cy="1520288"/>
          </a:xfrm>
          <a:prstGeom prst="rect">
            <a:avLst/>
          </a:prstGeom>
        </p:spPr>
        <p:txBody>
          <a:bodyPr vert="horz" wrap="square" lIns="0" tIns="12065" rIns="0" bIns="0" rtlCol="0">
            <a:spAutoFit/>
          </a:bodyPr>
          <a:lstStyle/>
          <a:p>
            <a:r>
              <a:rPr lang="en-GB" sz="1400" b="0" dirty="0">
                <a:solidFill>
                  <a:schemeClr val="bg1"/>
                </a:solidFill>
              </a:rPr>
              <a:t>The street and district famed for theatre, musicals and glamour, Broadway is the heart of performance in New York.</a:t>
            </a:r>
          </a:p>
          <a:p>
            <a:endParaRPr lang="en-GB" sz="1400" b="0" dirty="0">
              <a:solidFill>
                <a:schemeClr val="bg1"/>
              </a:solidFill>
            </a:endParaRPr>
          </a:p>
          <a:p>
            <a:r>
              <a:rPr lang="en-GB" sz="1400" b="0" dirty="0">
                <a:solidFill>
                  <a:schemeClr val="bg1"/>
                </a:solidFill>
              </a:rPr>
              <a:t>This is your opportunity to experience a live show!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7640540B-C680-12C9-C98C-6042365CC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2590" y="0"/>
            <a:ext cx="49314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11924" y="1752600"/>
            <a:ext cx="3183382" cy="1016945"/>
          </a:xfrm>
          <a:prstGeom prst="rect">
            <a:avLst/>
          </a:prstGeom>
        </p:spPr>
        <p:txBody>
          <a:bodyPr vert="horz" wrap="square" lIns="0" tIns="118110" rIns="0" bIns="0" rtlCol="0">
            <a:spAutoFit/>
          </a:bodyPr>
          <a:lstStyle/>
          <a:p>
            <a:pPr marL="12700" marR="5080">
              <a:lnSpc>
                <a:spcPts val="3460"/>
              </a:lnSpc>
              <a:spcBef>
                <a:spcPts val="930"/>
              </a:spcBef>
            </a:pPr>
            <a:r>
              <a:rPr lang="en-US" dirty="0"/>
              <a:t>Macy’s Guided Tour</a:t>
            </a:r>
            <a:endParaRPr spc="-10" dirty="0"/>
          </a:p>
        </p:txBody>
      </p:sp>
      <p:sp>
        <p:nvSpPr>
          <p:cNvPr id="8" name="object 8"/>
          <p:cNvSpPr txBox="1"/>
          <p:nvPr/>
        </p:nvSpPr>
        <p:spPr>
          <a:xfrm>
            <a:off x="411924" y="2963740"/>
            <a:ext cx="3183382" cy="1520288"/>
          </a:xfrm>
          <a:prstGeom prst="rect">
            <a:avLst/>
          </a:prstGeom>
        </p:spPr>
        <p:txBody>
          <a:bodyPr vert="horz" wrap="square" lIns="0" tIns="12065" rIns="0" bIns="0" rtlCol="0">
            <a:spAutoFit/>
          </a:bodyPr>
          <a:lstStyle/>
          <a:p>
            <a:r>
              <a:rPr lang="en-GB" sz="1400" b="0" dirty="0">
                <a:solidFill>
                  <a:schemeClr val="bg1"/>
                </a:solidFill>
              </a:rPr>
              <a:t>Sitting on Broadway between 34th and 35th streets, Macy's flagship store is a spot for tourists and residents alike. Covering an entire city block, the massive New York landmark is a must-see NYC attraction. You’ll have free time for shopping.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2"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72027" y="1371600"/>
            <a:ext cx="3284220" cy="1564018"/>
          </a:xfrm>
          <a:prstGeom prst="rect">
            <a:avLst/>
          </a:prstGeom>
        </p:spPr>
        <p:txBody>
          <a:bodyPr vert="horz" wrap="square" lIns="0" tIns="451612" rIns="0" bIns="0" rtlCol="0">
            <a:spAutoFit/>
          </a:bodyPr>
          <a:lstStyle/>
          <a:p>
            <a:pPr marL="12700">
              <a:lnSpc>
                <a:spcPct val="100000"/>
              </a:lnSpc>
              <a:spcBef>
                <a:spcPts val="100"/>
              </a:spcBef>
            </a:pPr>
            <a:r>
              <a:rPr lang="en-US" spc="-10" dirty="0"/>
              <a:t>Empire State Building</a:t>
            </a:r>
            <a:endParaRPr spc="-10" dirty="0"/>
          </a:p>
        </p:txBody>
      </p:sp>
      <p:sp>
        <p:nvSpPr>
          <p:cNvPr id="8" name="object 8"/>
          <p:cNvSpPr txBox="1"/>
          <p:nvPr/>
        </p:nvSpPr>
        <p:spPr>
          <a:xfrm>
            <a:off x="472027" y="3202496"/>
            <a:ext cx="2873375" cy="1951175"/>
          </a:xfrm>
          <a:prstGeom prst="rect">
            <a:avLst/>
          </a:prstGeom>
        </p:spPr>
        <p:txBody>
          <a:bodyPr vert="horz" wrap="square" lIns="0" tIns="12065" rIns="0" bIns="0" rtlCol="0">
            <a:spAutoFit/>
          </a:bodyPr>
          <a:lstStyle/>
          <a:p>
            <a:r>
              <a:rPr lang="en-GB" sz="1400" b="0" dirty="0">
                <a:solidFill>
                  <a:schemeClr val="bg1"/>
                </a:solidFill>
              </a:rPr>
              <a:t>Travel 102 stories up the Art Deco skyscraper. Learn the history of the building from its construction through to its place in modern-day New York.</a:t>
            </a:r>
          </a:p>
          <a:p>
            <a:endParaRPr lang="en-GB" sz="1400" b="0" dirty="0">
              <a:solidFill>
                <a:schemeClr val="bg1"/>
              </a:solidFill>
            </a:endParaRPr>
          </a:p>
          <a:p>
            <a:r>
              <a:rPr lang="en-GB" sz="1400" b="0" dirty="0">
                <a:solidFill>
                  <a:schemeClr val="bg1"/>
                </a:solidFill>
              </a:rPr>
              <a:t>Scatter to the observation decks on the 86</a:t>
            </a:r>
            <a:r>
              <a:rPr lang="en-GB" sz="1400" b="0" baseline="30000" dirty="0">
                <a:solidFill>
                  <a:schemeClr val="bg1"/>
                </a:solidFill>
              </a:rPr>
              <a:t>th</a:t>
            </a:r>
            <a:r>
              <a:rPr lang="en-GB" sz="1400" b="0" dirty="0">
                <a:solidFill>
                  <a:schemeClr val="bg1"/>
                </a:solidFill>
              </a:rPr>
              <a:t> and 102</a:t>
            </a:r>
            <a:r>
              <a:rPr lang="en-GB" sz="1400" b="0" baseline="30000" dirty="0">
                <a:solidFill>
                  <a:schemeClr val="bg1"/>
                </a:solidFill>
              </a:rPr>
              <a:t>nd</a:t>
            </a:r>
            <a:r>
              <a:rPr lang="en-GB" sz="1400" b="0" dirty="0">
                <a:solidFill>
                  <a:schemeClr val="bg1"/>
                </a:solidFill>
              </a:rPr>
              <a:t> floors for stunning panoramic views of the city below.</a:t>
            </a:r>
          </a:p>
        </p:txBody>
      </p:sp>
      <p:pic>
        <p:nvPicPr>
          <p:cNvPr id="9" name="Picture 8">
            <a:extLst>
              <a:ext uri="{FF2B5EF4-FFF2-40B4-BE49-F238E27FC236}">
                <a16:creationId xmlns:a16="http://schemas.microsoft.com/office/drawing/2014/main" id="{4B8A0B88-5C83-4056-AB85-77AFE243CA6B}"/>
              </a:ext>
            </a:extLst>
          </p:cNvPr>
          <p:cNvPicPr>
            <a:picLocks noChangeAspect="1"/>
          </p:cNvPicPr>
          <p:nvPr/>
        </p:nvPicPr>
        <p:blipFill>
          <a:blip r:embed="rId3"/>
          <a:stretch>
            <a:fillRect/>
          </a:stretch>
        </p:blipFill>
        <p:spPr>
          <a:xfrm>
            <a:off x="4212590" y="0"/>
            <a:ext cx="493141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3562790B-B37A-C138-F166-DD05ECA246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2590" y="0"/>
            <a:ext cx="493141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bject 3"/>
          <p:cNvSpPr txBox="1"/>
          <p:nvPr/>
        </p:nvSpPr>
        <p:spPr>
          <a:xfrm>
            <a:off x="563372" y="3202496"/>
            <a:ext cx="2599690" cy="1442085"/>
          </a:xfrm>
          <a:prstGeom prst="rect">
            <a:avLst/>
          </a:prstGeom>
        </p:spPr>
        <p:txBody>
          <a:bodyPr vert="horz" wrap="square" lIns="0" tIns="0" rIns="0" bIns="0" rtlCol="0">
            <a:spAutoFit/>
          </a:bodyPr>
          <a:lstStyle/>
          <a:p>
            <a:pPr>
              <a:lnSpc>
                <a:spcPts val="1989"/>
              </a:lnSpc>
            </a:pPr>
            <a:r>
              <a:rPr sz="1800" b="1" dirty="0">
                <a:solidFill>
                  <a:srgbClr val="1E1E1E"/>
                </a:solidFill>
                <a:latin typeface="Arial"/>
                <a:cs typeface="Arial"/>
              </a:rPr>
              <a:t>Boulogne</a:t>
            </a:r>
            <a:r>
              <a:rPr sz="1800" b="1" spc="-75" dirty="0">
                <a:solidFill>
                  <a:srgbClr val="1E1E1E"/>
                </a:solidFill>
                <a:latin typeface="Arial"/>
                <a:cs typeface="Arial"/>
              </a:rPr>
              <a:t> </a:t>
            </a:r>
            <a:r>
              <a:rPr sz="1800" b="1" spc="-25" dirty="0">
                <a:solidFill>
                  <a:srgbClr val="1E1E1E"/>
                </a:solidFill>
                <a:latin typeface="Arial"/>
                <a:cs typeface="Arial"/>
              </a:rPr>
              <a:t>Town</a:t>
            </a:r>
            <a:r>
              <a:rPr sz="1800" b="1" spc="-80" dirty="0">
                <a:solidFill>
                  <a:srgbClr val="1E1E1E"/>
                </a:solidFill>
                <a:latin typeface="Arial"/>
                <a:cs typeface="Arial"/>
              </a:rPr>
              <a:t> </a:t>
            </a:r>
            <a:r>
              <a:rPr sz="1800" b="1" spc="-10" dirty="0">
                <a:solidFill>
                  <a:srgbClr val="1E1E1E"/>
                </a:solidFill>
                <a:latin typeface="Arial"/>
                <a:cs typeface="Arial"/>
              </a:rPr>
              <a:t>Trail</a:t>
            </a:r>
            <a:endParaRPr sz="1800">
              <a:latin typeface="Arial"/>
              <a:cs typeface="Arial"/>
            </a:endParaRPr>
          </a:p>
          <a:p>
            <a:pPr>
              <a:lnSpc>
                <a:spcPct val="100000"/>
              </a:lnSpc>
              <a:spcBef>
                <a:spcPts val="944"/>
              </a:spcBef>
            </a:pPr>
            <a:r>
              <a:rPr sz="1400" spc="-20" dirty="0">
                <a:solidFill>
                  <a:srgbClr val="1E1E1E"/>
                </a:solidFill>
                <a:latin typeface="Arial"/>
                <a:cs typeface="Arial"/>
              </a:rPr>
              <a:t>Your</a:t>
            </a:r>
            <a:r>
              <a:rPr sz="1400" spc="-40" dirty="0">
                <a:solidFill>
                  <a:srgbClr val="1E1E1E"/>
                </a:solidFill>
                <a:latin typeface="Arial"/>
                <a:cs typeface="Arial"/>
              </a:rPr>
              <a:t> </a:t>
            </a:r>
            <a:r>
              <a:rPr sz="1400" dirty="0">
                <a:solidFill>
                  <a:srgbClr val="1E1E1E"/>
                </a:solidFill>
                <a:latin typeface="Arial"/>
                <a:cs typeface="Arial"/>
              </a:rPr>
              <a:t>animateur</a:t>
            </a:r>
            <a:r>
              <a:rPr sz="1400" spc="-50" dirty="0">
                <a:solidFill>
                  <a:srgbClr val="1E1E1E"/>
                </a:solidFill>
                <a:latin typeface="Arial"/>
                <a:cs typeface="Arial"/>
              </a:rPr>
              <a:t> </a:t>
            </a:r>
            <a:r>
              <a:rPr sz="1400" dirty="0">
                <a:solidFill>
                  <a:srgbClr val="1E1E1E"/>
                </a:solidFill>
                <a:latin typeface="Arial"/>
                <a:cs typeface="Arial"/>
              </a:rPr>
              <a:t>organises</a:t>
            </a:r>
            <a:r>
              <a:rPr sz="1400" spc="-45" dirty="0">
                <a:solidFill>
                  <a:srgbClr val="1E1E1E"/>
                </a:solidFill>
                <a:latin typeface="Arial"/>
                <a:cs typeface="Arial"/>
              </a:rPr>
              <a:t> </a:t>
            </a:r>
            <a:r>
              <a:rPr sz="1400" spc="-20" dirty="0">
                <a:solidFill>
                  <a:srgbClr val="1E1E1E"/>
                </a:solidFill>
                <a:latin typeface="Arial"/>
                <a:cs typeface="Arial"/>
              </a:rPr>
              <a:t>this </a:t>
            </a:r>
            <a:r>
              <a:rPr sz="1400" dirty="0">
                <a:solidFill>
                  <a:srgbClr val="1E1E1E"/>
                </a:solidFill>
                <a:latin typeface="Arial"/>
                <a:cs typeface="Arial"/>
              </a:rPr>
              <a:t>activity</a:t>
            </a:r>
            <a:r>
              <a:rPr sz="1400" spc="-25" dirty="0">
                <a:solidFill>
                  <a:srgbClr val="1E1E1E"/>
                </a:solidFill>
                <a:latin typeface="Arial"/>
                <a:cs typeface="Arial"/>
              </a:rPr>
              <a:t> </a:t>
            </a:r>
            <a:r>
              <a:rPr sz="1400" dirty="0">
                <a:solidFill>
                  <a:srgbClr val="1E1E1E"/>
                </a:solidFill>
                <a:latin typeface="Arial"/>
                <a:cs typeface="Arial"/>
              </a:rPr>
              <a:t>with</a:t>
            </a:r>
            <a:r>
              <a:rPr sz="1400" spc="-15" dirty="0">
                <a:solidFill>
                  <a:srgbClr val="1E1E1E"/>
                </a:solidFill>
                <a:latin typeface="Arial"/>
                <a:cs typeface="Arial"/>
              </a:rPr>
              <a:t> </a:t>
            </a:r>
            <a:r>
              <a:rPr sz="1400" dirty="0">
                <a:solidFill>
                  <a:srgbClr val="1E1E1E"/>
                </a:solidFill>
                <a:latin typeface="Arial"/>
                <a:cs typeface="Arial"/>
              </a:rPr>
              <a:t>our</a:t>
            </a:r>
            <a:r>
              <a:rPr sz="1400" spc="-15" dirty="0">
                <a:solidFill>
                  <a:srgbClr val="1E1E1E"/>
                </a:solidFill>
                <a:latin typeface="Arial"/>
                <a:cs typeface="Arial"/>
              </a:rPr>
              <a:t> </a:t>
            </a:r>
            <a:r>
              <a:rPr sz="1400" dirty="0">
                <a:solidFill>
                  <a:srgbClr val="1E1E1E"/>
                </a:solidFill>
                <a:latin typeface="Arial"/>
                <a:cs typeface="Arial"/>
              </a:rPr>
              <a:t>tailor</a:t>
            </a:r>
            <a:r>
              <a:rPr sz="1400" spc="-25" dirty="0">
                <a:solidFill>
                  <a:srgbClr val="1E1E1E"/>
                </a:solidFill>
                <a:latin typeface="Arial"/>
                <a:cs typeface="Arial"/>
              </a:rPr>
              <a:t> </a:t>
            </a:r>
            <a:r>
              <a:rPr sz="1400" dirty="0">
                <a:solidFill>
                  <a:srgbClr val="1E1E1E"/>
                </a:solidFill>
                <a:latin typeface="Arial"/>
                <a:cs typeface="Arial"/>
              </a:rPr>
              <a:t>made</a:t>
            </a:r>
            <a:r>
              <a:rPr sz="1400" spc="-50" dirty="0">
                <a:solidFill>
                  <a:srgbClr val="1E1E1E"/>
                </a:solidFill>
                <a:latin typeface="Arial"/>
                <a:cs typeface="Arial"/>
              </a:rPr>
              <a:t> </a:t>
            </a:r>
            <a:r>
              <a:rPr sz="1400" spc="-30" dirty="0">
                <a:solidFill>
                  <a:srgbClr val="1E1E1E"/>
                </a:solidFill>
                <a:latin typeface="Arial"/>
                <a:cs typeface="Arial"/>
              </a:rPr>
              <a:t>Town </a:t>
            </a:r>
            <a:r>
              <a:rPr sz="1400" dirty="0">
                <a:solidFill>
                  <a:srgbClr val="1E1E1E"/>
                </a:solidFill>
                <a:latin typeface="Arial"/>
                <a:cs typeface="Arial"/>
              </a:rPr>
              <a:t>Trail</a:t>
            </a:r>
            <a:r>
              <a:rPr sz="1400" spc="-45" dirty="0">
                <a:solidFill>
                  <a:srgbClr val="1E1E1E"/>
                </a:solidFill>
                <a:latin typeface="Arial"/>
                <a:cs typeface="Arial"/>
              </a:rPr>
              <a:t> </a:t>
            </a:r>
            <a:r>
              <a:rPr sz="1400" dirty="0">
                <a:solidFill>
                  <a:srgbClr val="1E1E1E"/>
                </a:solidFill>
                <a:latin typeface="Arial"/>
                <a:cs typeface="Arial"/>
              </a:rPr>
              <a:t>requiring</a:t>
            </a:r>
            <a:r>
              <a:rPr sz="1400" spc="-55" dirty="0">
                <a:solidFill>
                  <a:srgbClr val="1E1E1E"/>
                </a:solidFill>
                <a:latin typeface="Arial"/>
                <a:cs typeface="Arial"/>
              </a:rPr>
              <a:t> </a:t>
            </a:r>
            <a:r>
              <a:rPr sz="1400" dirty="0">
                <a:solidFill>
                  <a:srgbClr val="1E1E1E"/>
                </a:solidFill>
                <a:latin typeface="Arial"/>
                <a:cs typeface="Arial"/>
              </a:rPr>
              <a:t>the</a:t>
            </a:r>
            <a:r>
              <a:rPr sz="1400" spc="-45" dirty="0">
                <a:solidFill>
                  <a:srgbClr val="1E1E1E"/>
                </a:solidFill>
                <a:latin typeface="Arial"/>
                <a:cs typeface="Arial"/>
              </a:rPr>
              <a:t> </a:t>
            </a:r>
            <a:r>
              <a:rPr sz="1400" dirty="0">
                <a:solidFill>
                  <a:srgbClr val="1E1E1E"/>
                </a:solidFill>
                <a:latin typeface="Arial"/>
                <a:cs typeface="Arial"/>
              </a:rPr>
              <a:t>students</a:t>
            </a:r>
            <a:r>
              <a:rPr sz="1400" spc="-50" dirty="0">
                <a:solidFill>
                  <a:srgbClr val="1E1E1E"/>
                </a:solidFill>
                <a:latin typeface="Arial"/>
                <a:cs typeface="Arial"/>
              </a:rPr>
              <a:t> </a:t>
            </a:r>
            <a:r>
              <a:rPr sz="1400" spc="-25" dirty="0">
                <a:solidFill>
                  <a:srgbClr val="1E1E1E"/>
                </a:solidFill>
                <a:latin typeface="Arial"/>
                <a:cs typeface="Arial"/>
              </a:rPr>
              <a:t>to </a:t>
            </a:r>
            <a:r>
              <a:rPr sz="1400" dirty="0">
                <a:solidFill>
                  <a:srgbClr val="1E1E1E"/>
                </a:solidFill>
                <a:latin typeface="Arial"/>
                <a:cs typeface="Arial"/>
              </a:rPr>
              <a:t>read,</a:t>
            </a:r>
            <a:r>
              <a:rPr sz="1400" spc="-45" dirty="0">
                <a:solidFill>
                  <a:srgbClr val="1E1E1E"/>
                </a:solidFill>
                <a:latin typeface="Arial"/>
                <a:cs typeface="Arial"/>
              </a:rPr>
              <a:t> </a:t>
            </a:r>
            <a:r>
              <a:rPr sz="1400" dirty="0">
                <a:solidFill>
                  <a:srgbClr val="1E1E1E"/>
                </a:solidFill>
                <a:latin typeface="Arial"/>
                <a:cs typeface="Arial"/>
              </a:rPr>
              <a:t>understand</a:t>
            </a:r>
            <a:r>
              <a:rPr sz="1400" spc="-45" dirty="0">
                <a:solidFill>
                  <a:srgbClr val="1E1E1E"/>
                </a:solidFill>
                <a:latin typeface="Arial"/>
                <a:cs typeface="Arial"/>
              </a:rPr>
              <a:t> </a:t>
            </a:r>
            <a:r>
              <a:rPr sz="1400" dirty="0">
                <a:solidFill>
                  <a:srgbClr val="1E1E1E"/>
                </a:solidFill>
                <a:latin typeface="Arial"/>
                <a:cs typeface="Arial"/>
              </a:rPr>
              <a:t>and</a:t>
            </a:r>
            <a:r>
              <a:rPr sz="1400" spc="-35" dirty="0">
                <a:solidFill>
                  <a:srgbClr val="1E1E1E"/>
                </a:solidFill>
                <a:latin typeface="Arial"/>
                <a:cs typeface="Arial"/>
              </a:rPr>
              <a:t> </a:t>
            </a:r>
            <a:r>
              <a:rPr sz="1400" spc="-20" dirty="0">
                <a:solidFill>
                  <a:srgbClr val="1E1E1E"/>
                </a:solidFill>
                <a:latin typeface="Arial"/>
                <a:cs typeface="Arial"/>
              </a:rPr>
              <a:t>speak </a:t>
            </a:r>
            <a:r>
              <a:rPr sz="1400" spc="-10" dirty="0">
                <a:solidFill>
                  <a:srgbClr val="1E1E1E"/>
                </a:solidFill>
                <a:latin typeface="Arial"/>
                <a:cs typeface="Arial"/>
              </a:rPr>
              <a:t>French</a:t>
            </a:r>
            <a:endParaRPr sz="1400">
              <a:latin typeface="Arial"/>
              <a:cs typeface="Arial"/>
            </a:endParaRPr>
          </a:p>
        </p:txBody>
      </p:sp>
      <p:grpSp>
        <p:nvGrpSpPr>
          <p:cNvPr id="4" name="object 4"/>
          <p:cNvGrpSpPr/>
          <p:nvPr/>
        </p:nvGrpSpPr>
        <p:grpSpPr>
          <a:xfrm>
            <a:off x="0" y="0"/>
            <a:ext cx="8791575" cy="6858000"/>
            <a:chOff x="0" y="0"/>
            <a:chExt cx="8791575" cy="6858000"/>
          </a:xfrm>
        </p:grpSpPr>
        <p:pic>
          <p:nvPicPr>
            <p:cNvPr id="5" name="object 5"/>
            <p:cNvPicPr/>
            <p:nvPr/>
          </p:nvPicPr>
          <p:blipFill>
            <a:blip r:embed="rId3" cstate="print"/>
            <a:stretch>
              <a:fillRect/>
            </a:stretch>
          </p:blipFill>
          <p:spPr>
            <a:xfrm>
              <a:off x="7812023" y="260604"/>
              <a:ext cx="979170" cy="978408"/>
            </a:xfrm>
            <a:prstGeom prst="rect">
              <a:avLst/>
            </a:prstGeom>
          </p:spPr>
        </p:pic>
        <p:sp>
          <p:nvSpPr>
            <p:cNvPr id="6" name="object 6"/>
            <p:cNvSpPr/>
            <p:nvPr/>
          </p:nvSpPr>
          <p:spPr>
            <a:xfrm>
              <a:off x="0" y="0"/>
              <a:ext cx="4212590" cy="6858000"/>
            </a:xfrm>
            <a:custGeom>
              <a:avLst/>
              <a:gdLst/>
              <a:ahLst/>
              <a:cxnLst/>
              <a:rect l="l" t="t" r="r" b="b"/>
              <a:pathLst>
                <a:path w="4212590" h="6858000">
                  <a:moveTo>
                    <a:pt x="4212336" y="0"/>
                  </a:moveTo>
                  <a:lnTo>
                    <a:pt x="0" y="0"/>
                  </a:lnTo>
                  <a:lnTo>
                    <a:pt x="0" y="6858000"/>
                  </a:lnTo>
                  <a:lnTo>
                    <a:pt x="4212336" y="6858000"/>
                  </a:lnTo>
                  <a:lnTo>
                    <a:pt x="4212336" y="0"/>
                  </a:lnTo>
                  <a:close/>
                </a:path>
              </a:pathLst>
            </a:custGeom>
            <a:solidFill>
              <a:srgbClr val="1291D0"/>
            </a:solidFill>
          </p:spPr>
          <p:txBody>
            <a:bodyPr wrap="square" lIns="0" tIns="0" rIns="0" bIns="0" rtlCol="0"/>
            <a:lstStyle/>
            <a:p>
              <a:endParaRPr/>
            </a:p>
          </p:txBody>
        </p:sp>
      </p:grpSp>
      <p:sp>
        <p:nvSpPr>
          <p:cNvPr id="7" name="object 7"/>
          <p:cNvSpPr txBox="1">
            <a:spLocks noGrp="1"/>
          </p:cNvSpPr>
          <p:nvPr>
            <p:ph type="title"/>
          </p:nvPr>
        </p:nvSpPr>
        <p:spPr>
          <a:xfrm>
            <a:off x="437642" y="1585844"/>
            <a:ext cx="3284220" cy="1013460"/>
          </a:xfrm>
          <a:prstGeom prst="rect">
            <a:avLst/>
          </a:prstGeom>
        </p:spPr>
        <p:txBody>
          <a:bodyPr vert="horz" wrap="square" lIns="0" tIns="451612" rIns="0" bIns="0" rtlCol="0">
            <a:spAutoFit/>
          </a:bodyPr>
          <a:lstStyle/>
          <a:p>
            <a:pPr marL="12700">
              <a:lnSpc>
                <a:spcPct val="100000"/>
              </a:lnSpc>
              <a:spcBef>
                <a:spcPts val="100"/>
              </a:spcBef>
            </a:pPr>
            <a:r>
              <a:rPr lang="en-US" spc="-10" dirty="0"/>
              <a:t>Central Park</a:t>
            </a:r>
            <a:endParaRPr spc="-10" dirty="0"/>
          </a:p>
        </p:txBody>
      </p:sp>
      <p:sp>
        <p:nvSpPr>
          <p:cNvPr id="8" name="object 8"/>
          <p:cNvSpPr txBox="1"/>
          <p:nvPr/>
        </p:nvSpPr>
        <p:spPr>
          <a:xfrm>
            <a:off x="437642" y="2891289"/>
            <a:ext cx="2851150" cy="1089401"/>
          </a:xfrm>
          <a:prstGeom prst="rect">
            <a:avLst/>
          </a:prstGeom>
        </p:spPr>
        <p:txBody>
          <a:bodyPr vert="horz" wrap="square" lIns="0" tIns="12065" rIns="0" bIns="0" rtlCol="0">
            <a:spAutoFit/>
          </a:bodyPr>
          <a:lstStyle/>
          <a:p>
            <a:r>
              <a:rPr lang="en-GB" sz="1400" b="0" dirty="0">
                <a:solidFill>
                  <a:schemeClr val="bg1"/>
                </a:solidFill>
              </a:rPr>
              <a:t>Explore Manhattan’s largest urban park, which is nearly 6 times the size of Monaco and has been featured in over 350 films through the years.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8C0FD-DB89-484B-6605-B8EE44C336D3}"/>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659D9C7-365F-8273-C0FC-C74A71AE5D1C}"/>
              </a:ext>
            </a:extLst>
          </p:cNvPr>
          <p:cNvSpPr txBox="1"/>
          <p:nvPr/>
        </p:nvSpPr>
        <p:spPr>
          <a:xfrm>
            <a:off x="4248403" y="6077458"/>
            <a:ext cx="648335" cy="185420"/>
          </a:xfrm>
          <a:prstGeom prst="rect">
            <a:avLst/>
          </a:prstGeom>
        </p:spPr>
        <p:txBody>
          <a:bodyPr vert="horz" wrap="square" lIns="0" tIns="12700" rIns="0" bIns="0" rtlCol="0">
            <a:spAutoFit/>
          </a:bodyPr>
          <a:lstStyle/>
          <a:p>
            <a:pPr marL="12700">
              <a:lnSpc>
                <a:spcPct val="100000"/>
              </a:lnSpc>
              <a:spcBef>
                <a:spcPts val="100"/>
              </a:spcBef>
            </a:pPr>
            <a:r>
              <a:rPr sz="1050" dirty="0">
                <a:solidFill>
                  <a:srgbClr val="FFFFFF"/>
                </a:solidFill>
                <a:latin typeface="Arial"/>
                <a:cs typeface="Arial"/>
              </a:rPr>
              <a:t>Find</a:t>
            </a:r>
            <a:r>
              <a:rPr sz="1050" spc="-20" dirty="0">
                <a:solidFill>
                  <a:srgbClr val="FFFFFF"/>
                </a:solidFill>
                <a:latin typeface="Arial"/>
                <a:cs typeface="Arial"/>
              </a:rPr>
              <a:t> </a:t>
            </a:r>
            <a:r>
              <a:rPr sz="1050" dirty="0">
                <a:solidFill>
                  <a:srgbClr val="FFFFFF"/>
                </a:solidFill>
                <a:latin typeface="Arial"/>
                <a:cs typeface="Arial"/>
              </a:rPr>
              <a:t>us</a:t>
            </a:r>
            <a:r>
              <a:rPr sz="1050" spc="-25" dirty="0">
                <a:solidFill>
                  <a:srgbClr val="FFFFFF"/>
                </a:solidFill>
                <a:latin typeface="Arial"/>
                <a:cs typeface="Arial"/>
              </a:rPr>
              <a:t> on</a:t>
            </a:r>
            <a:endParaRPr sz="1050">
              <a:latin typeface="Arial"/>
              <a:cs typeface="Arial"/>
            </a:endParaRPr>
          </a:p>
        </p:txBody>
      </p:sp>
      <p:pic>
        <p:nvPicPr>
          <p:cNvPr id="7" name="Picture 6" descr="A picture containing logo&#10;&#10;Description automatically generated">
            <a:extLst>
              <a:ext uri="{FF2B5EF4-FFF2-40B4-BE49-F238E27FC236}">
                <a16:creationId xmlns:a16="http://schemas.microsoft.com/office/drawing/2014/main" id="{6D87A37E-4073-62B8-11DE-9F97E9A29CF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017516" y="1506097"/>
            <a:ext cx="5108968" cy="3096344"/>
          </a:xfrm>
          <a:prstGeom prst="rect">
            <a:avLst/>
          </a:prstGeom>
        </p:spPr>
      </p:pic>
      <p:sp>
        <p:nvSpPr>
          <p:cNvPr id="9" name="TextBox 8">
            <a:hlinkClick r:id="rId3"/>
            <a:extLst>
              <a:ext uri="{FF2B5EF4-FFF2-40B4-BE49-F238E27FC236}">
                <a16:creationId xmlns:a16="http://schemas.microsoft.com/office/drawing/2014/main" id="{6E42D547-7798-A14B-4CE2-FDDB6307354D}"/>
              </a:ext>
            </a:extLst>
          </p:cNvPr>
          <p:cNvSpPr txBox="1"/>
          <p:nvPr/>
        </p:nvSpPr>
        <p:spPr>
          <a:xfrm>
            <a:off x="1447800" y="5257800"/>
            <a:ext cx="6624735" cy="461665"/>
          </a:xfrm>
          <a:prstGeom prst="rect">
            <a:avLst/>
          </a:prstGeom>
          <a:noFill/>
        </p:spPr>
        <p:txBody>
          <a:bodyPr wrap="square" rtlCol="0">
            <a:spAutoFit/>
          </a:bodyPr>
          <a:lstStyle/>
          <a:p>
            <a:r>
              <a:rPr lang="en-US" sz="2400" dirty="0">
                <a:solidFill>
                  <a:schemeClr val="bg1"/>
                </a:solidFill>
                <a:hlinkClick r:id="rId4">
                  <a:extLst>
                    <a:ext uri="{A12FA001-AC4F-418D-AE19-62706E023703}">
                      <ahyp:hlinkClr xmlns:ahyp="http://schemas.microsoft.com/office/drawing/2018/hyperlinkcolor" val="tx"/>
                    </a:ext>
                  </a:extLst>
                </a:hlinkClick>
              </a:rPr>
              <a:t>Click here for more information about the trip!</a:t>
            </a:r>
            <a:endParaRPr lang="en-GB" sz="2400" dirty="0">
              <a:solidFill>
                <a:schemeClr val="bg1"/>
              </a:solidFill>
            </a:endParaRPr>
          </a:p>
        </p:txBody>
      </p:sp>
    </p:spTree>
    <p:extLst>
      <p:ext uri="{BB962C8B-B14F-4D97-AF65-F5344CB8AC3E}">
        <p14:creationId xmlns:p14="http://schemas.microsoft.com/office/powerpoint/2010/main" val="201259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1081</Words>
  <Application>Microsoft Office PowerPoint</Application>
  <PresentationFormat>On-screen Show (4:3)</PresentationFormat>
  <Paragraphs>92</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Wingdings</vt:lpstr>
      <vt:lpstr>Office Theme</vt:lpstr>
      <vt:lpstr>Your trip to New York</vt:lpstr>
      <vt:lpstr>We help students reach new heights</vt:lpstr>
      <vt:lpstr>You’re in safe hands</vt:lpstr>
      <vt:lpstr>Top of the Rock</vt:lpstr>
      <vt:lpstr>Times Square</vt:lpstr>
      <vt:lpstr>National September 11 Memorial</vt:lpstr>
      <vt:lpstr>Statue of Liberty &amp; Ellis Island tour </vt:lpstr>
      <vt:lpstr>United Nations Tour</vt:lpstr>
      <vt:lpstr>Ellen’s Stardust Diner</vt:lpstr>
      <vt:lpstr>One World Observatory</vt:lpstr>
      <vt:lpstr>Wall Street Insider Tour</vt:lpstr>
      <vt:lpstr>Federal Reserve </vt:lpstr>
      <vt:lpstr>NBC Studio Tour </vt:lpstr>
      <vt:lpstr>Museum of the Moving Image (MoMI)</vt:lpstr>
      <vt:lpstr>Broadway Show</vt:lpstr>
      <vt:lpstr>Macy’s Guided Tour</vt:lpstr>
      <vt:lpstr>Empire State Building</vt:lpstr>
      <vt:lpstr>Central Park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Paris</dc:title>
  <dc:creator>Voyager School Travel</dc:creator>
  <cp:lastModifiedBy>Emma Heasman</cp:lastModifiedBy>
  <cp:revision>8</cp:revision>
  <dcterms:created xsi:type="dcterms:W3CDTF">2024-04-03T09:08:18Z</dcterms:created>
  <dcterms:modified xsi:type="dcterms:W3CDTF">2026-10-30T15:22:44Z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2024-04-03T00:00:00Z</vt:filetime>
  </property>
  <property fmtid="{D5CDD505-2E9C-101B-9397-08002B2CF9AE}" pid="3" name="Creator">
    <vt:lpwstr>MicrosoftÂ® PowerPointÂ® 2019</vt:lpwstr>
  </property>
  <property fmtid="{D5CDD505-2E9C-101B-9397-08002B2CF9AE}" pid="4" name="LastSaved">
    <vt:filetime>2024-04-03T00:00:00Z</vt:filetime>
  </property>
  <property fmtid="{D5CDD505-2E9C-101B-9397-08002B2CF9AE}" pid="5" name="Producer">
    <vt:lpwstr>Adobe PDF Services</vt:lpwstr>
  </property>
</Properties>
</file>