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91" r:id="rId1"/>
    <p:sldMasterId id="2147484103" r:id="rId2"/>
    <p:sldMasterId id="2147484115" r:id="rId3"/>
  </p:sldMasterIdLst>
  <p:notesMasterIdLst>
    <p:notesMasterId r:id="rId18"/>
  </p:notesMasterIdLst>
  <p:sldIdLst>
    <p:sldId id="305" r:id="rId4"/>
    <p:sldId id="362" r:id="rId5"/>
    <p:sldId id="364" r:id="rId6"/>
    <p:sldId id="365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417" r:id="rId16"/>
    <p:sldId id="281" r:id="rId17"/>
  </p:sldIdLst>
  <p:sldSz cx="9144000" cy="6858000" type="screen4x3"/>
  <p:notesSz cx="6834188" cy="99790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777777"/>
    <a:srgbClr val="576563"/>
    <a:srgbClr val="FFE101"/>
    <a:srgbClr val="FFFF00"/>
    <a:srgbClr val="CCCCCC"/>
    <a:srgbClr val="0087AC"/>
    <a:srgbClr val="00528C"/>
    <a:srgbClr val="F9810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39" autoAdjust="0"/>
  </p:normalViewPr>
  <p:slideViewPr>
    <p:cSldViewPr>
      <p:cViewPr varScale="1">
        <p:scale>
          <a:sx n="62" d="100"/>
          <a:sy n="62" d="100"/>
        </p:scale>
        <p:origin x="13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05/06/2025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73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660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44880-F833-8C4A-D4E3-A99EC247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F33ABA20-2323-B481-99DC-A5915D143C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B32ABB28-C946-0AFF-1AF9-AE1D81B812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7750B1B-5E1E-F83D-7645-E786693A1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53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31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05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4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44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09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voyagerschooltravel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46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07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09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11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54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19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13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63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82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65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706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62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613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291D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>
            <a:hlinkClick r:id="rId2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23" y="260604"/>
            <a:ext cx="979170" cy="97840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71" y="6352794"/>
            <a:ext cx="1362455" cy="17907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461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97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5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4218" y="1179321"/>
            <a:ext cx="3284220" cy="1013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42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oyagerschooltravel.com/tours/madrid-cross-curricular-school-trip/" TargetMode="Externa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oyagerschooltravel.com/about-us/our-accreditation/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with many buildings and cars&#10;&#10;Description automatically generated">
            <a:extLst>
              <a:ext uri="{FF2B5EF4-FFF2-40B4-BE49-F238E27FC236}">
                <a16:creationId xmlns:a16="http://schemas.microsoft.com/office/drawing/2014/main" id="{5B611DE9-69B4-C7F7-C744-999C8D402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253"/>
            <a:ext cx="9144000" cy="59017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ACC87A-2261-40B6-A379-C0792375E2AD}"/>
              </a:ext>
            </a:extLst>
          </p:cNvPr>
          <p:cNvSpPr/>
          <p:nvPr/>
        </p:nvSpPr>
        <p:spPr>
          <a:xfrm rot="21396250">
            <a:off x="-149917" y="-541871"/>
            <a:ext cx="9443836" cy="2387875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01B52-4E0F-48E7-9502-FB82FA622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0648"/>
            <a:ext cx="62466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Your trip to Madrid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Date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402F401-30B8-4BF4-9A98-9B0A430B7A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3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4D494-6EBF-4ADF-8CE2-DCF781369D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0"/>
            <a:ext cx="5238999" cy="697732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Prado National Museum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Prado National Museum boasts one of the largest collections of art in the world!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collection mainly consists of historic religious and royal works but also includes artwork from Spanish masters Goya and Velázquez</a:t>
            </a:r>
          </a:p>
        </p:txBody>
      </p:sp>
    </p:spTree>
    <p:extLst>
      <p:ext uri="{BB962C8B-B14F-4D97-AF65-F5344CB8AC3E}">
        <p14:creationId xmlns:p14="http://schemas.microsoft.com/office/powerpoint/2010/main" val="10496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B8F96-06FA-491C-8A89-CFC01679C9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3" y="-1"/>
            <a:ext cx="5184576" cy="690484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Reina Sofía National Art Centre Museum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3429000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home of 20th-century art, this museum features a mesmerizing collection, including paintings by Spanish-nationals such as Dalí and Picasso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You'll definitely want to get a look at the most impressive piece in the collection—Picasso's massive Guernica</a:t>
            </a:r>
          </a:p>
        </p:txBody>
      </p:sp>
    </p:spTree>
    <p:extLst>
      <p:ext uri="{BB962C8B-B14F-4D97-AF65-F5344CB8AC3E}">
        <p14:creationId xmlns:p14="http://schemas.microsoft.com/office/powerpoint/2010/main" val="9861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F1BB9-B952-4C53-B47D-5621F388A0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521" y="-1"/>
            <a:ext cx="5166991" cy="688142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San Fernando Royal Academy of Fine Arts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3140968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With a really interesting history as an academy for the arts, today the building is a museum housing a vast collection of artwork and sculptur</a:t>
            </a:r>
            <a:r>
              <a:rPr lang="en-GB" sz="1400" dirty="0">
                <a:solidFill>
                  <a:schemeClr val="bg1"/>
                </a:solidFill>
              </a:rPr>
              <a:t>e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Amongst the most prominent features of the collection are 13 paintings by the master Spanish painter Goya</a:t>
            </a:r>
          </a:p>
        </p:txBody>
      </p:sp>
    </p:spTree>
    <p:extLst>
      <p:ext uri="{BB962C8B-B14F-4D97-AF65-F5344CB8AC3E}">
        <p14:creationId xmlns:p14="http://schemas.microsoft.com/office/powerpoint/2010/main" val="123920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692FC-9B65-8A19-AC4B-BAE6A06F1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B446C9-2B0E-120F-0932-CE52EAA94E3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FE7F-883C-4269-34A4-46A12D61BF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866"/>
            <a:ext cx="9144000" cy="57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52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48403" y="6077458"/>
            <a:ext cx="64833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Find</a:t>
            </a:r>
            <a:r>
              <a:rPr kumimoji="0" sz="10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us</a:t>
            </a:r>
            <a:r>
              <a:rPr kumimoji="0" sz="105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on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89937" y="3141980"/>
            <a:ext cx="5561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Spain</a:t>
            </a:r>
            <a:r>
              <a:rPr spc="-25" dirty="0"/>
              <a:t> </a:t>
            </a:r>
            <a:r>
              <a:rPr dirty="0"/>
              <a:t>is</a:t>
            </a:r>
            <a:r>
              <a:rPr spc="-20" dirty="0"/>
              <a:t> </a:t>
            </a:r>
            <a:r>
              <a:rPr dirty="0"/>
              <a:t>waiting</a:t>
            </a:r>
            <a:r>
              <a:rPr spc="-40" dirty="0"/>
              <a:t> </a:t>
            </a:r>
            <a:r>
              <a:rPr dirty="0"/>
              <a:t>for</a:t>
            </a:r>
            <a:r>
              <a:rPr spc="-20" dirty="0"/>
              <a:t>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6B499-AFEA-2695-3483-DCB4164A8815}"/>
              </a:ext>
            </a:extLst>
          </p:cNvPr>
          <p:cNvSpPr txBox="1"/>
          <p:nvPr/>
        </p:nvSpPr>
        <p:spPr>
          <a:xfrm>
            <a:off x="2401095" y="5589240"/>
            <a:ext cx="4339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linkClick r:id="rId2"/>
              </a:rPr>
              <a:t>Click here for more information about this trip!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6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20688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35,000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547F98E-B99C-46A0-8219-7F8525EEAE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23528" y="655458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339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child’s safety is our priority </a:t>
            </a:r>
            <a:r>
              <a:rPr lang="en-GB" sz="1400" dirty="0">
                <a:solidFill>
                  <a:schemeClr val="bg1"/>
                </a:solidFill>
              </a:rPr>
              <a:t>and we ensure the highest standards are met.</a:t>
            </a:r>
            <a:endParaRPr lang="en-GB" alt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ABTA bonded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ATOL protected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School Travel Forum (STF) member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Learning Outside the Classroom (</a:t>
            </a:r>
            <a:r>
              <a:rPr lang="en-GB" altLang="en-US" sz="1400" dirty="0" err="1">
                <a:solidFill>
                  <a:schemeClr val="bg1"/>
                </a:solidFill>
              </a:rPr>
              <a:t>LOtC</a:t>
            </a:r>
            <a:r>
              <a:rPr lang="en-GB" altLang="en-US" sz="1400" dirty="0">
                <a:solidFill>
                  <a:schemeClr val="bg1"/>
                </a:solidFill>
              </a:rPr>
              <a:t>) Quality Badge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AAIAC </a:t>
            </a:r>
            <a:r>
              <a:rPr lang="en-GB" altLang="en-US" sz="1400" dirty="0" err="1">
                <a:solidFill>
                  <a:schemeClr val="bg1"/>
                </a:solidFill>
              </a:rPr>
              <a:t>Adventuremark</a:t>
            </a:r>
            <a:r>
              <a:rPr lang="en-GB" altLang="en-US" sz="1400" dirty="0">
                <a:solidFill>
                  <a:schemeClr val="bg1"/>
                </a:solidFill>
              </a:rPr>
              <a:t>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Audited safety management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All accommodation audited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C7E2F-E70A-8D4E-2D92-EEC257EB59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45342"/>
            <a:ext cx="1536325" cy="57673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8B5610-C64F-47FF-1B10-04701A3713D8}"/>
              </a:ext>
            </a:extLst>
          </p:cNvPr>
          <p:cNvGrpSpPr/>
          <p:nvPr/>
        </p:nvGrpSpPr>
        <p:grpSpPr>
          <a:xfrm>
            <a:off x="1066800" y="5878707"/>
            <a:ext cx="3069651" cy="762455"/>
            <a:chOff x="1066800" y="5878707"/>
            <a:chExt cx="3069651" cy="762455"/>
          </a:xfrm>
        </p:grpSpPr>
        <p:pic>
          <p:nvPicPr>
            <p:cNvPr id="5" name="Graphic 4" descr="Internet with solid fill">
              <a:extLst>
                <a:ext uri="{FF2B5EF4-FFF2-40B4-BE49-F238E27FC236}">
                  <a16:creationId xmlns:a16="http://schemas.microsoft.com/office/drawing/2014/main" id="{26F94E1D-CE96-F702-21F4-3A10F825F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5764" y="5878707"/>
              <a:ext cx="540765" cy="5407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FC62F5-292D-90C1-EB1D-A17D261D0746}"/>
                </a:ext>
              </a:extLst>
            </p:cNvPr>
            <p:cNvSpPr txBox="1"/>
            <p:nvPr/>
          </p:nvSpPr>
          <p:spPr>
            <a:xfrm>
              <a:off x="1066800" y="6379552"/>
              <a:ext cx="306965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844"/>
                </a:spcBef>
                <a:tabLst>
                  <a:tab pos="297815" algn="l"/>
                </a:tabLst>
              </a:pPr>
              <a:r>
                <a:rPr lang="en-US" sz="1100" dirty="0">
                  <a:solidFill>
                    <a:srgbClr val="FFFFFF"/>
                  </a:solidFill>
                  <a:latin typeface="Arial"/>
                  <a:cs typeface="Arial"/>
                  <a:hlinkClick r:id="rId6"/>
                </a:rPr>
                <a:t>M</a:t>
              </a:r>
              <a:r>
                <a:rPr lang="en-GB" sz="1100" dirty="0">
                  <a:solidFill>
                    <a:srgbClr val="FFFFFF"/>
                  </a:solidFill>
                  <a:latin typeface="Arial"/>
                  <a:cs typeface="Arial"/>
                  <a:hlinkClick r:id="rId6"/>
                </a:rPr>
                <a:t>ore about accreditation.</a:t>
              </a:r>
              <a:endParaRPr lang="en-GB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hotel room&#10;&#10;Description automatically generated">
            <a:extLst>
              <a:ext uri="{FF2B5EF4-FFF2-40B4-BE49-F238E27FC236}">
                <a16:creationId xmlns:a16="http://schemas.microsoft.com/office/drawing/2014/main" id="{FAECECAF-B6B9-59AB-61FD-6CB7C44FA9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957664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A1E379-082A-40A9-AF95-6C8960CBA9BC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Hostel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Aguilar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78F801-E9D0-4F96-8855-A81030C44261}"/>
              </a:ext>
            </a:extLst>
          </p:cNvPr>
          <p:cNvSpPr txBox="1"/>
          <p:nvPr/>
        </p:nvSpPr>
        <p:spPr>
          <a:xfrm>
            <a:off x="395536" y="2593881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Hostel Aguilar, is conveniently centrally located, close to Prado Museum and Plaza Mayor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All rooms feature air conditioning, TVs and there is free </a:t>
            </a:r>
            <a:r>
              <a:rPr lang="en-GB" sz="1400" dirty="0" err="1">
                <a:solidFill>
                  <a:schemeClr val="bg1"/>
                </a:solidFill>
              </a:rPr>
              <a:t>wifi</a:t>
            </a:r>
            <a:r>
              <a:rPr lang="en-GB" sz="1400" dirty="0">
                <a:solidFill>
                  <a:schemeClr val="bg1"/>
                </a:solidFill>
              </a:rPr>
              <a:t> in common areas</a:t>
            </a:r>
          </a:p>
          <a:p>
            <a:endParaRPr lang="es-ES" sz="1400" dirty="0">
              <a:solidFill>
                <a:schemeClr val="bg1"/>
              </a:solidFill>
            </a:endParaRPr>
          </a:p>
          <a:p>
            <a:r>
              <a:rPr lang="es-ES" sz="1400" dirty="0" err="1">
                <a:solidFill>
                  <a:schemeClr val="bg1"/>
                </a:solidFill>
              </a:rPr>
              <a:t>Address</a:t>
            </a:r>
            <a:r>
              <a:rPr lang="es-ES" sz="1400" dirty="0">
                <a:solidFill>
                  <a:schemeClr val="bg1"/>
                </a:solidFill>
              </a:rPr>
              <a:t>:</a:t>
            </a:r>
          </a:p>
          <a:p>
            <a:r>
              <a:rPr lang="es-ES" sz="1400" dirty="0">
                <a:solidFill>
                  <a:schemeClr val="bg1"/>
                </a:solidFill>
              </a:rPr>
              <a:t>Carrera de San Jerónimo 32</a:t>
            </a:r>
          </a:p>
          <a:p>
            <a:r>
              <a:rPr lang="es-ES" sz="1400" dirty="0">
                <a:solidFill>
                  <a:schemeClr val="bg1"/>
                </a:solidFill>
              </a:rPr>
              <a:t>2nd </a:t>
            </a:r>
            <a:r>
              <a:rPr lang="es-ES" sz="1400" dirty="0" err="1">
                <a:solidFill>
                  <a:schemeClr val="bg1"/>
                </a:solidFill>
              </a:rPr>
              <a:t>floor</a:t>
            </a:r>
            <a:endParaRPr lang="es-ES" sz="1400" dirty="0">
              <a:solidFill>
                <a:schemeClr val="bg1"/>
              </a:solidFill>
            </a:endParaRPr>
          </a:p>
          <a:p>
            <a:r>
              <a:rPr lang="es-ES" sz="1400" dirty="0">
                <a:solidFill>
                  <a:schemeClr val="bg1"/>
                </a:solidFill>
              </a:rPr>
              <a:t>Madrid, </a:t>
            </a:r>
            <a:r>
              <a:rPr lang="es-ES" sz="1400" dirty="0" err="1">
                <a:solidFill>
                  <a:schemeClr val="bg1"/>
                </a:solidFill>
              </a:rPr>
              <a:t>Spain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A52154-91AE-413D-A94A-A26476676CB5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  <a:latin typeface="+mj-lt"/>
              </a:rPr>
              <a:t>ACCOMMODATION</a:t>
            </a:r>
            <a:endParaRPr lang="en-GB" sz="10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79A7D00-19D1-4374-BEF8-8A07EC085E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60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E9DC7-2940-46B5-AF56-C4CA461CD9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-1"/>
            <a:ext cx="5221413" cy="695390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El </a:t>
            </a:r>
            <a:r>
              <a:rPr lang="en-GB" sz="3600" b="1" dirty="0" err="1">
                <a:solidFill>
                  <a:schemeClr val="bg1"/>
                </a:solidFill>
              </a:rPr>
              <a:t>Retiro</a:t>
            </a: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Park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The </a:t>
            </a:r>
            <a:r>
              <a:rPr lang="en-GB" sz="1400" b="0" dirty="0" err="1">
                <a:solidFill>
                  <a:schemeClr val="bg1"/>
                </a:solidFill>
              </a:rPr>
              <a:t>Buen</a:t>
            </a:r>
            <a:r>
              <a:rPr lang="en-GB" sz="1400" b="0" dirty="0">
                <a:solidFill>
                  <a:schemeClr val="bg1"/>
                </a:solidFill>
              </a:rPr>
              <a:t> </a:t>
            </a:r>
            <a:r>
              <a:rPr lang="en-GB" sz="1400" b="0" dirty="0" err="1">
                <a:solidFill>
                  <a:schemeClr val="bg1"/>
                </a:solidFill>
              </a:rPr>
              <a:t>Retiro</a:t>
            </a:r>
            <a:r>
              <a:rPr lang="en-GB" sz="1400" b="0" dirty="0">
                <a:solidFill>
                  <a:schemeClr val="bg1"/>
                </a:solidFill>
              </a:rPr>
              <a:t> public park is a beautiful gem amongst the urban landscape of Madrid. Its centrepiece is a huge monument and manmade lake, where students can rent a rowboat and soak up the Spanish sun!</a:t>
            </a:r>
          </a:p>
        </p:txBody>
      </p:sp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2BDDFF-4E92-4E2E-8190-05A0C689D8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25" y="0"/>
            <a:ext cx="5221088" cy="695346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El </a:t>
            </a:r>
            <a:r>
              <a:rPr lang="en-GB" sz="3600" b="1" dirty="0" err="1">
                <a:solidFill>
                  <a:schemeClr val="bg1"/>
                </a:solidFill>
              </a:rPr>
              <a:t>Rastro</a:t>
            </a:r>
            <a:r>
              <a:rPr lang="en-GB" sz="3600" b="1" dirty="0">
                <a:solidFill>
                  <a:schemeClr val="bg1"/>
                </a:solidFill>
              </a:rPr>
              <a:t> Market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If you're going to be in Madrid over a Sunday or public holiday, be sure to head down to Plaza de </a:t>
            </a:r>
            <a:r>
              <a:rPr lang="en-GB" sz="1400" b="0" dirty="0" err="1">
                <a:solidFill>
                  <a:schemeClr val="bg1"/>
                </a:solidFill>
              </a:rPr>
              <a:t>Cascorro</a:t>
            </a:r>
            <a:r>
              <a:rPr lang="en-GB" sz="1400" b="0" dirty="0">
                <a:solidFill>
                  <a:schemeClr val="bg1"/>
                </a:solidFill>
              </a:rPr>
              <a:t> to explore El </a:t>
            </a:r>
            <a:r>
              <a:rPr lang="en-GB" sz="1400" b="0" dirty="0" err="1">
                <a:solidFill>
                  <a:schemeClr val="bg1"/>
                </a:solidFill>
              </a:rPr>
              <a:t>Rastro</a:t>
            </a:r>
            <a:r>
              <a:rPr lang="en-GB" sz="1400" b="0" dirty="0">
                <a:solidFill>
                  <a:schemeClr val="bg1"/>
                </a:solidFill>
              </a:rPr>
              <a:t>, Spain's biggest flea market!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Soak up the local Spanish buzz and even hunt for some treasures yourself</a:t>
            </a:r>
          </a:p>
        </p:txBody>
      </p:sp>
    </p:spTree>
    <p:extLst>
      <p:ext uri="{BB962C8B-B14F-4D97-AF65-F5344CB8AC3E}">
        <p14:creationId xmlns:p14="http://schemas.microsoft.com/office/powerpoint/2010/main" val="41174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3AE31-7B1F-4CEE-8480-813EE55BA0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0"/>
            <a:ext cx="5238999" cy="697732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Santiago </a:t>
            </a:r>
            <a:r>
              <a:rPr lang="en-GB" sz="3600" b="1" dirty="0" err="1">
                <a:solidFill>
                  <a:schemeClr val="bg1"/>
                </a:solidFill>
              </a:rPr>
              <a:t>Bernabéu</a:t>
            </a:r>
            <a:r>
              <a:rPr lang="en-GB" sz="3600" b="1" dirty="0">
                <a:solidFill>
                  <a:schemeClr val="bg1"/>
                </a:solidFill>
              </a:rPr>
              <a:t> Stadium tour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3051507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Set off on a self-guided tour of the Real Madrid home stadium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 can explore areas including the dressing rooms and there are also interactive exhibits to learn more about the club. Sure to be a hit for the football fans among your students!</a:t>
            </a:r>
          </a:p>
        </p:txBody>
      </p:sp>
    </p:spTree>
    <p:extLst>
      <p:ext uri="{BB962C8B-B14F-4D97-AF65-F5344CB8AC3E}">
        <p14:creationId xmlns:p14="http://schemas.microsoft.com/office/powerpoint/2010/main" val="10459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9C675-EE83-44BA-A8AE-2A6D46EE57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433" y="-1"/>
            <a:ext cx="5166991" cy="688142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Puerta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del Sol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If you want to get a feel of the hustle and bustle of Madrid, head to this large public square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It is one of the busiest places in the city for tourists and locals alike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There's a handful of statues and monuments to check out and also plenty of places to grab a snack or a drink</a:t>
            </a:r>
          </a:p>
        </p:txBody>
      </p:sp>
    </p:spTree>
    <p:extLst>
      <p:ext uri="{BB962C8B-B14F-4D97-AF65-F5344CB8AC3E}">
        <p14:creationId xmlns:p14="http://schemas.microsoft.com/office/powerpoint/2010/main" val="10057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9AF89-2592-4EAE-BC34-5D79CCA9BB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0"/>
            <a:ext cx="5238999" cy="697732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Plaza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Mayor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A hotspot for visitors, the main square is lined with souvenir shops, boutiques, bars, cafes and restaurants and is definitely worth a visit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 may also catch some live music from street performers while you're there!</a:t>
            </a:r>
          </a:p>
        </p:txBody>
      </p:sp>
    </p:spTree>
    <p:extLst>
      <p:ext uri="{BB962C8B-B14F-4D97-AF65-F5344CB8AC3E}">
        <p14:creationId xmlns:p14="http://schemas.microsoft.com/office/powerpoint/2010/main" val="41495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578</Words>
  <Application>Microsoft Office PowerPoint</Application>
  <PresentationFormat>On-screen Show (4:3)</PresentationFormat>
  <Paragraphs>81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Wingdings</vt:lpstr>
      <vt:lpstr>2_Default Design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Spain is waiting for you!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Peru</dc:title>
  <dc:creator>Voyager School Travel;Sam Taylor (Digital Marketing Assistant)</dc:creator>
  <cp:lastModifiedBy>Emma Heasman</cp:lastModifiedBy>
  <cp:revision>316</cp:revision>
  <dcterms:created xsi:type="dcterms:W3CDTF">2008-08-28T10:36:08Z</dcterms:created>
  <dcterms:modified xsi:type="dcterms:W3CDTF">2025-06-05T16:07:36Z</dcterms:modified>
  <cp:category>France</cp:category>
</cp:coreProperties>
</file>