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4091" r:id="rId1"/>
    <p:sldMasterId id="2147484103" r:id="rId2"/>
    <p:sldMasterId id="2147484115" r:id="rId3"/>
  </p:sldMasterIdLst>
  <p:notesMasterIdLst>
    <p:notesMasterId r:id="rId15"/>
  </p:notesMasterIdLst>
  <p:sldIdLst>
    <p:sldId id="305" r:id="rId4"/>
    <p:sldId id="362" r:id="rId5"/>
    <p:sldId id="364" r:id="rId6"/>
    <p:sldId id="390" r:id="rId7"/>
    <p:sldId id="391" r:id="rId8"/>
    <p:sldId id="392" r:id="rId9"/>
    <p:sldId id="393" r:id="rId10"/>
    <p:sldId id="394" r:id="rId11"/>
    <p:sldId id="395" r:id="rId12"/>
    <p:sldId id="397" r:id="rId13"/>
    <p:sldId id="281" r:id="rId14"/>
  </p:sldIdLst>
  <p:sldSz cx="9144000" cy="6858000" type="screen4x3"/>
  <p:notesSz cx="6834188" cy="9979025"/>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91D0"/>
    <a:srgbClr val="1E1E1E"/>
    <a:srgbClr val="777777"/>
    <a:srgbClr val="576563"/>
    <a:srgbClr val="FFE101"/>
    <a:srgbClr val="FFFF00"/>
    <a:srgbClr val="CCCCCC"/>
    <a:srgbClr val="0087AC"/>
    <a:srgbClr val="00528C"/>
    <a:srgbClr val="F98101"/>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3939" autoAdjust="0"/>
  </p:normalViewPr>
  <p:slideViewPr>
    <p:cSldViewPr>
      <p:cViewPr>
        <p:scale>
          <a:sx n="91" d="100"/>
          <a:sy n="91" d="100"/>
        </p:scale>
        <p:origin x="564" y="21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62275" cy="498475"/>
          </a:xfrm>
          <a:prstGeom prst="rect">
            <a:avLst/>
          </a:prstGeom>
        </p:spPr>
        <p:txBody>
          <a:bodyPr vert="horz" lIns="91440" tIns="45720" rIns="91440" bIns="45720" rtlCol="0"/>
          <a:lstStyle>
            <a:lvl1pPr algn="l">
              <a:defRPr sz="1200">
                <a:latin typeface="Arial" charset="0"/>
              </a:defRPr>
            </a:lvl1pPr>
          </a:lstStyle>
          <a:p>
            <a:pPr>
              <a:defRPr/>
            </a:pPr>
            <a:endParaRPr lang="en-GB"/>
          </a:p>
        </p:txBody>
      </p:sp>
      <p:sp>
        <p:nvSpPr>
          <p:cNvPr id="3" name="Date Placeholder 2"/>
          <p:cNvSpPr>
            <a:spLocks noGrp="1"/>
          </p:cNvSpPr>
          <p:nvPr>
            <p:ph type="dt" idx="1"/>
          </p:nvPr>
        </p:nvSpPr>
        <p:spPr>
          <a:xfrm>
            <a:off x="3871913" y="0"/>
            <a:ext cx="2960687" cy="498475"/>
          </a:xfrm>
          <a:prstGeom prst="rect">
            <a:avLst/>
          </a:prstGeom>
        </p:spPr>
        <p:txBody>
          <a:bodyPr vert="horz" lIns="91440" tIns="45720" rIns="91440" bIns="45720" rtlCol="0"/>
          <a:lstStyle>
            <a:lvl1pPr algn="r">
              <a:defRPr sz="1200">
                <a:latin typeface="Arial" charset="0"/>
              </a:defRPr>
            </a:lvl1pPr>
          </a:lstStyle>
          <a:p>
            <a:pPr>
              <a:defRPr/>
            </a:pPr>
            <a:fld id="{4DB66D95-2EE8-4232-AD33-01996582BBDC}" type="datetimeFigureOut">
              <a:rPr lang="en-GB"/>
              <a:pPr>
                <a:defRPr/>
              </a:pPr>
              <a:t>19/08/2025</a:t>
            </a:fld>
            <a:endParaRPr lang="en-GB"/>
          </a:p>
        </p:txBody>
      </p:sp>
      <p:sp>
        <p:nvSpPr>
          <p:cNvPr id="4" name="Slide Image Placeholder 3"/>
          <p:cNvSpPr>
            <a:spLocks noGrp="1" noRot="1" noChangeAspect="1"/>
          </p:cNvSpPr>
          <p:nvPr>
            <p:ph type="sldImg" idx="2"/>
          </p:nvPr>
        </p:nvSpPr>
        <p:spPr>
          <a:xfrm>
            <a:off x="922338" y="747713"/>
            <a:ext cx="4991100" cy="3743325"/>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4213" y="4740275"/>
            <a:ext cx="5467350" cy="4491038"/>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9478963"/>
            <a:ext cx="2962275" cy="498475"/>
          </a:xfrm>
          <a:prstGeom prst="rect">
            <a:avLst/>
          </a:prstGeom>
        </p:spPr>
        <p:txBody>
          <a:bodyPr vert="horz" lIns="91440" tIns="45720" rIns="91440" bIns="45720" rtlCol="0" anchor="b"/>
          <a:lstStyle>
            <a:lvl1pPr algn="l">
              <a:defRPr sz="1200">
                <a:latin typeface="Arial" charset="0"/>
              </a:defRPr>
            </a:lvl1pPr>
          </a:lstStyle>
          <a:p>
            <a:pPr>
              <a:defRPr/>
            </a:pPr>
            <a:endParaRPr lang="en-GB"/>
          </a:p>
        </p:txBody>
      </p:sp>
      <p:sp>
        <p:nvSpPr>
          <p:cNvPr id="7" name="Slide Number Placeholder 6"/>
          <p:cNvSpPr>
            <a:spLocks noGrp="1"/>
          </p:cNvSpPr>
          <p:nvPr>
            <p:ph type="sldNum" sz="quarter" idx="5"/>
          </p:nvPr>
        </p:nvSpPr>
        <p:spPr>
          <a:xfrm>
            <a:off x="3871913" y="9478963"/>
            <a:ext cx="2960687" cy="498475"/>
          </a:xfrm>
          <a:prstGeom prst="rect">
            <a:avLst/>
          </a:prstGeom>
        </p:spPr>
        <p:txBody>
          <a:bodyPr vert="horz" lIns="91440" tIns="45720" rIns="91440" bIns="45720" rtlCol="0" anchor="b"/>
          <a:lstStyle>
            <a:lvl1pPr algn="r">
              <a:defRPr sz="1200">
                <a:latin typeface="Arial" charset="0"/>
              </a:defRPr>
            </a:lvl1pPr>
          </a:lstStyle>
          <a:p>
            <a:pPr>
              <a:defRPr/>
            </a:pPr>
            <a:fld id="{FE5659F2-D8C9-47F3-85EA-B2EC83B8DDD8}" type="slidenum">
              <a:rPr lang="en-GB"/>
              <a:pPr>
                <a:defRPr/>
              </a:pPr>
              <a:t>‹#›</a:t>
            </a:fld>
            <a:endParaRPr lang="en-GB"/>
          </a:p>
        </p:txBody>
      </p:sp>
    </p:spTree>
    <p:extLst>
      <p:ext uri="{BB962C8B-B14F-4D97-AF65-F5344CB8AC3E}">
        <p14:creationId xmlns:p14="http://schemas.microsoft.com/office/powerpoint/2010/main" val="11967801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C20DC59B-98B8-4E07-81F6-587950E7B3B7}" type="slidenum">
              <a:rPr lang="en-GB" altLang="en-US" smtClean="0">
                <a:solidFill>
                  <a:srgbClr val="000000"/>
                </a:solidFill>
                <a:latin typeface="Arial" charset="0"/>
              </a:rPr>
              <a:pPr eaLnBrk="1" hangingPunct="1">
                <a:spcBef>
                  <a:spcPct val="0"/>
                </a:spcBef>
              </a:pPr>
              <a:t>2</a:t>
            </a:fld>
            <a:endParaRPr lang="en-GB" altLang="en-US">
              <a:solidFill>
                <a:srgbClr val="000000"/>
              </a:solidFill>
              <a:latin typeface="Arial" charset="0"/>
            </a:endParaRPr>
          </a:p>
        </p:txBody>
      </p:sp>
    </p:spTree>
    <p:extLst>
      <p:ext uri="{BB962C8B-B14F-4D97-AF65-F5344CB8AC3E}">
        <p14:creationId xmlns:p14="http://schemas.microsoft.com/office/powerpoint/2010/main" val="23456987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C20DC59B-98B8-4E07-81F6-587950E7B3B7}" type="slidenum">
              <a:rPr lang="en-GB" altLang="en-US" smtClean="0">
                <a:solidFill>
                  <a:srgbClr val="000000"/>
                </a:solidFill>
                <a:latin typeface="Arial" charset="0"/>
              </a:rPr>
              <a:pPr eaLnBrk="1" hangingPunct="1">
                <a:spcBef>
                  <a:spcPct val="0"/>
                </a:spcBef>
              </a:pPr>
              <a:t>3</a:t>
            </a:fld>
            <a:endParaRPr lang="en-GB" altLang="en-US">
              <a:solidFill>
                <a:srgbClr val="000000"/>
              </a:solidFill>
              <a:latin typeface="Arial" charset="0"/>
            </a:endParaRPr>
          </a:p>
        </p:txBody>
      </p:sp>
    </p:spTree>
    <p:extLst>
      <p:ext uri="{BB962C8B-B14F-4D97-AF65-F5344CB8AC3E}">
        <p14:creationId xmlns:p14="http://schemas.microsoft.com/office/powerpoint/2010/main" val="9945646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06C8B2A-D986-4D99-A103-19125B17F99D}" type="slidenum">
              <a:rPr lang="en-GB" altLang="en-US" smtClean="0">
                <a:solidFill>
                  <a:srgbClr val="000000"/>
                </a:solidFill>
                <a:latin typeface="Arial" charset="0"/>
              </a:rPr>
              <a:pPr eaLnBrk="1" hangingPunct="1">
                <a:spcBef>
                  <a:spcPct val="0"/>
                </a:spcBef>
              </a:pPr>
              <a:t>4</a:t>
            </a:fld>
            <a:endParaRPr lang="en-GB" altLang="en-US">
              <a:solidFill>
                <a:srgbClr val="000000"/>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06C8B2A-D986-4D99-A103-19125B17F99D}" type="slidenum">
              <a:rPr lang="en-GB" altLang="en-US" smtClean="0">
                <a:solidFill>
                  <a:srgbClr val="000000"/>
                </a:solidFill>
                <a:latin typeface="Arial" charset="0"/>
              </a:rPr>
              <a:pPr eaLnBrk="1" hangingPunct="1">
                <a:spcBef>
                  <a:spcPct val="0"/>
                </a:spcBef>
              </a:pPr>
              <a:t>5</a:t>
            </a:fld>
            <a:endParaRPr lang="en-GB" altLang="en-US">
              <a:solidFill>
                <a:srgbClr val="000000"/>
              </a:solidFill>
              <a:latin typeface="Arial" charset="0"/>
            </a:endParaRPr>
          </a:p>
        </p:txBody>
      </p:sp>
    </p:spTree>
    <p:extLst>
      <p:ext uri="{BB962C8B-B14F-4D97-AF65-F5344CB8AC3E}">
        <p14:creationId xmlns:p14="http://schemas.microsoft.com/office/powerpoint/2010/main" val="30315051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06C8B2A-D986-4D99-A103-19125B17F99D}" type="slidenum">
              <a:rPr lang="en-GB" altLang="en-US" smtClean="0">
                <a:solidFill>
                  <a:srgbClr val="000000"/>
                </a:solidFill>
                <a:latin typeface="Arial" charset="0"/>
              </a:rPr>
              <a:pPr eaLnBrk="1" hangingPunct="1">
                <a:spcBef>
                  <a:spcPct val="0"/>
                </a:spcBef>
              </a:pPr>
              <a:t>6</a:t>
            </a:fld>
            <a:endParaRPr lang="en-GB" altLang="en-US">
              <a:solidFill>
                <a:srgbClr val="000000"/>
              </a:solidFill>
              <a:latin typeface="Arial" charset="0"/>
            </a:endParaRPr>
          </a:p>
        </p:txBody>
      </p:sp>
    </p:spTree>
    <p:extLst>
      <p:ext uri="{BB962C8B-B14F-4D97-AF65-F5344CB8AC3E}">
        <p14:creationId xmlns:p14="http://schemas.microsoft.com/office/powerpoint/2010/main" val="2115641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06C8B2A-D986-4D99-A103-19125B17F99D}" type="slidenum">
              <a:rPr lang="en-GB" altLang="en-US" smtClean="0">
                <a:solidFill>
                  <a:srgbClr val="000000"/>
                </a:solidFill>
                <a:latin typeface="Arial" charset="0"/>
              </a:rPr>
              <a:pPr eaLnBrk="1" hangingPunct="1">
                <a:spcBef>
                  <a:spcPct val="0"/>
                </a:spcBef>
              </a:pPr>
              <a:t>7</a:t>
            </a:fld>
            <a:endParaRPr lang="en-GB" altLang="en-US">
              <a:solidFill>
                <a:srgbClr val="000000"/>
              </a:solidFill>
              <a:latin typeface="Arial" charset="0"/>
            </a:endParaRPr>
          </a:p>
        </p:txBody>
      </p:sp>
    </p:spTree>
    <p:extLst>
      <p:ext uri="{BB962C8B-B14F-4D97-AF65-F5344CB8AC3E}">
        <p14:creationId xmlns:p14="http://schemas.microsoft.com/office/powerpoint/2010/main" val="26260446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06C8B2A-D986-4D99-A103-19125B17F99D}" type="slidenum">
              <a:rPr lang="en-GB" altLang="en-US" smtClean="0">
                <a:solidFill>
                  <a:srgbClr val="000000"/>
                </a:solidFill>
                <a:latin typeface="Arial" charset="0"/>
              </a:rPr>
              <a:pPr eaLnBrk="1" hangingPunct="1">
                <a:spcBef>
                  <a:spcPct val="0"/>
                </a:spcBef>
              </a:pPr>
              <a:t>8</a:t>
            </a:fld>
            <a:endParaRPr lang="en-GB" altLang="en-US">
              <a:solidFill>
                <a:srgbClr val="000000"/>
              </a:solidFill>
              <a:latin typeface="Arial" charset="0"/>
            </a:endParaRPr>
          </a:p>
        </p:txBody>
      </p:sp>
    </p:spTree>
    <p:extLst>
      <p:ext uri="{BB962C8B-B14F-4D97-AF65-F5344CB8AC3E}">
        <p14:creationId xmlns:p14="http://schemas.microsoft.com/office/powerpoint/2010/main" val="3742696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06C8B2A-D986-4D99-A103-19125B17F99D}" type="slidenum">
              <a:rPr lang="en-GB" altLang="en-US" smtClean="0">
                <a:solidFill>
                  <a:srgbClr val="000000"/>
                </a:solidFill>
                <a:latin typeface="Arial" charset="0"/>
              </a:rPr>
              <a:pPr eaLnBrk="1" hangingPunct="1">
                <a:spcBef>
                  <a:spcPct val="0"/>
                </a:spcBef>
              </a:pPr>
              <a:t>9</a:t>
            </a:fld>
            <a:endParaRPr lang="en-GB" altLang="en-US">
              <a:solidFill>
                <a:srgbClr val="000000"/>
              </a:solidFill>
              <a:latin typeface="Arial" charset="0"/>
            </a:endParaRPr>
          </a:p>
        </p:txBody>
      </p:sp>
    </p:spTree>
    <p:extLst>
      <p:ext uri="{BB962C8B-B14F-4D97-AF65-F5344CB8AC3E}">
        <p14:creationId xmlns:p14="http://schemas.microsoft.com/office/powerpoint/2010/main" val="31658091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06C8B2A-D986-4D99-A103-19125B17F99D}" type="slidenum">
              <a:rPr lang="en-GB" altLang="en-US" smtClean="0">
                <a:solidFill>
                  <a:srgbClr val="000000"/>
                </a:solidFill>
                <a:latin typeface="Arial" charset="0"/>
              </a:rPr>
              <a:pPr eaLnBrk="1" hangingPunct="1">
                <a:spcBef>
                  <a:spcPct val="0"/>
                </a:spcBef>
              </a:pPr>
              <a:t>10</a:t>
            </a:fld>
            <a:endParaRPr lang="en-GB" altLang="en-US">
              <a:solidFill>
                <a:srgbClr val="000000"/>
              </a:solidFill>
              <a:latin typeface="Arial" charset="0"/>
            </a:endParaRPr>
          </a:p>
        </p:txBody>
      </p:sp>
    </p:spTree>
    <p:extLst>
      <p:ext uri="{BB962C8B-B14F-4D97-AF65-F5344CB8AC3E}">
        <p14:creationId xmlns:p14="http://schemas.microsoft.com/office/powerpoint/2010/main" val="35016605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voyagerschooltravel.com/" TargetMode="External"/><Relationship Id="rId1" Type="http://schemas.openxmlformats.org/officeDocument/2006/relationships/slideMaster" Target="../slideMasters/slideMaster3.xml"/><Relationship Id="rId4" Type="http://schemas.openxmlformats.org/officeDocument/2006/relationships/image" Target="../media/image2.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22AFD16-1731-48D9-A435-4C5814ACCF74}"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2674634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82AA0AA-9FDA-4355-A929-060DAE5EBC37}"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2305685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10ED7AD-E462-4417-8BFE-9BA0C86E470A}"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19473804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22AFD16-1731-48D9-A435-4C5814ACCF74}"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32869462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FCFE5A6-E75D-465D-8CA6-3314E6AED7E8}"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27884070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5483BC8-31EB-4774-A858-6C1683D427C6}"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12739090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0B32430-6B96-41B4-AFBB-1F141AFC6449}"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37089117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B4F3E5A-58A5-4990-9524-FC017ABB388D}"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28396543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2917D06-CE00-4308-ADBE-1FACF78D38D5}"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26828197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D6AEB4A7-8BD1-4011-93B2-D26E57B26238}"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7741131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C1B0562-9E98-4385-A6B0-E2BCA4E14367}"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417524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FCFE5A6-E75D-465D-8CA6-3314E6AED7E8}"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5287044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7C836B9-C826-4CC1-AF9F-37C6DFA216B8}"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35639630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82AA0AA-9FDA-4355-A929-060DAE5EBC37}"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12470822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10ED7AD-E462-4417-8BFE-9BA0C86E470A}"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74686597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sz="3600" b="1" i="0">
                <a:solidFill>
                  <a:schemeClr val="bg1"/>
                </a:solidFill>
                <a:latin typeface="Arial"/>
                <a:cs typeface="Arial"/>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55370670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531622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chemeClr val="bg1"/>
                </a:solidFill>
                <a:latin typeface="Arial"/>
                <a:cs typeface="Arial"/>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8/19/2025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63561338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9144000" cy="6858000"/>
          </a:xfrm>
          <a:custGeom>
            <a:avLst/>
            <a:gdLst/>
            <a:ahLst/>
            <a:cxnLst/>
            <a:rect l="l" t="t" r="r" b="b"/>
            <a:pathLst>
              <a:path w="9144000" h="6858000">
                <a:moveTo>
                  <a:pt x="9144000" y="0"/>
                </a:moveTo>
                <a:lnTo>
                  <a:pt x="0" y="0"/>
                </a:lnTo>
                <a:lnTo>
                  <a:pt x="0" y="6858000"/>
                </a:lnTo>
                <a:lnTo>
                  <a:pt x="9144000" y="6858000"/>
                </a:lnTo>
                <a:lnTo>
                  <a:pt x="9144000" y="0"/>
                </a:lnTo>
                <a:close/>
              </a:path>
            </a:pathLst>
          </a:custGeom>
          <a:solidFill>
            <a:srgbClr val="1291D0"/>
          </a:solidFill>
        </p:spPr>
        <p:txBody>
          <a:bodyPr wrap="square" lIns="0" tIns="0" rIns="0" bIns="0" rtlCol="0"/>
          <a:lstStyle/>
          <a:p>
            <a:endParaRPr/>
          </a:p>
        </p:txBody>
      </p:sp>
      <p:pic>
        <p:nvPicPr>
          <p:cNvPr id="17" name="bg object 17">
            <a:hlinkClick r:id="rId2"/>
          </p:cNvPr>
          <p:cNvPicPr/>
          <p:nvPr/>
        </p:nvPicPr>
        <p:blipFill>
          <a:blip r:embed="rId3" cstate="email">
            <a:extLst>
              <a:ext uri="{28A0092B-C50C-407E-A947-70E740481C1C}">
                <a14:useLocalDpi xmlns:a14="http://schemas.microsoft.com/office/drawing/2010/main"/>
              </a:ext>
            </a:extLst>
          </a:blip>
          <a:stretch>
            <a:fillRect/>
          </a:stretch>
        </p:blipFill>
        <p:spPr>
          <a:xfrm>
            <a:off x="7812023" y="260604"/>
            <a:ext cx="979170" cy="978408"/>
          </a:xfrm>
          <a:prstGeom prst="rect">
            <a:avLst/>
          </a:prstGeom>
        </p:spPr>
      </p:pic>
      <p:pic>
        <p:nvPicPr>
          <p:cNvPr id="18" name="bg object 18"/>
          <p:cNvPicPr/>
          <p:nvPr/>
        </p:nvPicPr>
        <p:blipFill>
          <a:blip r:embed="rId4" cstate="email">
            <a:extLst>
              <a:ext uri="{28A0092B-C50C-407E-A947-70E740481C1C}">
                <a14:useLocalDpi xmlns:a14="http://schemas.microsoft.com/office/drawing/2010/main"/>
              </a:ext>
            </a:extLst>
          </a:blip>
          <a:stretch>
            <a:fillRect/>
          </a:stretch>
        </p:blipFill>
        <p:spPr>
          <a:xfrm>
            <a:off x="3890771" y="6352794"/>
            <a:ext cx="1362455" cy="179070"/>
          </a:xfrm>
          <a:prstGeom prst="rect">
            <a:avLst/>
          </a:prstGeom>
        </p:spPr>
      </p:pic>
      <p:sp>
        <p:nvSpPr>
          <p:cNvPr id="2" name="Holder 2"/>
          <p:cNvSpPr>
            <a:spLocks noGrp="1"/>
          </p:cNvSpPr>
          <p:nvPr>
            <p:ph type="title"/>
          </p:nvPr>
        </p:nvSpPr>
        <p:spPr/>
        <p:txBody>
          <a:bodyPr lIns="0" tIns="0" rIns="0" bIns="0"/>
          <a:lstStyle>
            <a:lvl1pPr>
              <a:defRPr sz="3600" b="1" i="0">
                <a:solidFill>
                  <a:schemeClr val="bg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8/19/2025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02946172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8/19/2025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413975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5483BC8-31EB-4774-A858-6C1683D427C6}"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773368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0B32430-6B96-41B4-AFBB-1F141AFC6449}"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1694712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B4F3E5A-58A5-4990-9524-FC017ABB388D}"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1150437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2917D06-CE00-4308-ADBE-1FACF78D38D5}"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3860581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D6AEB4A7-8BD1-4011-93B2-D26E57B26238}"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3597316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C1B0562-9E98-4385-A6B0-E2BCA4E14367}"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592044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7C836B9-C826-4CC1-AF9F-37C6DFA216B8}"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107431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5.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theme" Target="../theme/theme3.xml"/><Relationship Id="rId5" Type="http://schemas.openxmlformats.org/officeDocument/2006/relationships/slideLayout" Target="../slideLayouts/slideLayout27.xml"/><Relationship Id="rId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GB" alt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GB" alt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12D8F201-2C08-47EC-98E9-A06E853B02E2}"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121990141"/>
      </p:ext>
    </p:extLst>
  </p:cSld>
  <p:clrMap bg1="lt1" tx1="dk1" bg2="lt2" tx2="dk2" accent1="accent1" accent2="accent2" accent3="accent3" accent4="accent4" accent5="accent5" accent6="accent6" hlink="hlink" folHlink="folHlink"/>
  <p:sldLayoutIdLst>
    <p:sldLayoutId id="2147484092" r:id="rId1"/>
    <p:sldLayoutId id="2147484093" r:id="rId2"/>
    <p:sldLayoutId id="2147484094" r:id="rId3"/>
    <p:sldLayoutId id="2147484095" r:id="rId4"/>
    <p:sldLayoutId id="2147484096" r:id="rId5"/>
    <p:sldLayoutId id="2147484097" r:id="rId6"/>
    <p:sldLayoutId id="2147484098" r:id="rId7"/>
    <p:sldLayoutId id="2147484099" r:id="rId8"/>
    <p:sldLayoutId id="2147484100" r:id="rId9"/>
    <p:sldLayoutId id="2147484101" r:id="rId10"/>
    <p:sldLayoutId id="2147484102"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GB" alt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GB" alt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12D8F201-2C08-47EC-98E9-A06E853B02E2}"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581458545"/>
      </p:ext>
    </p:extLst>
  </p:cSld>
  <p:clrMap bg1="lt1" tx1="dk1" bg2="lt2" tx2="dk2" accent1="accent1" accent2="accent2" accent3="accent3" accent4="accent4" accent5="accent5" accent6="accent6" hlink="hlink" folHlink="folHlink"/>
  <p:sldLayoutIdLst>
    <p:sldLayoutId id="2147484104" r:id="rId1"/>
    <p:sldLayoutId id="2147484105" r:id="rId2"/>
    <p:sldLayoutId id="2147484106" r:id="rId3"/>
    <p:sldLayoutId id="2147484107" r:id="rId4"/>
    <p:sldLayoutId id="2147484108" r:id="rId5"/>
    <p:sldLayoutId id="2147484109" r:id="rId6"/>
    <p:sldLayoutId id="2147484110" r:id="rId7"/>
    <p:sldLayoutId id="2147484111" r:id="rId8"/>
    <p:sldLayoutId id="2147484112" r:id="rId9"/>
    <p:sldLayoutId id="2147484113" r:id="rId10"/>
    <p:sldLayoutId id="214748411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474218" y="1179321"/>
            <a:ext cx="3284220" cy="1013460"/>
          </a:xfrm>
          <a:prstGeom prst="rect">
            <a:avLst/>
          </a:prstGeom>
        </p:spPr>
        <p:txBody>
          <a:bodyPr wrap="square" lIns="0" tIns="0" rIns="0" bIns="0">
            <a:spAutoFit/>
          </a:bodyPr>
          <a:lstStyle>
            <a:lvl1pPr>
              <a:defRPr sz="3600" b="1" i="0">
                <a:solidFill>
                  <a:schemeClr val="bg1"/>
                </a:solidFill>
                <a:latin typeface="Arial"/>
                <a:cs typeface="Arial"/>
              </a:defRPr>
            </a:lvl1pPr>
          </a:lstStyle>
          <a:p>
            <a:endParaRPr/>
          </a:p>
        </p:txBody>
      </p:sp>
      <p:sp>
        <p:nvSpPr>
          <p:cNvPr id="3" name="Holder 3"/>
          <p:cNvSpPr>
            <a:spLocks noGrp="1"/>
          </p:cNvSpPr>
          <p:nvPr>
            <p:ph type="body" idx="1"/>
          </p:nvPr>
        </p:nvSpPr>
        <p:spPr>
          <a:xfrm>
            <a:off x="457200" y="1577340"/>
            <a:ext cx="822960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8/19/2025</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060424781"/>
      </p:ext>
    </p:extLst>
  </p:cSld>
  <p:clrMap bg1="lt1" tx1="dk1" bg2="lt2" tx2="dk2" accent1="accent1" accent2="accent2" accent3="accent3" accent4="accent4" accent5="accent5" accent6="accent6" hlink="hlink" folHlink="folHlink"/>
  <p:sldLayoutIdLst>
    <p:sldLayoutId id="2147484116" r:id="rId1"/>
    <p:sldLayoutId id="2147484117" r:id="rId2"/>
    <p:sldLayoutId id="2147484118" r:id="rId3"/>
    <p:sldLayoutId id="2147484119" r:id="rId4"/>
    <p:sldLayoutId id="2147484120"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2" Type="http://schemas.openxmlformats.org/officeDocument/2006/relationships/hyperlink" Target="https://www.voyagerschooltravel.com/tours/brussels-space-centre-science-school-trip/" TargetMode="External"/><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www.voyagerschooltravel.com/about-us/our-accreditation/" TargetMode="External"/><Relationship Id="rId5" Type="http://schemas.openxmlformats.org/officeDocument/2006/relationships/image" Target="../media/image8.sv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large metal structure with spheres with Atomium in the background&#10;&#10;AI-generated content may be incorrect.">
            <a:extLst>
              <a:ext uri="{FF2B5EF4-FFF2-40B4-BE49-F238E27FC236}">
                <a16:creationId xmlns:a16="http://schemas.microsoft.com/office/drawing/2014/main" id="{4610E996-68C4-84BE-63E0-DDCD56A2D877}"/>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a:xfrm>
            <a:off x="0" y="1556792"/>
            <a:ext cx="9144000" cy="5301208"/>
          </a:xfrm>
          <a:prstGeom prst="rect">
            <a:avLst/>
          </a:prstGeom>
        </p:spPr>
      </p:pic>
      <p:sp>
        <p:nvSpPr>
          <p:cNvPr id="8" name="Rectangle 7">
            <a:extLst>
              <a:ext uri="{FF2B5EF4-FFF2-40B4-BE49-F238E27FC236}">
                <a16:creationId xmlns:a16="http://schemas.microsoft.com/office/drawing/2014/main" id="{A8ACC87A-2261-40B6-A379-C0792375E2AD}"/>
              </a:ext>
            </a:extLst>
          </p:cNvPr>
          <p:cNvSpPr/>
          <p:nvPr/>
        </p:nvSpPr>
        <p:spPr>
          <a:xfrm rot="21396250">
            <a:off x="-149917" y="-541871"/>
            <a:ext cx="9443836" cy="2387875"/>
          </a:xfrm>
          <a:prstGeom prst="rect">
            <a:avLst/>
          </a:prstGeom>
          <a:solidFill>
            <a:srgbClr val="1291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9" name="TextBox 8">
            <a:extLst>
              <a:ext uri="{FF2B5EF4-FFF2-40B4-BE49-F238E27FC236}">
                <a16:creationId xmlns:a16="http://schemas.microsoft.com/office/drawing/2014/main" id="{B8C01B52-4E0F-48E7-9502-FB82FA622FE1}"/>
              </a:ext>
            </a:extLst>
          </p:cNvPr>
          <p:cNvSpPr txBox="1">
            <a:spLocks noChangeArrowheads="1"/>
          </p:cNvSpPr>
          <p:nvPr/>
        </p:nvSpPr>
        <p:spPr bwMode="auto">
          <a:xfrm>
            <a:off x="467544" y="260648"/>
            <a:ext cx="624669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GB" altLang="en-US" sz="4400" b="1" dirty="0">
                <a:solidFill>
                  <a:schemeClr val="bg1"/>
                </a:solidFill>
              </a:rPr>
              <a:t>Your trip to Brussels</a:t>
            </a:r>
          </a:p>
          <a:p>
            <a:pPr eaLnBrk="1" hangingPunct="1">
              <a:spcBef>
                <a:spcPct val="0"/>
              </a:spcBef>
              <a:buFontTx/>
              <a:buNone/>
            </a:pPr>
            <a:r>
              <a:rPr lang="en-GB" altLang="en-US" sz="2000" dirty="0">
                <a:solidFill>
                  <a:schemeClr val="bg1"/>
                </a:solidFill>
              </a:rPr>
              <a:t>School</a:t>
            </a:r>
          </a:p>
          <a:p>
            <a:pPr eaLnBrk="1" hangingPunct="1">
              <a:spcBef>
                <a:spcPct val="0"/>
              </a:spcBef>
              <a:buFontTx/>
              <a:buNone/>
            </a:pPr>
            <a:r>
              <a:rPr lang="en-GB" altLang="en-US" sz="2000" dirty="0">
                <a:solidFill>
                  <a:schemeClr val="bg1"/>
                </a:solidFill>
              </a:rPr>
              <a:t>Date</a:t>
            </a:r>
          </a:p>
        </p:txBody>
      </p:sp>
      <p:pic>
        <p:nvPicPr>
          <p:cNvPr id="7" name="Picture 6" descr="Icon&#10;&#10;Description automatically generated">
            <a:extLst>
              <a:ext uri="{FF2B5EF4-FFF2-40B4-BE49-F238E27FC236}">
                <a16:creationId xmlns:a16="http://schemas.microsoft.com/office/drawing/2014/main" id="{C402F401-30B8-4BF4-9A98-9B0A430B7AF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812360" y="260648"/>
            <a:ext cx="978730" cy="978730"/>
          </a:xfrm>
          <a:prstGeom prst="rect">
            <a:avLst/>
          </a:prstGeom>
        </p:spPr>
      </p:pic>
    </p:spTree>
    <p:extLst>
      <p:ext uri="{BB962C8B-B14F-4D97-AF65-F5344CB8AC3E}">
        <p14:creationId xmlns:p14="http://schemas.microsoft.com/office/powerpoint/2010/main" val="2088537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tablet and electronic devices on a table&#10;&#10;AI-generated content may be incorrect.">
            <a:extLst>
              <a:ext uri="{FF2B5EF4-FFF2-40B4-BE49-F238E27FC236}">
                <a16:creationId xmlns:a16="http://schemas.microsoft.com/office/drawing/2014/main" id="{980F6348-9370-9159-3F6B-EF4C3F5D4BF7}"/>
              </a:ext>
            </a:extLst>
          </p:cNvPr>
          <p:cNvPicPr>
            <a:picLocks noChangeAspect="1"/>
          </p:cNvPicPr>
          <p:nvPr/>
        </p:nvPicPr>
        <p:blipFill>
          <a:blip r:embed="rId3" cstate="email">
            <a:extLst>
              <a:ext uri="{28A0092B-C50C-407E-A947-70E740481C1C}">
                <a14:useLocalDpi xmlns:a14="http://schemas.microsoft.com/office/drawing/2010/main"/>
              </a:ext>
            </a:extLst>
          </a:blip>
          <a:srcRect l="-2"/>
          <a:stretch>
            <a:fillRect/>
          </a:stretch>
        </p:blipFill>
        <p:spPr>
          <a:xfrm>
            <a:off x="3203849" y="0"/>
            <a:ext cx="5940152" cy="6858000"/>
          </a:xfrm>
          <a:prstGeom prst="rect">
            <a:avLst/>
          </a:prstGeom>
        </p:spPr>
      </p:pic>
      <p:pic>
        <p:nvPicPr>
          <p:cNvPr id="12" name="Picture 11" descr="Icon&#10;&#10;Description automatically generated">
            <a:extLst>
              <a:ext uri="{FF2B5EF4-FFF2-40B4-BE49-F238E27FC236}">
                <a16:creationId xmlns:a16="http://schemas.microsoft.com/office/drawing/2014/main" id="{BB26C52C-3AEE-4BBB-8E98-2A60C4516D47}"/>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12360" y="260648"/>
            <a:ext cx="978730" cy="978730"/>
          </a:xfrm>
          <a:prstGeom prst="rect">
            <a:avLst/>
          </a:prstGeom>
        </p:spPr>
      </p:pic>
      <p:sp>
        <p:nvSpPr>
          <p:cNvPr id="16" name="Rectangle 15">
            <a:extLst>
              <a:ext uri="{FF2B5EF4-FFF2-40B4-BE49-F238E27FC236}">
                <a16:creationId xmlns:a16="http://schemas.microsoft.com/office/drawing/2014/main" id="{41F5AB89-8BFE-4EF6-ACCB-24BA278EE29C}"/>
              </a:ext>
            </a:extLst>
          </p:cNvPr>
          <p:cNvSpPr/>
          <p:nvPr/>
        </p:nvSpPr>
        <p:spPr>
          <a:xfrm>
            <a:off x="4572" y="0"/>
            <a:ext cx="4279396" cy="6858000"/>
          </a:xfrm>
          <a:prstGeom prst="rect">
            <a:avLst/>
          </a:prstGeom>
          <a:solidFill>
            <a:srgbClr val="1291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59FA3CFC-65A0-4AF5-93D8-BAF10A6C472B}"/>
              </a:ext>
            </a:extLst>
          </p:cNvPr>
          <p:cNvSpPr txBox="1"/>
          <p:nvPr/>
        </p:nvSpPr>
        <p:spPr>
          <a:xfrm>
            <a:off x="256092" y="1628800"/>
            <a:ext cx="3960440" cy="1200329"/>
          </a:xfrm>
          <a:prstGeom prst="rect">
            <a:avLst/>
          </a:prstGeom>
          <a:noFill/>
        </p:spPr>
        <p:txBody>
          <a:bodyPr wrap="square" rtlCol="0">
            <a:spAutoFit/>
          </a:bodyPr>
          <a:lstStyle/>
          <a:p>
            <a:r>
              <a:rPr lang="en-GB" sz="3600" b="1" dirty="0">
                <a:solidFill>
                  <a:schemeClr val="bg1"/>
                </a:solidFill>
              </a:rPr>
              <a:t>ULB Physics </a:t>
            </a:r>
            <a:r>
              <a:rPr lang="en-GB" sz="3600" b="1" dirty="0" err="1">
                <a:solidFill>
                  <a:schemeClr val="bg1"/>
                </a:solidFill>
              </a:rPr>
              <a:t>Experimentarium</a:t>
            </a:r>
            <a:endParaRPr lang="en-GB" sz="3600" b="1" dirty="0">
              <a:solidFill>
                <a:schemeClr val="bg1"/>
              </a:solidFill>
            </a:endParaRPr>
          </a:p>
        </p:txBody>
      </p:sp>
      <p:sp>
        <p:nvSpPr>
          <p:cNvPr id="18" name="TextBox 17">
            <a:extLst>
              <a:ext uri="{FF2B5EF4-FFF2-40B4-BE49-F238E27FC236}">
                <a16:creationId xmlns:a16="http://schemas.microsoft.com/office/drawing/2014/main" id="{3D039ADE-8FFE-421A-9D91-BB6775F0091F}"/>
              </a:ext>
            </a:extLst>
          </p:cNvPr>
          <p:cNvSpPr txBox="1"/>
          <p:nvPr/>
        </p:nvSpPr>
        <p:spPr>
          <a:xfrm>
            <a:off x="256168" y="3037513"/>
            <a:ext cx="3451736" cy="1600438"/>
          </a:xfrm>
          <a:prstGeom prst="rect">
            <a:avLst/>
          </a:prstGeom>
          <a:noFill/>
        </p:spPr>
        <p:txBody>
          <a:bodyPr wrap="square" rtlCol="0">
            <a:spAutoFit/>
          </a:bodyPr>
          <a:lstStyle/>
          <a:p>
            <a:r>
              <a:rPr lang="en-US" sz="1400" dirty="0">
                <a:solidFill>
                  <a:schemeClr val="bg1"/>
                </a:solidFill>
              </a:rPr>
              <a:t>The ULB Physics </a:t>
            </a:r>
            <a:r>
              <a:rPr lang="en-US" sz="1400" dirty="0" err="1">
                <a:solidFill>
                  <a:schemeClr val="bg1"/>
                </a:solidFill>
              </a:rPr>
              <a:t>Experimentarium</a:t>
            </a:r>
            <a:r>
              <a:rPr lang="en-US" sz="1400" dirty="0">
                <a:solidFill>
                  <a:schemeClr val="bg1"/>
                </a:solidFill>
              </a:rPr>
              <a:t> is a science museum where students can engage with hands-on experiments that make physics concepts fun and easy to understand. Installations and guided activities help bring topics like optics, electricity, and mechanics to life.</a:t>
            </a:r>
            <a:endParaRPr lang="en-GB" sz="1400" b="0" dirty="0">
              <a:solidFill>
                <a:schemeClr val="bg1"/>
              </a:solidFill>
            </a:endParaRPr>
          </a:p>
        </p:txBody>
      </p:sp>
    </p:spTree>
    <p:extLst>
      <p:ext uri="{BB962C8B-B14F-4D97-AF65-F5344CB8AC3E}">
        <p14:creationId xmlns:p14="http://schemas.microsoft.com/office/powerpoint/2010/main" val="123920886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248403" y="6077458"/>
            <a:ext cx="648335" cy="185420"/>
          </a:xfrm>
          <a:prstGeom prst="rect">
            <a:avLst/>
          </a:prstGeom>
        </p:spPr>
        <p:txBody>
          <a:bodyPr vert="horz" wrap="square" lIns="0" tIns="12700" rIns="0" bIns="0" rtlCol="0">
            <a:spAutoFit/>
          </a:bodyPr>
          <a:lstStyle/>
          <a:p>
            <a:pPr marL="12700" marR="0" lvl="0" indent="0" defTabSz="914400" eaLnBrk="1" fontAlgn="auto" latinLnBrk="0" hangingPunct="1">
              <a:lnSpc>
                <a:spcPct val="100000"/>
              </a:lnSpc>
              <a:spcBef>
                <a:spcPts val="100"/>
              </a:spcBef>
              <a:spcAft>
                <a:spcPts val="0"/>
              </a:spcAft>
              <a:buClrTx/>
              <a:buSzTx/>
              <a:buFontTx/>
              <a:buNone/>
              <a:tabLst/>
              <a:defRPr/>
            </a:pPr>
            <a:r>
              <a:rPr kumimoji="0" sz="1050" b="0" i="0" u="none" strike="noStrike" kern="0" cap="none" spc="0" normalizeH="0" baseline="0" noProof="0" dirty="0">
                <a:ln>
                  <a:noFill/>
                </a:ln>
                <a:solidFill>
                  <a:srgbClr val="FFFFFF"/>
                </a:solidFill>
                <a:effectLst/>
                <a:uLnTx/>
                <a:uFillTx/>
                <a:latin typeface="Arial"/>
                <a:cs typeface="Arial"/>
              </a:rPr>
              <a:t>Find</a:t>
            </a:r>
            <a:r>
              <a:rPr kumimoji="0" sz="1050" b="0" i="0" u="none" strike="noStrike" kern="0" cap="none" spc="-20" normalizeH="0" baseline="0" noProof="0" dirty="0">
                <a:ln>
                  <a:noFill/>
                </a:ln>
                <a:solidFill>
                  <a:srgbClr val="FFFFFF"/>
                </a:solidFill>
                <a:effectLst/>
                <a:uLnTx/>
                <a:uFillTx/>
                <a:latin typeface="Arial"/>
                <a:cs typeface="Arial"/>
              </a:rPr>
              <a:t> </a:t>
            </a:r>
            <a:r>
              <a:rPr kumimoji="0" sz="1050" b="0" i="0" u="none" strike="noStrike" kern="0" cap="none" spc="0" normalizeH="0" baseline="0" noProof="0" dirty="0">
                <a:ln>
                  <a:noFill/>
                </a:ln>
                <a:solidFill>
                  <a:srgbClr val="FFFFFF"/>
                </a:solidFill>
                <a:effectLst/>
                <a:uLnTx/>
                <a:uFillTx/>
                <a:latin typeface="Arial"/>
                <a:cs typeface="Arial"/>
              </a:rPr>
              <a:t>us</a:t>
            </a:r>
            <a:r>
              <a:rPr kumimoji="0" sz="1050" b="0" i="0" u="none" strike="noStrike" kern="0" cap="none" spc="-25" normalizeH="0" baseline="0" noProof="0" dirty="0">
                <a:ln>
                  <a:noFill/>
                </a:ln>
                <a:solidFill>
                  <a:srgbClr val="FFFFFF"/>
                </a:solidFill>
                <a:effectLst/>
                <a:uLnTx/>
                <a:uFillTx/>
                <a:latin typeface="Arial"/>
                <a:cs typeface="Arial"/>
              </a:rPr>
              <a:t> on</a:t>
            </a:r>
            <a:endParaRPr kumimoji="0" sz="1050" b="0" i="0" u="none" strike="noStrike" kern="0" cap="none" spc="0" normalizeH="0" baseline="0" noProof="0">
              <a:ln>
                <a:noFill/>
              </a:ln>
              <a:solidFill>
                <a:sysClr val="windowText" lastClr="000000"/>
              </a:solidFill>
              <a:effectLst/>
              <a:uLnTx/>
              <a:uFillTx/>
              <a:latin typeface="Arial"/>
              <a:cs typeface="Arial"/>
            </a:endParaRPr>
          </a:p>
        </p:txBody>
      </p:sp>
      <p:sp>
        <p:nvSpPr>
          <p:cNvPr id="3" name="object 3"/>
          <p:cNvSpPr txBox="1">
            <a:spLocks noGrp="1"/>
          </p:cNvSpPr>
          <p:nvPr>
            <p:ph type="title"/>
          </p:nvPr>
        </p:nvSpPr>
        <p:spPr>
          <a:xfrm>
            <a:off x="1559708" y="3145589"/>
            <a:ext cx="6022423" cy="566822"/>
          </a:xfrm>
          <a:prstGeom prst="rect">
            <a:avLst/>
          </a:prstGeom>
        </p:spPr>
        <p:txBody>
          <a:bodyPr vert="horz" wrap="square" lIns="0" tIns="12700" rIns="0" bIns="0" rtlCol="0">
            <a:spAutoFit/>
          </a:bodyPr>
          <a:lstStyle/>
          <a:p>
            <a:pPr marL="12700" algn="ctr">
              <a:lnSpc>
                <a:spcPct val="100000"/>
              </a:lnSpc>
              <a:spcBef>
                <a:spcPts val="100"/>
              </a:spcBef>
            </a:pPr>
            <a:r>
              <a:rPr lang="en-US" dirty="0"/>
              <a:t>Belgium</a:t>
            </a:r>
            <a:r>
              <a:rPr spc="-25" dirty="0"/>
              <a:t> </a:t>
            </a:r>
            <a:r>
              <a:rPr dirty="0"/>
              <a:t>is</a:t>
            </a:r>
            <a:r>
              <a:rPr spc="-20" dirty="0"/>
              <a:t> </a:t>
            </a:r>
            <a:r>
              <a:rPr dirty="0"/>
              <a:t>waiting</a:t>
            </a:r>
            <a:r>
              <a:rPr spc="-40" dirty="0"/>
              <a:t> </a:t>
            </a:r>
            <a:r>
              <a:rPr dirty="0"/>
              <a:t>for</a:t>
            </a:r>
            <a:r>
              <a:rPr spc="-20" dirty="0"/>
              <a:t> you!</a:t>
            </a:r>
          </a:p>
        </p:txBody>
      </p:sp>
      <p:sp>
        <p:nvSpPr>
          <p:cNvPr id="5" name="TextBox 4">
            <a:extLst>
              <a:ext uri="{FF2B5EF4-FFF2-40B4-BE49-F238E27FC236}">
                <a16:creationId xmlns:a16="http://schemas.microsoft.com/office/drawing/2014/main" id="{4BA6B499-AFEA-2695-3483-DCB4164A8815}"/>
              </a:ext>
            </a:extLst>
          </p:cNvPr>
          <p:cNvSpPr txBox="1"/>
          <p:nvPr/>
        </p:nvSpPr>
        <p:spPr>
          <a:xfrm>
            <a:off x="2401095" y="5589240"/>
            <a:ext cx="4339650" cy="338554"/>
          </a:xfrm>
          <a:prstGeom prst="rect">
            <a:avLst/>
          </a:prstGeom>
          <a:noFill/>
        </p:spPr>
        <p:txBody>
          <a:bodyPr wrap="none" rtlCol="0">
            <a:spAutoFit/>
          </a:bodyPr>
          <a:lstStyle/>
          <a:p>
            <a:r>
              <a:rPr lang="en-GB" sz="1600" dirty="0">
                <a:solidFill>
                  <a:schemeClr val="bg1"/>
                </a:solidFill>
                <a:hlinkClick r:id="rId2"/>
              </a:rPr>
              <a:t>Click here for more information about this trip!</a:t>
            </a:r>
            <a:endParaRPr lang="en-GB" sz="1600"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descr="A picture containing person, outdoor&#10;&#10;Description automatically generated">
            <a:extLst>
              <a:ext uri="{FF2B5EF4-FFF2-40B4-BE49-F238E27FC236}">
                <a16:creationId xmlns:a16="http://schemas.microsoft.com/office/drawing/2014/main" id="{E1CE0861-D8A9-4A54-B506-1F1587B75A82}"/>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t="-1486" b="-3697"/>
          <a:stretch/>
        </p:blipFill>
        <p:spPr>
          <a:xfrm>
            <a:off x="0" y="-171400"/>
            <a:ext cx="9252520" cy="7331412"/>
          </a:xfrm>
          <a:prstGeom prst="rect">
            <a:avLst/>
          </a:prstGeom>
        </p:spPr>
      </p:pic>
      <p:sp>
        <p:nvSpPr>
          <p:cNvPr id="3" name="TextBox 2"/>
          <p:cNvSpPr txBox="1"/>
          <p:nvPr/>
        </p:nvSpPr>
        <p:spPr>
          <a:xfrm>
            <a:off x="395536" y="620688"/>
            <a:ext cx="3600400" cy="2259080"/>
          </a:xfrm>
          <a:prstGeom prst="rect">
            <a:avLst/>
          </a:prstGeom>
          <a:noFill/>
        </p:spPr>
        <p:txBody>
          <a:bodyPr wrap="square" rtlCol="0">
            <a:spAutoFit/>
          </a:bodyPr>
          <a:lstStyle/>
          <a:p>
            <a:pPr>
              <a:lnSpc>
                <a:spcPct val="80000"/>
              </a:lnSpc>
            </a:pPr>
            <a:r>
              <a:rPr lang="en-GB" sz="4400" b="1" dirty="0">
                <a:solidFill>
                  <a:schemeClr val="bg1"/>
                </a:solidFill>
              </a:rPr>
              <a:t>We help students reach new heights</a:t>
            </a:r>
          </a:p>
        </p:txBody>
      </p:sp>
      <p:sp>
        <p:nvSpPr>
          <p:cNvPr id="24" name="TextBox 23">
            <a:extLst>
              <a:ext uri="{FF2B5EF4-FFF2-40B4-BE49-F238E27FC236}">
                <a16:creationId xmlns:a16="http://schemas.microsoft.com/office/drawing/2014/main" id="{A6C6587B-AA75-4A19-9A99-B318855FC44D}"/>
              </a:ext>
            </a:extLst>
          </p:cNvPr>
          <p:cNvSpPr txBox="1"/>
          <p:nvPr/>
        </p:nvSpPr>
        <p:spPr>
          <a:xfrm>
            <a:off x="395536" y="3212976"/>
            <a:ext cx="3384376" cy="2677656"/>
          </a:xfrm>
          <a:prstGeom prst="rect">
            <a:avLst/>
          </a:prstGeom>
          <a:noFill/>
        </p:spPr>
        <p:txBody>
          <a:bodyPr wrap="square" rtlCol="0">
            <a:spAutoFit/>
          </a:bodyPr>
          <a:lstStyle/>
          <a:p>
            <a:r>
              <a:rPr lang="en-GB" sz="1400" b="1" dirty="0">
                <a:solidFill>
                  <a:schemeClr val="bg1"/>
                </a:solidFill>
              </a:rPr>
              <a:t>Voyager School Travel </a:t>
            </a:r>
            <a:r>
              <a:rPr lang="en-GB" sz="1400" dirty="0">
                <a:solidFill>
                  <a:schemeClr val="bg1"/>
                </a:solidFill>
              </a:rPr>
              <a:t>specialises in educational school trips where students can learn, thrive and achieve their potential outside the classroom.</a:t>
            </a:r>
          </a:p>
          <a:p>
            <a:endParaRPr lang="en-GB" sz="1400" dirty="0">
              <a:solidFill>
                <a:schemeClr val="bg1"/>
              </a:solidFill>
            </a:endParaRPr>
          </a:p>
          <a:p>
            <a:r>
              <a:rPr lang="en-GB" sz="1400" dirty="0">
                <a:solidFill>
                  <a:schemeClr val="bg1"/>
                </a:solidFill>
              </a:rPr>
              <a:t>We believe that every school trip should provide students with new experiences, learning activities and exposure to local culture with genuine educational benefit.</a:t>
            </a:r>
          </a:p>
          <a:p>
            <a:endParaRPr lang="en-GB" sz="1400" dirty="0">
              <a:solidFill>
                <a:schemeClr val="bg1"/>
              </a:solidFill>
            </a:endParaRPr>
          </a:p>
          <a:p>
            <a:r>
              <a:rPr lang="en-GB" altLang="en-US" sz="1400" b="0" dirty="0">
                <a:solidFill>
                  <a:schemeClr val="bg1"/>
                </a:solidFill>
              </a:rPr>
              <a:t>Over </a:t>
            </a:r>
            <a:r>
              <a:rPr lang="en-GB" altLang="en-US" sz="1400" b="1" dirty="0">
                <a:solidFill>
                  <a:schemeClr val="bg1"/>
                </a:solidFill>
              </a:rPr>
              <a:t>36,000 students </a:t>
            </a:r>
            <a:r>
              <a:rPr lang="en-GB" altLang="en-US" sz="1400" b="0" dirty="0">
                <a:solidFill>
                  <a:schemeClr val="bg1"/>
                </a:solidFill>
              </a:rPr>
              <a:t>travel with us each year </a:t>
            </a:r>
            <a:endParaRPr lang="en-GB" sz="1400" dirty="0">
              <a:solidFill>
                <a:schemeClr val="bg1"/>
              </a:solidFill>
            </a:endParaRPr>
          </a:p>
        </p:txBody>
      </p:sp>
      <p:pic>
        <p:nvPicPr>
          <p:cNvPr id="6" name="Picture 5" descr="Icon&#10;&#10;Description automatically generated">
            <a:extLst>
              <a:ext uri="{FF2B5EF4-FFF2-40B4-BE49-F238E27FC236}">
                <a16:creationId xmlns:a16="http://schemas.microsoft.com/office/drawing/2014/main" id="{E547F98E-B99C-46A0-8219-7F8525EEAE48}"/>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12360" y="260648"/>
            <a:ext cx="978730" cy="978730"/>
          </a:xfrm>
          <a:prstGeom prst="rect">
            <a:avLst/>
          </a:prstGeom>
        </p:spPr>
      </p:pic>
    </p:spTree>
    <p:extLst>
      <p:ext uri="{BB962C8B-B14F-4D97-AF65-F5344CB8AC3E}">
        <p14:creationId xmlns:p14="http://schemas.microsoft.com/office/powerpoint/2010/main" val="266062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0"/>
            <a:ext cx="4211960" cy="6858000"/>
          </a:xfrm>
          <a:prstGeom prst="rect">
            <a:avLst/>
          </a:prstGeom>
          <a:solidFill>
            <a:srgbClr val="1291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323528" y="655458"/>
            <a:ext cx="3600400" cy="1175706"/>
          </a:xfrm>
          <a:prstGeom prst="rect">
            <a:avLst/>
          </a:prstGeom>
          <a:noFill/>
        </p:spPr>
        <p:txBody>
          <a:bodyPr wrap="square" rtlCol="0">
            <a:spAutoFit/>
          </a:bodyPr>
          <a:lstStyle/>
          <a:p>
            <a:pPr>
              <a:lnSpc>
                <a:spcPct val="80000"/>
              </a:lnSpc>
            </a:pPr>
            <a:r>
              <a:rPr lang="en-GB" sz="4400" b="1" dirty="0">
                <a:solidFill>
                  <a:schemeClr val="bg1"/>
                </a:solidFill>
              </a:rPr>
              <a:t>You’re in safe hands</a:t>
            </a:r>
          </a:p>
        </p:txBody>
      </p:sp>
      <p:sp>
        <p:nvSpPr>
          <p:cNvPr id="9" name="TextBox 8">
            <a:extLst>
              <a:ext uri="{FF2B5EF4-FFF2-40B4-BE49-F238E27FC236}">
                <a16:creationId xmlns:a16="http://schemas.microsoft.com/office/drawing/2014/main" id="{8486B6D8-FAE3-4F6A-A944-2BE0BA9A3A22}"/>
              </a:ext>
            </a:extLst>
          </p:cNvPr>
          <p:cNvSpPr txBox="1"/>
          <p:nvPr/>
        </p:nvSpPr>
        <p:spPr>
          <a:xfrm>
            <a:off x="395536" y="2060848"/>
            <a:ext cx="3456384" cy="3391762"/>
          </a:xfrm>
          <a:prstGeom prst="rect">
            <a:avLst/>
          </a:prstGeom>
          <a:noFill/>
        </p:spPr>
        <p:txBody>
          <a:bodyPr wrap="square" rtlCol="0">
            <a:spAutoFit/>
          </a:bodyPr>
          <a:lstStyle/>
          <a:p>
            <a:pPr eaLnBrk="1" hangingPunct="1"/>
            <a:r>
              <a:rPr lang="en-GB" sz="1400" b="1" dirty="0">
                <a:solidFill>
                  <a:schemeClr val="bg1"/>
                </a:solidFill>
              </a:rPr>
              <a:t>Your child’s safety is our priority </a:t>
            </a:r>
            <a:r>
              <a:rPr lang="en-GB" sz="1400" dirty="0">
                <a:solidFill>
                  <a:schemeClr val="bg1"/>
                </a:solidFill>
              </a:rPr>
              <a:t>and we ensure the highest standards are met.</a:t>
            </a:r>
            <a:endParaRPr lang="en-GB" altLang="en-US" sz="1400" dirty="0">
              <a:solidFill>
                <a:schemeClr val="bg1"/>
              </a:solidFill>
            </a:endParaRPr>
          </a:p>
          <a:p>
            <a:pPr eaLnBrk="1" hangingPunct="1">
              <a:lnSpc>
                <a:spcPct val="150000"/>
              </a:lnSpc>
            </a:pPr>
            <a:endParaRPr lang="en-GB" altLang="en-US" sz="1400" dirty="0">
              <a:solidFill>
                <a:schemeClr val="bg1"/>
              </a:solidFill>
            </a:endParaRPr>
          </a:p>
          <a:p>
            <a:pPr marL="285750" indent="-285750" eaLnBrk="1" hangingPunct="1">
              <a:lnSpc>
                <a:spcPct val="150000"/>
              </a:lnSpc>
              <a:buFont typeface="Wingdings" panose="05000000000000000000" pitchFamily="2" charset="2"/>
              <a:buChar char="ü"/>
            </a:pPr>
            <a:r>
              <a:rPr lang="en-GB" altLang="en-US" sz="1400" dirty="0">
                <a:solidFill>
                  <a:schemeClr val="bg1"/>
                </a:solidFill>
              </a:rPr>
              <a:t>ABTA bonded</a:t>
            </a:r>
          </a:p>
          <a:p>
            <a:pPr marL="285750" indent="-285750" eaLnBrk="1" hangingPunct="1">
              <a:lnSpc>
                <a:spcPct val="150000"/>
              </a:lnSpc>
              <a:buFont typeface="Wingdings" panose="05000000000000000000" pitchFamily="2" charset="2"/>
              <a:buChar char="ü"/>
            </a:pPr>
            <a:r>
              <a:rPr lang="en-GB" altLang="en-US" sz="1400" dirty="0">
                <a:solidFill>
                  <a:schemeClr val="bg1"/>
                </a:solidFill>
              </a:rPr>
              <a:t>ATOL protected</a:t>
            </a:r>
          </a:p>
          <a:p>
            <a:pPr marL="285750" indent="-285750">
              <a:lnSpc>
                <a:spcPct val="150000"/>
              </a:lnSpc>
              <a:buFont typeface="Wingdings" panose="05000000000000000000" pitchFamily="2" charset="2"/>
              <a:buChar char="ü"/>
            </a:pPr>
            <a:r>
              <a:rPr lang="en-GB" altLang="en-US" sz="1400" dirty="0">
                <a:solidFill>
                  <a:schemeClr val="bg1"/>
                </a:solidFill>
              </a:rPr>
              <a:t>School Travel Forum (STF) member</a:t>
            </a:r>
          </a:p>
          <a:p>
            <a:pPr marL="285750" indent="-285750" eaLnBrk="1" hangingPunct="1">
              <a:lnSpc>
                <a:spcPct val="150000"/>
              </a:lnSpc>
              <a:buFont typeface="Wingdings" panose="05000000000000000000" pitchFamily="2" charset="2"/>
              <a:buChar char="ü"/>
            </a:pPr>
            <a:r>
              <a:rPr lang="en-GB" altLang="en-US" sz="1400" dirty="0">
                <a:solidFill>
                  <a:schemeClr val="bg1"/>
                </a:solidFill>
              </a:rPr>
              <a:t>Learning Outside the Classroom (</a:t>
            </a:r>
            <a:r>
              <a:rPr lang="en-GB" altLang="en-US" sz="1400" dirty="0" err="1">
                <a:solidFill>
                  <a:schemeClr val="bg1"/>
                </a:solidFill>
              </a:rPr>
              <a:t>LOtC</a:t>
            </a:r>
            <a:r>
              <a:rPr lang="en-GB" altLang="en-US" sz="1400" dirty="0">
                <a:solidFill>
                  <a:schemeClr val="bg1"/>
                </a:solidFill>
              </a:rPr>
              <a:t>) Quality Badge holder</a:t>
            </a:r>
          </a:p>
          <a:p>
            <a:pPr marL="285750" indent="-285750" eaLnBrk="1" hangingPunct="1">
              <a:lnSpc>
                <a:spcPct val="150000"/>
              </a:lnSpc>
              <a:buFont typeface="Wingdings" panose="05000000000000000000" pitchFamily="2" charset="2"/>
              <a:buChar char="ü"/>
            </a:pPr>
            <a:r>
              <a:rPr lang="en-GB" altLang="en-US" sz="1400" dirty="0">
                <a:solidFill>
                  <a:schemeClr val="bg1"/>
                </a:solidFill>
              </a:rPr>
              <a:t>AAIAC </a:t>
            </a:r>
            <a:r>
              <a:rPr lang="en-GB" altLang="en-US" sz="1400" dirty="0" err="1">
                <a:solidFill>
                  <a:schemeClr val="bg1"/>
                </a:solidFill>
              </a:rPr>
              <a:t>Adventuremark</a:t>
            </a:r>
            <a:r>
              <a:rPr lang="en-GB" altLang="en-US" sz="1400" dirty="0">
                <a:solidFill>
                  <a:schemeClr val="bg1"/>
                </a:solidFill>
              </a:rPr>
              <a:t> holder</a:t>
            </a:r>
          </a:p>
          <a:p>
            <a:pPr marL="285750" indent="-285750" eaLnBrk="1" hangingPunct="1">
              <a:lnSpc>
                <a:spcPct val="150000"/>
              </a:lnSpc>
              <a:buFont typeface="Wingdings" panose="05000000000000000000" pitchFamily="2" charset="2"/>
              <a:buChar char="ü"/>
            </a:pPr>
            <a:r>
              <a:rPr lang="en-GB" altLang="en-US" sz="1400" dirty="0">
                <a:solidFill>
                  <a:schemeClr val="bg1"/>
                </a:solidFill>
              </a:rPr>
              <a:t>Audited safety management system</a:t>
            </a:r>
          </a:p>
          <a:p>
            <a:pPr marL="285750" indent="-285750">
              <a:lnSpc>
                <a:spcPct val="150000"/>
              </a:lnSpc>
              <a:buFont typeface="Wingdings" panose="05000000000000000000" pitchFamily="2" charset="2"/>
              <a:buChar char="ü"/>
            </a:pPr>
            <a:r>
              <a:rPr lang="en-GB" altLang="en-US" sz="1400" dirty="0">
                <a:solidFill>
                  <a:schemeClr val="bg1"/>
                </a:solidFill>
              </a:rPr>
              <a:t>All accommodation audited</a:t>
            </a:r>
          </a:p>
        </p:txBody>
      </p:sp>
      <p:pic>
        <p:nvPicPr>
          <p:cNvPr id="2" name="Picture 1">
            <a:extLst>
              <a:ext uri="{FF2B5EF4-FFF2-40B4-BE49-F238E27FC236}">
                <a16:creationId xmlns:a16="http://schemas.microsoft.com/office/drawing/2014/main" id="{E70C7E2F-E70A-8D4E-2D92-EEC257EB590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940152" y="545342"/>
            <a:ext cx="1536325" cy="5767316"/>
          </a:xfrm>
          <a:prstGeom prst="rect">
            <a:avLst/>
          </a:prstGeom>
        </p:spPr>
      </p:pic>
      <p:grpSp>
        <p:nvGrpSpPr>
          <p:cNvPr id="4" name="Group 3">
            <a:extLst>
              <a:ext uri="{FF2B5EF4-FFF2-40B4-BE49-F238E27FC236}">
                <a16:creationId xmlns:a16="http://schemas.microsoft.com/office/drawing/2014/main" id="{A58B5610-C64F-47FF-1B10-04701A3713D8}"/>
              </a:ext>
            </a:extLst>
          </p:cNvPr>
          <p:cNvGrpSpPr/>
          <p:nvPr/>
        </p:nvGrpSpPr>
        <p:grpSpPr>
          <a:xfrm>
            <a:off x="1066800" y="5878707"/>
            <a:ext cx="3069651" cy="762455"/>
            <a:chOff x="1066800" y="5878707"/>
            <a:chExt cx="3069651" cy="762455"/>
          </a:xfrm>
        </p:grpSpPr>
        <p:pic>
          <p:nvPicPr>
            <p:cNvPr id="5" name="Graphic 4" descr="Internet with solid fill">
              <a:extLst>
                <a:ext uri="{FF2B5EF4-FFF2-40B4-BE49-F238E27FC236}">
                  <a16:creationId xmlns:a16="http://schemas.microsoft.com/office/drawing/2014/main" id="{26F94E1D-CE96-F702-21F4-3A10F825FEDD}"/>
                </a:ext>
              </a:extLst>
            </p:cNvPr>
            <p:cNvPicPr>
              <a:picLocks noChangeAspect="1"/>
            </p:cNvPicPr>
            <p:nvPr/>
          </p:nvPicPr>
          <p:blipFill>
            <a:blip r:embed="rId4" cstate="email">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1675764" y="5878707"/>
              <a:ext cx="540765" cy="540765"/>
            </a:xfrm>
            <a:prstGeom prst="rect">
              <a:avLst/>
            </a:prstGeom>
          </p:spPr>
        </p:pic>
        <p:sp>
          <p:nvSpPr>
            <p:cNvPr id="6" name="TextBox 5">
              <a:extLst>
                <a:ext uri="{FF2B5EF4-FFF2-40B4-BE49-F238E27FC236}">
                  <a16:creationId xmlns:a16="http://schemas.microsoft.com/office/drawing/2014/main" id="{CBFC62F5-292D-90C1-EB1D-A17D261D0746}"/>
                </a:ext>
              </a:extLst>
            </p:cNvPr>
            <p:cNvSpPr txBox="1"/>
            <p:nvPr/>
          </p:nvSpPr>
          <p:spPr>
            <a:xfrm>
              <a:off x="1066800" y="6379552"/>
              <a:ext cx="3069651" cy="261610"/>
            </a:xfrm>
            <a:prstGeom prst="rect">
              <a:avLst/>
            </a:prstGeom>
            <a:noFill/>
          </p:spPr>
          <p:txBody>
            <a:bodyPr wrap="square">
              <a:spAutoFit/>
            </a:bodyPr>
            <a:lstStyle/>
            <a:p>
              <a:pPr marL="12700">
                <a:lnSpc>
                  <a:spcPct val="100000"/>
                </a:lnSpc>
                <a:spcBef>
                  <a:spcPts val="844"/>
                </a:spcBef>
                <a:tabLst>
                  <a:tab pos="297815" algn="l"/>
                </a:tabLst>
              </a:pPr>
              <a:r>
                <a:rPr lang="en-US" sz="1100" dirty="0">
                  <a:solidFill>
                    <a:srgbClr val="FFFFFF"/>
                  </a:solidFill>
                  <a:latin typeface="Arial"/>
                  <a:cs typeface="Arial"/>
                  <a:hlinkClick r:id="rId6"/>
                </a:rPr>
                <a:t>M</a:t>
              </a:r>
              <a:r>
                <a:rPr lang="en-GB" sz="1100" dirty="0">
                  <a:solidFill>
                    <a:srgbClr val="FFFFFF"/>
                  </a:solidFill>
                  <a:latin typeface="Arial"/>
                  <a:cs typeface="Arial"/>
                  <a:hlinkClick r:id="rId6"/>
                </a:rPr>
                <a:t>ore about accreditation.</a:t>
              </a:r>
              <a:endParaRPr lang="en-GB" sz="1100" dirty="0">
                <a:latin typeface="Arial"/>
                <a:cs typeface="Arial"/>
              </a:endParaRPr>
            </a:p>
          </p:txBody>
        </p:sp>
      </p:grpSp>
    </p:spTree>
    <p:extLst>
      <p:ext uri="{BB962C8B-B14F-4D97-AF65-F5344CB8AC3E}">
        <p14:creationId xmlns:p14="http://schemas.microsoft.com/office/powerpoint/2010/main" val="1751368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group of people walking in a tunnel&#10;&#10;AI-generated content may be incorrect.">
            <a:extLst>
              <a:ext uri="{FF2B5EF4-FFF2-40B4-BE49-F238E27FC236}">
                <a16:creationId xmlns:a16="http://schemas.microsoft.com/office/drawing/2014/main" id="{3252AE91-752C-6A63-C456-A2EBE1772A77}"/>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3419872" y="-4357"/>
            <a:ext cx="5724128" cy="6858000"/>
          </a:xfrm>
          <a:prstGeom prst="rect">
            <a:avLst/>
          </a:prstGeom>
        </p:spPr>
      </p:pic>
      <p:pic>
        <p:nvPicPr>
          <p:cNvPr id="12" name="Picture 11" descr="Icon&#10;&#10;Description automatically generated">
            <a:extLst>
              <a:ext uri="{FF2B5EF4-FFF2-40B4-BE49-F238E27FC236}">
                <a16:creationId xmlns:a16="http://schemas.microsoft.com/office/drawing/2014/main" id="{BB26C52C-3AEE-4BBB-8E98-2A60C4516D47}"/>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12360" y="260648"/>
            <a:ext cx="978730" cy="978730"/>
          </a:xfrm>
          <a:prstGeom prst="rect">
            <a:avLst/>
          </a:prstGeom>
        </p:spPr>
      </p:pic>
      <p:sp>
        <p:nvSpPr>
          <p:cNvPr id="16" name="Rectangle 15">
            <a:extLst>
              <a:ext uri="{FF2B5EF4-FFF2-40B4-BE49-F238E27FC236}">
                <a16:creationId xmlns:a16="http://schemas.microsoft.com/office/drawing/2014/main" id="{41F5AB89-8BFE-4EF6-ACCB-24BA278EE29C}"/>
              </a:ext>
            </a:extLst>
          </p:cNvPr>
          <p:cNvSpPr/>
          <p:nvPr/>
        </p:nvSpPr>
        <p:spPr>
          <a:xfrm>
            <a:off x="0" y="4356"/>
            <a:ext cx="4211960" cy="6853643"/>
          </a:xfrm>
          <a:prstGeom prst="rect">
            <a:avLst/>
          </a:prstGeom>
          <a:solidFill>
            <a:srgbClr val="1291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59FA3CFC-65A0-4AF5-93D8-BAF10A6C472B}"/>
              </a:ext>
            </a:extLst>
          </p:cNvPr>
          <p:cNvSpPr txBox="1"/>
          <p:nvPr/>
        </p:nvSpPr>
        <p:spPr>
          <a:xfrm>
            <a:off x="438914" y="1052736"/>
            <a:ext cx="3600400" cy="1754326"/>
          </a:xfrm>
          <a:prstGeom prst="rect">
            <a:avLst/>
          </a:prstGeom>
          <a:noFill/>
        </p:spPr>
        <p:txBody>
          <a:bodyPr wrap="square" rtlCol="0">
            <a:spAutoFit/>
          </a:bodyPr>
          <a:lstStyle/>
          <a:p>
            <a:r>
              <a:rPr lang="en-GB" sz="3600" b="1" dirty="0" err="1">
                <a:solidFill>
                  <a:schemeClr val="bg1"/>
                </a:solidFill>
              </a:rPr>
              <a:t>Nausicaá</a:t>
            </a:r>
            <a:r>
              <a:rPr lang="en-GB" sz="3600" b="1" dirty="0">
                <a:solidFill>
                  <a:schemeClr val="bg1"/>
                </a:solidFill>
              </a:rPr>
              <a:t> National Sea Centre</a:t>
            </a:r>
          </a:p>
        </p:txBody>
      </p:sp>
      <p:sp>
        <p:nvSpPr>
          <p:cNvPr id="18" name="TextBox 17">
            <a:extLst>
              <a:ext uri="{FF2B5EF4-FFF2-40B4-BE49-F238E27FC236}">
                <a16:creationId xmlns:a16="http://schemas.microsoft.com/office/drawing/2014/main" id="{3D039ADE-8FFE-421A-9D91-BB6775F0091F}"/>
              </a:ext>
            </a:extLst>
          </p:cNvPr>
          <p:cNvSpPr txBox="1"/>
          <p:nvPr/>
        </p:nvSpPr>
        <p:spPr>
          <a:xfrm>
            <a:off x="438914" y="2996952"/>
            <a:ext cx="3340998" cy="1169551"/>
          </a:xfrm>
          <a:prstGeom prst="rect">
            <a:avLst/>
          </a:prstGeom>
          <a:noFill/>
        </p:spPr>
        <p:txBody>
          <a:bodyPr wrap="square" rtlCol="0">
            <a:spAutoFit/>
          </a:bodyPr>
          <a:lstStyle/>
          <a:p>
            <a:r>
              <a:rPr lang="en-US" sz="1400" dirty="0">
                <a:solidFill>
                  <a:schemeClr val="bg1"/>
                </a:solidFill>
              </a:rPr>
              <a:t>The largest marine life </a:t>
            </a:r>
            <a:r>
              <a:rPr lang="en-US" sz="1400" dirty="0" err="1">
                <a:solidFill>
                  <a:schemeClr val="bg1"/>
                </a:solidFill>
              </a:rPr>
              <a:t>centre</a:t>
            </a:r>
            <a:r>
              <a:rPr lang="en-US" sz="1400" dirty="0">
                <a:solidFill>
                  <a:schemeClr val="bg1"/>
                </a:solidFill>
              </a:rPr>
              <a:t> in Europe is home to 1,600 species and promotes sustainability and marine management. This is a fun and educational cross-curricular visit for groups.</a:t>
            </a:r>
            <a:endParaRPr lang="en-GB" sz="1400" b="0" dirty="0">
              <a:solidFill>
                <a:schemeClr val="bg1"/>
              </a:solidFill>
            </a:endParaRPr>
          </a:p>
        </p:txBody>
      </p:sp>
    </p:spTree>
    <p:extLst>
      <p:ext uri="{BB962C8B-B14F-4D97-AF65-F5344CB8AC3E}">
        <p14:creationId xmlns:p14="http://schemas.microsoft.com/office/powerpoint/2010/main" val="201934051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close-up of a structure&#10;&#10;AI-generated content may be incorrect.">
            <a:extLst>
              <a:ext uri="{FF2B5EF4-FFF2-40B4-BE49-F238E27FC236}">
                <a16:creationId xmlns:a16="http://schemas.microsoft.com/office/drawing/2014/main" id="{3855A6ED-3B06-B562-89D4-4EA525E00C3D}"/>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000500" y="0"/>
            <a:ext cx="5143500" cy="6858000"/>
          </a:xfrm>
          <a:prstGeom prst="rect">
            <a:avLst/>
          </a:prstGeom>
        </p:spPr>
      </p:pic>
      <p:pic>
        <p:nvPicPr>
          <p:cNvPr id="12" name="Picture 11" descr="Icon&#10;&#10;Description automatically generated">
            <a:extLst>
              <a:ext uri="{FF2B5EF4-FFF2-40B4-BE49-F238E27FC236}">
                <a16:creationId xmlns:a16="http://schemas.microsoft.com/office/drawing/2014/main" id="{BB26C52C-3AEE-4BBB-8E98-2A60C4516D47}"/>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12360" y="260648"/>
            <a:ext cx="978730" cy="978730"/>
          </a:xfrm>
          <a:prstGeom prst="rect">
            <a:avLst/>
          </a:prstGeom>
        </p:spPr>
      </p:pic>
      <p:sp>
        <p:nvSpPr>
          <p:cNvPr id="16" name="Rectangle 15">
            <a:extLst>
              <a:ext uri="{FF2B5EF4-FFF2-40B4-BE49-F238E27FC236}">
                <a16:creationId xmlns:a16="http://schemas.microsoft.com/office/drawing/2014/main" id="{41F5AB89-8BFE-4EF6-ACCB-24BA278EE29C}"/>
              </a:ext>
            </a:extLst>
          </p:cNvPr>
          <p:cNvSpPr/>
          <p:nvPr/>
        </p:nvSpPr>
        <p:spPr>
          <a:xfrm>
            <a:off x="0" y="0"/>
            <a:ext cx="4211960" cy="6858000"/>
          </a:xfrm>
          <a:prstGeom prst="rect">
            <a:avLst/>
          </a:prstGeom>
          <a:solidFill>
            <a:srgbClr val="1291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59FA3CFC-65A0-4AF5-93D8-BAF10A6C472B}"/>
              </a:ext>
            </a:extLst>
          </p:cNvPr>
          <p:cNvSpPr txBox="1"/>
          <p:nvPr/>
        </p:nvSpPr>
        <p:spPr>
          <a:xfrm>
            <a:off x="376403" y="1484784"/>
            <a:ext cx="3600400" cy="646331"/>
          </a:xfrm>
          <a:prstGeom prst="rect">
            <a:avLst/>
          </a:prstGeom>
          <a:noFill/>
        </p:spPr>
        <p:txBody>
          <a:bodyPr wrap="square" rtlCol="0">
            <a:spAutoFit/>
          </a:bodyPr>
          <a:lstStyle/>
          <a:p>
            <a:r>
              <a:rPr lang="en-GB" sz="3600" b="1" dirty="0">
                <a:solidFill>
                  <a:schemeClr val="bg1"/>
                </a:solidFill>
              </a:rPr>
              <a:t>The </a:t>
            </a:r>
            <a:r>
              <a:rPr lang="en-GB" sz="3600" b="1" dirty="0" err="1">
                <a:solidFill>
                  <a:schemeClr val="bg1"/>
                </a:solidFill>
              </a:rPr>
              <a:t>Atomium</a:t>
            </a:r>
            <a:endParaRPr lang="en-GB" sz="3600" b="1" dirty="0">
              <a:solidFill>
                <a:schemeClr val="bg1"/>
              </a:solidFill>
            </a:endParaRPr>
          </a:p>
        </p:txBody>
      </p:sp>
      <p:sp>
        <p:nvSpPr>
          <p:cNvPr id="18" name="TextBox 17">
            <a:extLst>
              <a:ext uri="{FF2B5EF4-FFF2-40B4-BE49-F238E27FC236}">
                <a16:creationId xmlns:a16="http://schemas.microsoft.com/office/drawing/2014/main" id="{3D039ADE-8FFE-421A-9D91-BB6775F0091F}"/>
              </a:ext>
            </a:extLst>
          </p:cNvPr>
          <p:cNvSpPr txBox="1"/>
          <p:nvPr/>
        </p:nvSpPr>
        <p:spPr>
          <a:xfrm>
            <a:off x="376403" y="2492514"/>
            <a:ext cx="3168352" cy="2246769"/>
          </a:xfrm>
          <a:prstGeom prst="rect">
            <a:avLst/>
          </a:prstGeom>
          <a:noFill/>
        </p:spPr>
        <p:txBody>
          <a:bodyPr wrap="square" rtlCol="0">
            <a:spAutoFit/>
          </a:bodyPr>
          <a:lstStyle/>
          <a:p>
            <a:r>
              <a:rPr lang="en-US" sz="1400" dirty="0">
                <a:solidFill>
                  <a:schemeClr val="bg1"/>
                </a:solidFill>
              </a:rPr>
              <a:t>The </a:t>
            </a:r>
            <a:r>
              <a:rPr lang="en-US" sz="1400" dirty="0" err="1">
                <a:solidFill>
                  <a:schemeClr val="bg1"/>
                </a:solidFill>
              </a:rPr>
              <a:t>Atomium</a:t>
            </a:r>
            <a:r>
              <a:rPr lang="en-US" sz="1400" dirty="0">
                <a:solidFill>
                  <a:schemeClr val="bg1"/>
                </a:solidFill>
              </a:rPr>
              <a:t> is an iconic landmark built for the 1958 World Expo, designed to represent an iron crystal magnified 165 billion times. </a:t>
            </a:r>
          </a:p>
          <a:p>
            <a:endParaRPr lang="en-US" sz="1400" dirty="0">
              <a:solidFill>
                <a:schemeClr val="bg1"/>
              </a:solidFill>
            </a:endParaRPr>
          </a:p>
          <a:p>
            <a:r>
              <a:rPr lang="en-US" sz="1400" dirty="0">
                <a:solidFill>
                  <a:schemeClr val="bg1"/>
                </a:solidFill>
              </a:rPr>
              <a:t>Explore its futuristic spheres connected by tunnels, see exhibitions on science and design, and take in panoramic views of the city from the top.</a:t>
            </a:r>
            <a:endParaRPr lang="en-GB" sz="1400" b="0" dirty="0">
              <a:solidFill>
                <a:schemeClr val="bg1"/>
              </a:solidFill>
            </a:endParaRPr>
          </a:p>
        </p:txBody>
      </p:sp>
    </p:spTree>
    <p:extLst>
      <p:ext uri="{BB962C8B-B14F-4D97-AF65-F5344CB8AC3E}">
        <p14:creationId xmlns:p14="http://schemas.microsoft.com/office/powerpoint/2010/main" val="411740146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erson in a virtual reality helmet jumping in a room with people watching&#10;&#10;AI-generated content may be incorrect.">
            <a:extLst>
              <a:ext uri="{FF2B5EF4-FFF2-40B4-BE49-F238E27FC236}">
                <a16:creationId xmlns:a16="http://schemas.microsoft.com/office/drawing/2014/main" id="{7F4C141C-151D-F2E5-986B-CDFD4D0FC200}"/>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3758717" y="0"/>
            <a:ext cx="5385283" cy="6858000"/>
          </a:xfrm>
          <a:prstGeom prst="rect">
            <a:avLst/>
          </a:prstGeom>
        </p:spPr>
      </p:pic>
      <p:pic>
        <p:nvPicPr>
          <p:cNvPr id="12" name="Picture 11" descr="Icon&#10;&#10;Description automatically generated">
            <a:extLst>
              <a:ext uri="{FF2B5EF4-FFF2-40B4-BE49-F238E27FC236}">
                <a16:creationId xmlns:a16="http://schemas.microsoft.com/office/drawing/2014/main" id="{BB26C52C-3AEE-4BBB-8E98-2A60C4516D47}"/>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12360" y="260648"/>
            <a:ext cx="978730" cy="978730"/>
          </a:xfrm>
          <a:prstGeom prst="rect">
            <a:avLst/>
          </a:prstGeom>
        </p:spPr>
      </p:pic>
      <p:sp>
        <p:nvSpPr>
          <p:cNvPr id="16" name="Rectangle 15">
            <a:extLst>
              <a:ext uri="{FF2B5EF4-FFF2-40B4-BE49-F238E27FC236}">
                <a16:creationId xmlns:a16="http://schemas.microsoft.com/office/drawing/2014/main" id="{41F5AB89-8BFE-4EF6-ACCB-24BA278EE29C}"/>
              </a:ext>
            </a:extLst>
          </p:cNvPr>
          <p:cNvSpPr/>
          <p:nvPr/>
        </p:nvSpPr>
        <p:spPr>
          <a:xfrm>
            <a:off x="0" y="0"/>
            <a:ext cx="4211960" cy="6858000"/>
          </a:xfrm>
          <a:prstGeom prst="rect">
            <a:avLst/>
          </a:prstGeom>
          <a:solidFill>
            <a:srgbClr val="1291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59FA3CFC-65A0-4AF5-93D8-BAF10A6C472B}"/>
              </a:ext>
            </a:extLst>
          </p:cNvPr>
          <p:cNvSpPr txBox="1"/>
          <p:nvPr/>
        </p:nvSpPr>
        <p:spPr>
          <a:xfrm>
            <a:off x="395536" y="1484784"/>
            <a:ext cx="3600400" cy="1200329"/>
          </a:xfrm>
          <a:prstGeom prst="rect">
            <a:avLst/>
          </a:prstGeom>
          <a:noFill/>
        </p:spPr>
        <p:txBody>
          <a:bodyPr wrap="square" rtlCol="0">
            <a:spAutoFit/>
          </a:bodyPr>
          <a:lstStyle/>
          <a:p>
            <a:r>
              <a:rPr lang="en-GB" sz="3600" b="1" dirty="0">
                <a:solidFill>
                  <a:schemeClr val="bg1"/>
                </a:solidFill>
              </a:rPr>
              <a:t>Euro Space Centre</a:t>
            </a:r>
          </a:p>
        </p:txBody>
      </p:sp>
      <p:sp>
        <p:nvSpPr>
          <p:cNvPr id="18" name="TextBox 17">
            <a:extLst>
              <a:ext uri="{FF2B5EF4-FFF2-40B4-BE49-F238E27FC236}">
                <a16:creationId xmlns:a16="http://schemas.microsoft.com/office/drawing/2014/main" id="{3D039ADE-8FFE-421A-9D91-BB6775F0091F}"/>
              </a:ext>
            </a:extLst>
          </p:cNvPr>
          <p:cNvSpPr txBox="1"/>
          <p:nvPr/>
        </p:nvSpPr>
        <p:spPr>
          <a:xfrm>
            <a:off x="395536" y="2781012"/>
            <a:ext cx="3168352" cy="2462213"/>
          </a:xfrm>
          <a:prstGeom prst="rect">
            <a:avLst/>
          </a:prstGeom>
          <a:noFill/>
        </p:spPr>
        <p:txBody>
          <a:bodyPr wrap="square" rtlCol="0">
            <a:spAutoFit/>
          </a:bodyPr>
          <a:lstStyle/>
          <a:p>
            <a:r>
              <a:rPr lang="en-US" sz="1400" dirty="0">
                <a:solidFill>
                  <a:schemeClr val="bg1"/>
                </a:solidFill>
              </a:rPr>
              <a:t>The Euro Space Centre is an interactive science and space park where students can learn about astronomy, space travel, and astronaut training. </a:t>
            </a:r>
          </a:p>
          <a:p>
            <a:endParaRPr lang="en-US" sz="1400" dirty="0">
              <a:solidFill>
                <a:schemeClr val="bg1"/>
              </a:solidFill>
            </a:endParaRPr>
          </a:p>
          <a:p>
            <a:r>
              <a:rPr lang="en-US" sz="1400" dirty="0">
                <a:solidFill>
                  <a:schemeClr val="bg1"/>
                </a:solidFill>
              </a:rPr>
              <a:t>The </a:t>
            </a:r>
            <a:r>
              <a:rPr lang="en-US" sz="1400" dirty="0" err="1">
                <a:solidFill>
                  <a:schemeClr val="bg1"/>
                </a:solidFill>
              </a:rPr>
              <a:t>centre</a:t>
            </a:r>
            <a:r>
              <a:rPr lang="en-US" sz="1400" dirty="0">
                <a:solidFill>
                  <a:schemeClr val="bg1"/>
                </a:solidFill>
              </a:rPr>
              <a:t> includes simulators of space flight and micro-gravity and is home to the only full-scale mock-up of the US Space Shuttle existing in Europe.</a:t>
            </a:r>
            <a:endParaRPr lang="en-GB" sz="1400" b="0" dirty="0">
              <a:solidFill>
                <a:schemeClr val="bg1"/>
              </a:solidFill>
            </a:endParaRPr>
          </a:p>
        </p:txBody>
      </p:sp>
    </p:spTree>
    <p:extLst>
      <p:ext uri="{BB962C8B-B14F-4D97-AF65-F5344CB8AC3E}">
        <p14:creationId xmlns:p14="http://schemas.microsoft.com/office/powerpoint/2010/main" val="104597049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keleton of a dinosaur in a museum&#10;&#10;AI-generated content may be incorrect.">
            <a:extLst>
              <a:ext uri="{FF2B5EF4-FFF2-40B4-BE49-F238E27FC236}">
                <a16:creationId xmlns:a16="http://schemas.microsoft.com/office/drawing/2014/main" id="{21D56548-5AF3-A6E3-8D74-DE52345C4701}"/>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3707904" y="0"/>
            <a:ext cx="5436096" cy="6858000"/>
          </a:xfrm>
          <a:prstGeom prst="rect">
            <a:avLst/>
          </a:prstGeom>
        </p:spPr>
      </p:pic>
      <p:pic>
        <p:nvPicPr>
          <p:cNvPr id="12" name="Picture 11" descr="Icon&#10;&#10;Description automatically generated">
            <a:extLst>
              <a:ext uri="{FF2B5EF4-FFF2-40B4-BE49-F238E27FC236}">
                <a16:creationId xmlns:a16="http://schemas.microsoft.com/office/drawing/2014/main" id="{BB26C52C-3AEE-4BBB-8E98-2A60C4516D47}"/>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12360" y="260648"/>
            <a:ext cx="978730" cy="978730"/>
          </a:xfrm>
          <a:prstGeom prst="rect">
            <a:avLst/>
          </a:prstGeom>
        </p:spPr>
      </p:pic>
      <p:sp>
        <p:nvSpPr>
          <p:cNvPr id="16" name="Rectangle 15">
            <a:extLst>
              <a:ext uri="{FF2B5EF4-FFF2-40B4-BE49-F238E27FC236}">
                <a16:creationId xmlns:a16="http://schemas.microsoft.com/office/drawing/2014/main" id="{41F5AB89-8BFE-4EF6-ACCB-24BA278EE29C}"/>
              </a:ext>
            </a:extLst>
          </p:cNvPr>
          <p:cNvSpPr/>
          <p:nvPr/>
        </p:nvSpPr>
        <p:spPr>
          <a:xfrm>
            <a:off x="0" y="0"/>
            <a:ext cx="4211960" cy="6858000"/>
          </a:xfrm>
          <a:prstGeom prst="rect">
            <a:avLst/>
          </a:prstGeom>
          <a:solidFill>
            <a:srgbClr val="1291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59FA3CFC-65A0-4AF5-93D8-BAF10A6C472B}"/>
              </a:ext>
            </a:extLst>
          </p:cNvPr>
          <p:cNvSpPr txBox="1"/>
          <p:nvPr/>
        </p:nvSpPr>
        <p:spPr>
          <a:xfrm>
            <a:off x="251520" y="1203534"/>
            <a:ext cx="3960440" cy="1754326"/>
          </a:xfrm>
          <a:prstGeom prst="rect">
            <a:avLst/>
          </a:prstGeom>
          <a:noFill/>
        </p:spPr>
        <p:txBody>
          <a:bodyPr wrap="square" rtlCol="0">
            <a:spAutoFit/>
          </a:bodyPr>
          <a:lstStyle/>
          <a:p>
            <a:r>
              <a:rPr lang="en-US" sz="3600" b="1" dirty="0">
                <a:solidFill>
                  <a:schemeClr val="bg1"/>
                </a:solidFill>
              </a:rPr>
              <a:t>Royal Belgian Institute of Natural Sciences</a:t>
            </a:r>
          </a:p>
        </p:txBody>
      </p:sp>
      <p:sp>
        <p:nvSpPr>
          <p:cNvPr id="18" name="TextBox 17">
            <a:extLst>
              <a:ext uri="{FF2B5EF4-FFF2-40B4-BE49-F238E27FC236}">
                <a16:creationId xmlns:a16="http://schemas.microsoft.com/office/drawing/2014/main" id="{3D039ADE-8FFE-421A-9D91-BB6775F0091F}"/>
              </a:ext>
            </a:extLst>
          </p:cNvPr>
          <p:cNvSpPr txBox="1"/>
          <p:nvPr/>
        </p:nvSpPr>
        <p:spPr>
          <a:xfrm>
            <a:off x="251520" y="3128512"/>
            <a:ext cx="3456384" cy="1169551"/>
          </a:xfrm>
          <a:prstGeom prst="rect">
            <a:avLst/>
          </a:prstGeom>
          <a:noFill/>
        </p:spPr>
        <p:txBody>
          <a:bodyPr wrap="square" rtlCol="0">
            <a:spAutoFit/>
          </a:bodyPr>
          <a:lstStyle/>
          <a:p>
            <a:r>
              <a:rPr lang="en-US" sz="1400" dirty="0">
                <a:solidFill>
                  <a:schemeClr val="bg1"/>
                </a:solidFill>
              </a:rPr>
              <a:t>The Institute of Natural Sciences is home to one of the largest dinosaur galleries in Europe, featuring impressive skeletons alongside exhibits on evolution, biodiversity, and the natural world.</a:t>
            </a:r>
            <a:endParaRPr lang="en-GB" sz="1400" b="0" dirty="0">
              <a:solidFill>
                <a:schemeClr val="bg1"/>
              </a:solidFill>
            </a:endParaRPr>
          </a:p>
        </p:txBody>
      </p:sp>
    </p:spTree>
    <p:extLst>
      <p:ext uri="{BB962C8B-B14F-4D97-AF65-F5344CB8AC3E}">
        <p14:creationId xmlns:p14="http://schemas.microsoft.com/office/powerpoint/2010/main" val="10057132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building with a dome and a sign&#10;&#10;AI-generated content may be incorrect.">
            <a:extLst>
              <a:ext uri="{FF2B5EF4-FFF2-40B4-BE49-F238E27FC236}">
                <a16:creationId xmlns:a16="http://schemas.microsoft.com/office/drawing/2014/main" id="{79A8F996-4E3F-FE31-524A-3094DFFD5EBD}"/>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980647" y="0"/>
            <a:ext cx="8160907" cy="6858000"/>
          </a:xfrm>
          <a:prstGeom prst="rect">
            <a:avLst/>
          </a:prstGeom>
        </p:spPr>
      </p:pic>
      <p:pic>
        <p:nvPicPr>
          <p:cNvPr id="12" name="Picture 11" descr="Icon&#10;&#10;Description automatically generated">
            <a:extLst>
              <a:ext uri="{FF2B5EF4-FFF2-40B4-BE49-F238E27FC236}">
                <a16:creationId xmlns:a16="http://schemas.microsoft.com/office/drawing/2014/main" id="{BB26C52C-3AEE-4BBB-8E98-2A60C4516D47}"/>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12360" y="260648"/>
            <a:ext cx="978730" cy="978730"/>
          </a:xfrm>
          <a:prstGeom prst="rect">
            <a:avLst/>
          </a:prstGeom>
        </p:spPr>
      </p:pic>
      <p:sp>
        <p:nvSpPr>
          <p:cNvPr id="16" name="Rectangle 15">
            <a:extLst>
              <a:ext uri="{FF2B5EF4-FFF2-40B4-BE49-F238E27FC236}">
                <a16:creationId xmlns:a16="http://schemas.microsoft.com/office/drawing/2014/main" id="{41F5AB89-8BFE-4EF6-ACCB-24BA278EE29C}"/>
              </a:ext>
            </a:extLst>
          </p:cNvPr>
          <p:cNvSpPr/>
          <p:nvPr/>
        </p:nvSpPr>
        <p:spPr>
          <a:xfrm>
            <a:off x="0" y="0"/>
            <a:ext cx="4211960" cy="6858000"/>
          </a:xfrm>
          <a:prstGeom prst="rect">
            <a:avLst/>
          </a:prstGeom>
          <a:solidFill>
            <a:srgbClr val="1291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59FA3CFC-65A0-4AF5-93D8-BAF10A6C472B}"/>
              </a:ext>
            </a:extLst>
          </p:cNvPr>
          <p:cNvSpPr txBox="1"/>
          <p:nvPr/>
        </p:nvSpPr>
        <p:spPr>
          <a:xfrm>
            <a:off x="390745" y="1658183"/>
            <a:ext cx="3600400" cy="978729"/>
          </a:xfrm>
          <a:prstGeom prst="rect">
            <a:avLst/>
          </a:prstGeom>
          <a:noFill/>
        </p:spPr>
        <p:txBody>
          <a:bodyPr wrap="square" rtlCol="0">
            <a:spAutoFit/>
          </a:bodyPr>
          <a:lstStyle/>
          <a:p>
            <a:pPr>
              <a:lnSpc>
                <a:spcPct val="80000"/>
              </a:lnSpc>
            </a:pPr>
            <a:r>
              <a:rPr lang="en-GB" sz="3600" b="1" dirty="0">
                <a:solidFill>
                  <a:schemeClr val="bg1"/>
                </a:solidFill>
              </a:rPr>
              <a:t>Brussels Planetarium</a:t>
            </a:r>
          </a:p>
        </p:txBody>
      </p:sp>
      <p:sp>
        <p:nvSpPr>
          <p:cNvPr id="18" name="TextBox 17">
            <a:extLst>
              <a:ext uri="{FF2B5EF4-FFF2-40B4-BE49-F238E27FC236}">
                <a16:creationId xmlns:a16="http://schemas.microsoft.com/office/drawing/2014/main" id="{3D039ADE-8FFE-421A-9D91-BB6775F0091F}"/>
              </a:ext>
            </a:extLst>
          </p:cNvPr>
          <p:cNvSpPr txBox="1"/>
          <p:nvPr/>
        </p:nvSpPr>
        <p:spPr>
          <a:xfrm>
            <a:off x="386690" y="2852936"/>
            <a:ext cx="3168352" cy="1600438"/>
          </a:xfrm>
          <a:prstGeom prst="rect">
            <a:avLst/>
          </a:prstGeom>
          <a:noFill/>
        </p:spPr>
        <p:txBody>
          <a:bodyPr wrap="square" rtlCol="0">
            <a:spAutoFit/>
          </a:bodyPr>
          <a:lstStyle/>
          <a:p>
            <a:r>
              <a:rPr lang="en-US" sz="1400" dirty="0">
                <a:solidFill>
                  <a:schemeClr val="bg1"/>
                </a:solidFill>
              </a:rPr>
              <a:t>The Brussels Planetarium is one of Europe’s leading planetariums, featuring a 23-meter overhead dome displaying vividly realistic projections of planets, stars, and galaxies, immersing students in the wonders of the universe.</a:t>
            </a:r>
            <a:endParaRPr lang="en-GB" sz="1400" b="0" dirty="0">
              <a:solidFill>
                <a:schemeClr val="bg1"/>
              </a:solidFill>
            </a:endParaRPr>
          </a:p>
        </p:txBody>
      </p:sp>
    </p:spTree>
    <p:extLst>
      <p:ext uri="{BB962C8B-B14F-4D97-AF65-F5344CB8AC3E}">
        <p14:creationId xmlns:p14="http://schemas.microsoft.com/office/powerpoint/2010/main" val="414955218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group of trains on tracks&#10;&#10;AI-generated content may be incorrect.">
            <a:extLst>
              <a:ext uri="{FF2B5EF4-FFF2-40B4-BE49-F238E27FC236}">
                <a16:creationId xmlns:a16="http://schemas.microsoft.com/office/drawing/2014/main" id="{81DEFAF4-C8D3-F765-3F4A-A68B792AA73F}"/>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2153865" y="-1"/>
            <a:ext cx="6990136" cy="6857999"/>
          </a:xfrm>
          <a:prstGeom prst="rect">
            <a:avLst/>
          </a:prstGeom>
        </p:spPr>
      </p:pic>
      <p:pic>
        <p:nvPicPr>
          <p:cNvPr id="12" name="Picture 11" descr="Icon&#10;&#10;Description automatically generated">
            <a:extLst>
              <a:ext uri="{FF2B5EF4-FFF2-40B4-BE49-F238E27FC236}">
                <a16:creationId xmlns:a16="http://schemas.microsoft.com/office/drawing/2014/main" id="{BB26C52C-3AEE-4BBB-8E98-2A60C4516D47}"/>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12360" y="260648"/>
            <a:ext cx="978730" cy="978730"/>
          </a:xfrm>
          <a:prstGeom prst="rect">
            <a:avLst/>
          </a:prstGeom>
        </p:spPr>
      </p:pic>
      <p:sp>
        <p:nvSpPr>
          <p:cNvPr id="16" name="Rectangle 15">
            <a:extLst>
              <a:ext uri="{FF2B5EF4-FFF2-40B4-BE49-F238E27FC236}">
                <a16:creationId xmlns:a16="http://schemas.microsoft.com/office/drawing/2014/main" id="{41F5AB89-8BFE-4EF6-ACCB-24BA278EE29C}"/>
              </a:ext>
            </a:extLst>
          </p:cNvPr>
          <p:cNvSpPr/>
          <p:nvPr/>
        </p:nvSpPr>
        <p:spPr>
          <a:xfrm>
            <a:off x="0" y="0"/>
            <a:ext cx="4211960" cy="6858000"/>
          </a:xfrm>
          <a:prstGeom prst="rect">
            <a:avLst/>
          </a:prstGeom>
          <a:solidFill>
            <a:srgbClr val="1291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59FA3CFC-65A0-4AF5-93D8-BAF10A6C472B}"/>
              </a:ext>
            </a:extLst>
          </p:cNvPr>
          <p:cNvSpPr txBox="1"/>
          <p:nvPr/>
        </p:nvSpPr>
        <p:spPr>
          <a:xfrm>
            <a:off x="395536" y="1615152"/>
            <a:ext cx="3600400" cy="978729"/>
          </a:xfrm>
          <a:prstGeom prst="rect">
            <a:avLst/>
          </a:prstGeom>
          <a:noFill/>
        </p:spPr>
        <p:txBody>
          <a:bodyPr wrap="square" rtlCol="0">
            <a:spAutoFit/>
          </a:bodyPr>
          <a:lstStyle/>
          <a:p>
            <a:pPr>
              <a:lnSpc>
                <a:spcPct val="80000"/>
              </a:lnSpc>
            </a:pPr>
            <a:br>
              <a:rPr lang="en-GB" sz="3600" dirty="0"/>
            </a:br>
            <a:r>
              <a:rPr lang="en-GB" sz="3600" b="1" dirty="0">
                <a:solidFill>
                  <a:schemeClr val="bg1"/>
                </a:solidFill>
              </a:rPr>
              <a:t>Train World</a:t>
            </a:r>
          </a:p>
        </p:txBody>
      </p:sp>
      <p:sp>
        <p:nvSpPr>
          <p:cNvPr id="18" name="TextBox 17">
            <a:extLst>
              <a:ext uri="{FF2B5EF4-FFF2-40B4-BE49-F238E27FC236}">
                <a16:creationId xmlns:a16="http://schemas.microsoft.com/office/drawing/2014/main" id="{3D039ADE-8FFE-421A-9D91-BB6775F0091F}"/>
              </a:ext>
            </a:extLst>
          </p:cNvPr>
          <p:cNvSpPr txBox="1"/>
          <p:nvPr/>
        </p:nvSpPr>
        <p:spPr>
          <a:xfrm>
            <a:off x="400762" y="2780928"/>
            <a:ext cx="3168352" cy="2462213"/>
          </a:xfrm>
          <a:prstGeom prst="rect">
            <a:avLst/>
          </a:prstGeom>
          <a:noFill/>
        </p:spPr>
        <p:txBody>
          <a:bodyPr wrap="square" rtlCol="0">
            <a:spAutoFit/>
          </a:bodyPr>
          <a:lstStyle/>
          <a:p>
            <a:r>
              <a:rPr lang="en-US" sz="1400" dirty="0">
                <a:solidFill>
                  <a:schemeClr val="bg1"/>
                </a:solidFill>
              </a:rPr>
              <a:t>Discover the best of Belgium’s trains from the past, present, and future. Explore beautifully restored locomotives, interactive exhibits, and unique collections that highlight the country’s rich railway heritage and its role in shaping modern travel. </a:t>
            </a:r>
          </a:p>
          <a:p>
            <a:endParaRPr lang="en-US" sz="1400" dirty="0">
              <a:solidFill>
                <a:schemeClr val="bg1"/>
              </a:solidFill>
            </a:endParaRPr>
          </a:p>
          <a:p>
            <a:r>
              <a:rPr lang="en-US" sz="1400" dirty="0">
                <a:solidFill>
                  <a:schemeClr val="bg1"/>
                </a:solidFill>
              </a:rPr>
              <a:t>You can even climb aboard a train over 100 years old and experience what it's like to drive one!</a:t>
            </a:r>
            <a:endParaRPr lang="en-GB" sz="1400" b="0" dirty="0">
              <a:solidFill>
                <a:schemeClr val="bg1"/>
              </a:solidFill>
            </a:endParaRPr>
          </a:p>
        </p:txBody>
      </p:sp>
    </p:spTree>
    <p:extLst>
      <p:ext uri="{BB962C8B-B14F-4D97-AF65-F5344CB8AC3E}">
        <p14:creationId xmlns:p14="http://schemas.microsoft.com/office/powerpoint/2010/main" val="104965078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475</Words>
  <Application>Microsoft Office PowerPoint</Application>
  <PresentationFormat>On-screen Show (4:3)</PresentationFormat>
  <Paragraphs>52</Paragraphs>
  <Slides>11</Slides>
  <Notes>9</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11</vt:i4>
      </vt:variant>
    </vt:vector>
  </HeadingPairs>
  <TitlesOfParts>
    <vt:vector size="17" baseType="lpstr">
      <vt:lpstr>Calibri</vt:lpstr>
      <vt:lpstr>Arial</vt:lpstr>
      <vt:lpstr>Wingdings</vt:lpstr>
      <vt:lpstr>2_Default Design</vt:lpstr>
      <vt:lpstr>Default Design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Belgium is waiting for you!</vt:lpstr>
    </vt:vector>
  </TitlesOfParts>
  <Company>TJM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Peru</dc:title>
  <dc:creator>Voyager School Travel;Sam Taylor (Digital Marketing Assistant)</dc:creator>
  <cp:lastModifiedBy>Emma Heasman</cp:lastModifiedBy>
  <cp:revision>324</cp:revision>
  <dcterms:created xsi:type="dcterms:W3CDTF">2008-08-28T10:36:08Z</dcterms:created>
  <dcterms:modified xsi:type="dcterms:W3CDTF">2025-08-19T14:54:41Z</dcterms:modified>
  <cp:category>France</cp:category>
</cp:coreProperties>
</file>