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81" r:id="rId1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291D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pic>
        <p:nvPicPr>
          <p:cNvPr id="18" name="bg object 18"/>
          <p:cNvPicPr/>
          <p:nvPr/>
        </p:nvPicPr>
        <p:blipFill>
          <a:blip r:embed="rId3" cstate="email">
            <a:extLst>
              <a:ext uri="{28A0092B-C50C-407E-A947-70E740481C1C}">
                <a14:useLocalDpi xmlns:a14="http://schemas.microsoft.com/office/drawing/2010/main"/>
              </a:ext>
            </a:extLst>
          </a:blip>
          <a:stretch>
            <a:fillRect/>
          </a:stretch>
        </p:blipFill>
        <p:spPr>
          <a:xfrm>
            <a:off x="3890771" y="6352794"/>
            <a:ext cx="1362455" cy="179070"/>
          </a:xfrm>
          <a:prstGeom prst="rect">
            <a:avLst/>
          </a:prstGeom>
        </p:spPr>
      </p:pic>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74218" y="1179321"/>
            <a:ext cx="3284220" cy="101346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voyagerschooltravel.com/about-us/our-accreditation/" TargetMode="Externa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voyagerschooltravel.com/tours/school-trip-to-sicily/" TargetMode="External"/><Relationship Id="rId2" Type="http://schemas.openxmlformats.org/officeDocument/2006/relationships/hyperlink" Target="https://www.voyagerschooltravel.com/school-trips-to-france/pari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B14F78-96A8-61D9-EB09-36A508EFAB9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0" y="1524000"/>
            <a:ext cx="9144000" cy="5334000"/>
          </a:xfrm>
          <a:prstGeom prst="rect">
            <a:avLst/>
          </a:prstGeom>
        </p:spPr>
      </p:pic>
      <p:sp>
        <p:nvSpPr>
          <p:cNvPr id="4" name="object 4"/>
          <p:cNvSpPr/>
          <p:nvPr/>
        </p:nvSpPr>
        <p:spPr>
          <a:xfrm>
            <a:off x="0" y="0"/>
            <a:ext cx="9144000" cy="2602865"/>
          </a:xfrm>
          <a:custGeom>
            <a:avLst/>
            <a:gdLst/>
            <a:ahLst/>
            <a:cxnLst/>
            <a:rect l="l" t="t" r="r" b="b"/>
            <a:pathLst>
              <a:path w="9144000" h="2602865">
                <a:moveTo>
                  <a:pt x="9144000" y="0"/>
                </a:moveTo>
                <a:lnTo>
                  <a:pt x="0" y="0"/>
                </a:lnTo>
                <a:lnTo>
                  <a:pt x="0" y="2602639"/>
                </a:lnTo>
                <a:lnTo>
                  <a:pt x="9144000" y="2060012"/>
                </a:lnTo>
                <a:lnTo>
                  <a:pt x="9144000" y="0"/>
                </a:lnTo>
                <a:close/>
              </a:path>
            </a:pathLst>
          </a:custGeom>
          <a:solidFill>
            <a:srgbClr val="1291D0"/>
          </a:solidFill>
        </p:spPr>
        <p:txBody>
          <a:bodyPr wrap="square" lIns="0" tIns="0" rIns="0" bIns="0" rtlCol="0"/>
          <a:lstStyle/>
          <a:p>
            <a:endParaRPr/>
          </a:p>
        </p:txBody>
      </p:sp>
      <p:sp>
        <p:nvSpPr>
          <p:cNvPr id="5" name="object 5"/>
          <p:cNvSpPr txBox="1">
            <a:spLocks noGrp="1"/>
          </p:cNvSpPr>
          <p:nvPr>
            <p:ph type="title"/>
          </p:nvPr>
        </p:nvSpPr>
        <p:spPr>
          <a:xfrm>
            <a:off x="546354" y="477774"/>
            <a:ext cx="6387846" cy="689291"/>
          </a:xfrm>
          <a:prstGeom prst="rect">
            <a:avLst/>
          </a:prstGeom>
        </p:spPr>
        <p:txBody>
          <a:bodyPr vert="horz" wrap="square" lIns="0" tIns="12065" rIns="0" bIns="0" rtlCol="0">
            <a:spAutoFit/>
          </a:bodyPr>
          <a:lstStyle/>
          <a:p>
            <a:pPr marL="12700">
              <a:lnSpc>
                <a:spcPct val="100000"/>
              </a:lnSpc>
              <a:spcBef>
                <a:spcPts val="95"/>
              </a:spcBef>
            </a:pPr>
            <a:r>
              <a:rPr sz="4400" spc="-50" dirty="0"/>
              <a:t>Your</a:t>
            </a:r>
            <a:r>
              <a:rPr sz="4400" spc="-110" dirty="0"/>
              <a:t> </a:t>
            </a:r>
            <a:r>
              <a:rPr sz="4400" dirty="0"/>
              <a:t>trip</a:t>
            </a:r>
            <a:r>
              <a:rPr sz="4400" spc="-105" dirty="0"/>
              <a:t> </a:t>
            </a:r>
            <a:r>
              <a:rPr sz="4400" dirty="0"/>
              <a:t>to</a:t>
            </a:r>
            <a:r>
              <a:rPr sz="4400" spc="-105" dirty="0"/>
              <a:t> </a:t>
            </a:r>
            <a:r>
              <a:rPr lang="en-US" sz="4400" spc="-10" dirty="0"/>
              <a:t>Sicily</a:t>
            </a:r>
            <a:endParaRPr sz="4400" dirty="0"/>
          </a:p>
        </p:txBody>
      </p:sp>
      <p:sp>
        <p:nvSpPr>
          <p:cNvPr id="6" name="object 6"/>
          <p:cNvSpPr txBox="1"/>
          <p:nvPr/>
        </p:nvSpPr>
        <p:spPr>
          <a:xfrm>
            <a:off x="546354" y="1156715"/>
            <a:ext cx="2138045" cy="635000"/>
          </a:xfrm>
          <a:prstGeom prst="rect">
            <a:avLst/>
          </a:prstGeom>
        </p:spPr>
        <p:txBody>
          <a:bodyPr vert="horz" wrap="square" lIns="0" tIns="12065" rIns="0" bIns="0" rtlCol="0">
            <a:spAutoFit/>
          </a:bodyPr>
          <a:lstStyle/>
          <a:p>
            <a:pPr marL="12700">
              <a:lnSpc>
                <a:spcPct val="100000"/>
              </a:lnSpc>
              <a:spcBef>
                <a:spcPts val="95"/>
              </a:spcBef>
            </a:pPr>
            <a:r>
              <a:rPr sz="2000" dirty="0">
                <a:solidFill>
                  <a:srgbClr val="FFFFFF"/>
                </a:solidFill>
                <a:latin typeface="Arial"/>
                <a:cs typeface="Arial"/>
              </a:rPr>
              <a:t>School</a:t>
            </a:r>
            <a:r>
              <a:rPr sz="2000" spc="-80" dirty="0">
                <a:solidFill>
                  <a:srgbClr val="FFFFFF"/>
                </a:solidFill>
                <a:latin typeface="Arial"/>
                <a:cs typeface="Arial"/>
              </a:rPr>
              <a:t> </a:t>
            </a:r>
            <a:r>
              <a:rPr sz="2000" spc="-20" dirty="0">
                <a:solidFill>
                  <a:srgbClr val="FFFFFF"/>
                </a:solidFill>
                <a:latin typeface="Arial"/>
                <a:cs typeface="Arial"/>
              </a:rPr>
              <a:t>Name</a:t>
            </a:r>
            <a:endParaRPr sz="2000" dirty="0">
              <a:latin typeface="Arial"/>
              <a:cs typeface="Arial"/>
            </a:endParaRPr>
          </a:p>
          <a:p>
            <a:pPr marL="12700">
              <a:lnSpc>
                <a:spcPct val="100000"/>
              </a:lnSpc>
            </a:pPr>
            <a:r>
              <a:rPr sz="2000" dirty="0">
                <a:solidFill>
                  <a:srgbClr val="FFFFFF"/>
                </a:solidFill>
                <a:latin typeface="Arial"/>
                <a:cs typeface="Arial"/>
              </a:rPr>
              <a:t>DD–DD</a:t>
            </a:r>
            <a:r>
              <a:rPr sz="2000" spc="-20" dirty="0">
                <a:solidFill>
                  <a:srgbClr val="FFFFFF"/>
                </a:solidFill>
                <a:latin typeface="Arial"/>
                <a:cs typeface="Arial"/>
              </a:rPr>
              <a:t> </a:t>
            </a:r>
            <a:r>
              <a:rPr sz="2000" dirty="0">
                <a:solidFill>
                  <a:srgbClr val="FFFFFF"/>
                </a:solidFill>
                <a:latin typeface="Arial"/>
                <a:cs typeface="Arial"/>
              </a:rPr>
              <a:t>MM</a:t>
            </a:r>
            <a:r>
              <a:rPr sz="2000" spc="-85" dirty="0">
                <a:solidFill>
                  <a:srgbClr val="FFFFFF"/>
                </a:solidFill>
                <a:latin typeface="Arial"/>
                <a:cs typeface="Arial"/>
              </a:rPr>
              <a:t> </a:t>
            </a:r>
            <a:r>
              <a:rPr sz="2000" spc="-20" dirty="0">
                <a:solidFill>
                  <a:srgbClr val="FFFFFF"/>
                </a:solidFill>
                <a:latin typeface="Arial"/>
                <a:cs typeface="Arial"/>
              </a:rPr>
              <a:t>YYYY</a:t>
            </a:r>
            <a:endParaRPr sz="2000" dirty="0">
              <a:latin typeface="Arial"/>
              <a:cs typeface="Arial"/>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474218" y="364561"/>
            <a:ext cx="2761615" cy="2305685"/>
          </a:xfrm>
          <a:prstGeom prst="rect">
            <a:avLst/>
          </a:prstGeom>
        </p:spPr>
        <p:txBody>
          <a:bodyPr vert="horz" wrap="square" lIns="0" tIns="146685" rIns="0" bIns="0" rtlCol="0">
            <a:spAutoFit/>
          </a:bodyPr>
          <a:lstStyle/>
          <a:p>
            <a:pPr marL="12700" marR="5080">
              <a:lnSpc>
                <a:spcPct val="80000"/>
              </a:lnSpc>
              <a:spcBef>
                <a:spcPts val="1155"/>
              </a:spcBef>
            </a:pPr>
            <a:r>
              <a:rPr sz="4400" dirty="0"/>
              <a:t>We</a:t>
            </a:r>
            <a:r>
              <a:rPr sz="4400" spc="-105" dirty="0"/>
              <a:t> </a:t>
            </a:r>
            <a:r>
              <a:rPr sz="4400" spc="-20" dirty="0"/>
              <a:t>help </a:t>
            </a:r>
            <a:r>
              <a:rPr sz="4400" spc="-10" dirty="0"/>
              <a:t>students </a:t>
            </a:r>
            <a:r>
              <a:rPr sz="4400" dirty="0"/>
              <a:t>reach</a:t>
            </a:r>
            <a:r>
              <a:rPr sz="4400" spc="-110" dirty="0"/>
              <a:t> </a:t>
            </a:r>
            <a:r>
              <a:rPr sz="4400" spc="-25" dirty="0"/>
              <a:t>new </a:t>
            </a:r>
            <a:r>
              <a:rPr sz="4400" spc="-10" dirty="0"/>
              <a:t>heights</a:t>
            </a:r>
            <a:endParaRPr sz="4400" dirty="0"/>
          </a:p>
        </p:txBody>
      </p:sp>
      <p:sp>
        <p:nvSpPr>
          <p:cNvPr id="4" name="object 4"/>
          <p:cNvSpPr txBox="1"/>
          <p:nvPr/>
        </p:nvSpPr>
        <p:spPr>
          <a:xfrm>
            <a:off x="474218" y="2985644"/>
            <a:ext cx="3190240" cy="2585720"/>
          </a:xfrm>
          <a:prstGeom prst="rect">
            <a:avLst/>
          </a:prstGeom>
        </p:spPr>
        <p:txBody>
          <a:bodyPr vert="horz" wrap="square" lIns="0" tIns="12065" rIns="0" bIns="0" rtlCol="0">
            <a:spAutoFit/>
          </a:bodyPr>
          <a:lstStyle/>
          <a:p>
            <a:pPr marL="12700" marR="65405">
              <a:lnSpc>
                <a:spcPct val="100000"/>
              </a:lnSpc>
              <a:spcBef>
                <a:spcPts val="95"/>
              </a:spcBef>
            </a:pPr>
            <a:r>
              <a:rPr sz="1400" b="1" spc="-10" dirty="0">
                <a:solidFill>
                  <a:srgbClr val="FFFFFF"/>
                </a:solidFill>
                <a:latin typeface="Arial"/>
                <a:cs typeface="Arial"/>
              </a:rPr>
              <a:t>Voyager</a:t>
            </a:r>
            <a:r>
              <a:rPr sz="1400" b="1" spc="-40" dirty="0">
                <a:solidFill>
                  <a:srgbClr val="FFFFFF"/>
                </a:solidFill>
                <a:latin typeface="Arial"/>
                <a:cs typeface="Arial"/>
              </a:rPr>
              <a:t> </a:t>
            </a:r>
            <a:r>
              <a:rPr sz="1400" b="1" dirty="0">
                <a:solidFill>
                  <a:srgbClr val="FFFFFF"/>
                </a:solidFill>
                <a:latin typeface="Arial"/>
                <a:cs typeface="Arial"/>
              </a:rPr>
              <a:t>School</a:t>
            </a:r>
            <a:r>
              <a:rPr sz="1400" b="1" spc="-45" dirty="0">
                <a:solidFill>
                  <a:srgbClr val="FFFFFF"/>
                </a:solidFill>
                <a:latin typeface="Arial"/>
                <a:cs typeface="Arial"/>
              </a:rPr>
              <a:t> </a:t>
            </a:r>
            <a:r>
              <a:rPr sz="1400" b="1" spc="-10" dirty="0">
                <a:solidFill>
                  <a:srgbClr val="FFFFFF"/>
                </a:solidFill>
                <a:latin typeface="Arial"/>
                <a:cs typeface="Arial"/>
              </a:rPr>
              <a:t>Travel</a:t>
            </a:r>
            <a:r>
              <a:rPr sz="1400" b="1" spc="-55" dirty="0">
                <a:solidFill>
                  <a:srgbClr val="FFFFFF"/>
                </a:solidFill>
                <a:latin typeface="Arial"/>
                <a:cs typeface="Arial"/>
              </a:rPr>
              <a:t> </a:t>
            </a:r>
            <a:r>
              <a:rPr sz="1400" dirty="0">
                <a:solidFill>
                  <a:srgbClr val="FFFFFF"/>
                </a:solidFill>
                <a:latin typeface="Arial"/>
                <a:cs typeface="Arial"/>
              </a:rPr>
              <a:t>specialises</a:t>
            </a:r>
            <a:r>
              <a:rPr sz="1400" spc="-65" dirty="0">
                <a:solidFill>
                  <a:srgbClr val="FFFFFF"/>
                </a:solidFill>
                <a:latin typeface="Arial"/>
                <a:cs typeface="Arial"/>
              </a:rPr>
              <a:t> </a:t>
            </a:r>
            <a:r>
              <a:rPr sz="1400" spc="-25" dirty="0">
                <a:solidFill>
                  <a:srgbClr val="FFFFFF"/>
                </a:solidFill>
                <a:latin typeface="Arial"/>
                <a:cs typeface="Arial"/>
              </a:rPr>
              <a:t>in </a:t>
            </a:r>
            <a:r>
              <a:rPr sz="1400" dirty="0">
                <a:solidFill>
                  <a:srgbClr val="FFFFFF"/>
                </a:solidFill>
                <a:latin typeface="Arial"/>
                <a:cs typeface="Arial"/>
              </a:rPr>
              <a:t>educational</a:t>
            </a:r>
            <a:r>
              <a:rPr sz="1400" spc="-45" dirty="0">
                <a:solidFill>
                  <a:srgbClr val="FFFFFF"/>
                </a:solidFill>
                <a:latin typeface="Arial"/>
                <a:cs typeface="Arial"/>
              </a:rPr>
              <a:t> </a:t>
            </a:r>
            <a:r>
              <a:rPr sz="1400" dirty="0">
                <a:solidFill>
                  <a:srgbClr val="FFFFFF"/>
                </a:solidFill>
                <a:latin typeface="Arial"/>
                <a:cs typeface="Arial"/>
              </a:rPr>
              <a:t>school</a:t>
            </a:r>
            <a:r>
              <a:rPr sz="1400" spc="-30" dirty="0">
                <a:solidFill>
                  <a:srgbClr val="FFFFFF"/>
                </a:solidFill>
                <a:latin typeface="Arial"/>
                <a:cs typeface="Arial"/>
              </a:rPr>
              <a:t> </a:t>
            </a:r>
            <a:r>
              <a:rPr sz="1400" dirty="0">
                <a:solidFill>
                  <a:srgbClr val="FFFFFF"/>
                </a:solidFill>
                <a:latin typeface="Arial"/>
                <a:cs typeface="Arial"/>
              </a:rPr>
              <a:t>trips</a:t>
            </a:r>
            <a:r>
              <a:rPr sz="1400" spc="-35" dirty="0">
                <a:solidFill>
                  <a:srgbClr val="FFFFFF"/>
                </a:solidFill>
                <a:latin typeface="Arial"/>
                <a:cs typeface="Arial"/>
              </a:rPr>
              <a:t> </a:t>
            </a:r>
            <a:r>
              <a:rPr sz="1400" dirty="0">
                <a:solidFill>
                  <a:srgbClr val="FFFFFF"/>
                </a:solidFill>
                <a:latin typeface="Arial"/>
                <a:cs typeface="Arial"/>
              </a:rPr>
              <a:t>where</a:t>
            </a:r>
            <a:r>
              <a:rPr sz="1400" spc="-30" dirty="0">
                <a:solidFill>
                  <a:srgbClr val="FFFFFF"/>
                </a:solidFill>
                <a:latin typeface="Arial"/>
                <a:cs typeface="Arial"/>
              </a:rPr>
              <a:t> </a:t>
            </a:r>
            <a:r>
              <a:rPr sz="1400" spc="-10" dirty="0">
                <a:solidFill>
                  <a:srgbClr val="FFFFFF"/>
                </a:solidFill>
                <a:latin typeface="Arial"/>
                <a:cs typeface="Arial"/>
              </a:rPr>
              <a:t>students </a:t>
            </a:r>
            <a:r>
              <a:rPr sz="1400" dirty="0">
                <a:solidFill>
                  <a:srgbClr val="FFFFFF"/>
                </a:solidFill>
                <a:latin typeface="Arial"/>
                <a:cs typeface="Arial"/>
              </a:rPr>
              <a:t>can</a:t>
            </a:r>
            <a:r>
              <a:rPr sz="1400" spc="-20" dirty="0">
                <a:solidFill>
                  <a:srgbClr val="FFFFFF"/>
                </a:solidFill>
                <a:latin typeface="Arial"/>
                <a:cs typeface="Arial"/>
              </a:rPr>
              <a:t> </a:t>
            </a:r>
            <a:r>
              <a:rPr sz="1400" dirty="0">
                <a:solidFill>
                  <a:srgbClr val="FFFFFF"/>
                </a:solidFill>
                <a:latin typeface="Arial"/>
                <a:cs typeface="Arial"/>
              </a:rPr>
              <a:t>learn,</a:t>
            </a:r>
            <a:r>
              <a:rPr sz="1400" spc="-30" dirty="0">
                <a:solidFill>
                  <a:srgbClr val="FFFFFF"/>
                </a:solidFill>
                <a:latin typeface="Arial"/>
                <a:cs typeface="Arial"/>
              </a:rPr>
              <a:t> </a:t>
            </a:r>
            <a:r>
              <a:rPr sz="1400" dirty="0">
                <a:solidFill>
                  <a:srgbClr val="FFFFFF"/>
                </a:solidFill>
                <a:latin typeface="Arial"/>
                <a:cs typeface="Arial"/>
              </a:rPr>
              <a:t>thrive</a:t>
            </a:r>
            <a:r>
              <a:rPr sz="1400" spc="-2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achieve</a:t>
            </a:r>
            <a:r>
              <a:rPr sz="1400" spc="-30" dirty="0">
                <a:solidFill>
                  <a:srgbClr val="FFFFFF"/>
                </a:solidFill>
                <a:latin typeface="Arial"/>
                <a:cs typeface="Arial"/>
              </a:rPr>
              <a:t> </a:t>
            </a:r>
            <a:r>
              <a:rPr sz="1400" spc="-20" dirty="0">
                <a:solidFill>
                  <a:srgbClr val="FFFFFF"/>
                </a:solidFill>
                <a:latin typeface="Arial"/>
                <a:cs typeface="Arial"/>
              </a:rPr>
              <a:t>their </a:t>
            </a:r>
            <a:r>
              <a:rPr sz="1400" dirty="0">
                <a:solidFill>
                  <a:srgbClr val="FFFFFF"/>
                </a:solidFill>
                <a:latin typeface="Arial"/>
                <a:cs typeface="Arial"/>
              </a:rPr>
              <a:t>potential</a:t>
            </a:r>
            <a:r>
              <a:rPr sz="1400" spc="-40" dirty="0">
                <a:solidFill>
                  <a:srgbClr val="FFFFFF"/>
                </a:solidFill>
                <a:latin typeface="Arial"/>
                <a:cs typeface="Arial"/>
              </a:rPr>
              <a:t> </a:t>
            </a:r>
            <a:r>
              <a:rPr sz="1400" dirty="0">
                <a:solidFill>
                  <a:srgbClr val="FFFFFF"/>
                </a:solidFill>
                <a:latin typeface="Arial"/>
                <a:cs typeface="Arial"/>
              </a:rPr>
              <a:t>outside</a:t>
            </a:r>
            <a:r>
              <a:rPr sz="1400" spc="-5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classroom.</a:t>
            </a:r>
            <a:endParaRPr sz="1400" dirty="0">
              <a:latin typeface="Arial"/>
              <a:cs typeface="Arial"/>
            </a:endParaRPr>
          </a:p>
          <a:p>
            <a:pPr>
              <a:lnSpc>
                <a:spcPct val="100000"/>
              </a:lnSpc>
              <a:spcBef>
                <a:spcPts val="70"/>
              </a:spcBef>
            </a:pPr>
            <a:endParaRPr sz="1400" dirty="0">
              <a:latin typeface="Arial"/>
              <a:cs typeface="Arial"/>
            </a:endParaRPr>
          </a:p>
          <a:p>
            <a:pPr marL="12700" marR="5080" algn="just">
              <a:lnSpc>
                <a:spcPct val="100000"/>
              </a:lnSpc>
            </a:pPr>
            <a:r>
              <a:rPr sz="1400" dirty="0">
                <a:solidFill>
                  <a:srgbClr val="FFFFFF"/>
                </a:solidFill>
                <a:latin typeface="Arial"/>
                <a:cs typeface="Arial"/>
              </a:rPr>
              <a:t>We</a:t>
            </a:r>
            <a:r>
              <a:rPr sz="1400" spc="-25" dirty="0">
                <a:solidFill>
                  <a:srgbClr val="FFFFFF"/>
                </a:solidFill>
                <a:latin typeface="Arial"/>
                <a:cs typeface="Arial"/>
              </a:rPr>
              <a:t> </a:t>
            </a:r>
            <a:r>
              <a:rPr sz="1400" dirty="0">
                <a:solidFill>
                  <a:srgbClr val="FFFFFF"/>
                </a:solidFill>
                <a:latin typeface="Arial"/>
                <a:cs typeface="Arial"/>
              </a:rPr>
              <a:t>believe</a:t>
            </a:r>
            <a:r>
              <a:rPr sz="1400" spc="-35" dirty="0">
                <a:solidFill>
                  <a:srgbClr val="FFFFFF"/>
                </a:solidFill>
                <a:latin typeface="Arial"/>
                <a:cs typeface="Arial"/>
              </a:rPr>
              <a:t> </a:t>
            </a:r>
            <a:r>
              <a:rPr sz="1400" dirty="0">
                <a:solidFill>
                  <a:srgbClr val="FFFFFF"/>
                </a:solidFill>
                <a:latin typeface="Arial"/>
                <a:cs typeface="Arial"/>
              </a:rPr>
              <a:t>that</a:t>
            </a:r>
            <a:r>
              <a:rPr sz="1400" spc="-30" dirty="0">
                <a:solidFill>
                  <a:srgbClr val="FFFFFF"/>
                </a:solidFill>
                <a:latin typeface="Arial"/>
                <a:cs typeface="Arial"/>
              </a:rPr>
              <a:t> </a:t>
            </a:r>
            <a:r>
              <a:rPr sz="1400" dirty="0">
                <a:solidFill>
                  <a:srgbClr val="FFFFFF"/>
                </a:solidFill>
                <a:latin typeface="Arial"/>
                <a:cs typeface="Arial"/>
              </a:rPr>
              <a:t>every</a:t>
            </a:r>
            <a:r>
              <a:rPr sz="1400" spc="-35" dirty="0">
                <a:solidFill>
                  <a:srgbClr val="FFFFFF"/>
                </a:solidFill>
                <a:latin typeface="Arial"/>
                <a:cs typeface="Arial"/>
              </a:rPr>
              <a:t> </a:t>
            </a:r>
            <a:r>
              <a:rPr sz="1400" dirty="0">
                <a:solidFill>
                  <a:srgbClr val="FFFFFF"/>
                </a:solidFill>
                <a:latin typeface="Arial"/>
                <a:cs typeface="Arial"/>
              </a:rPr>
              <a:t>school</a:t>
            </a:r>
            <a:r>
              <a:rPr sz="1400" spc="-45" dirty="0">
                <a:solidFill>
                  <a:srgbClr val="FFFFFF"/>
                </a:solidFill>
                <a:latin typeface="Arial"/>
                <a:cs typeface="Arial"/>
              </a:rPr>
              <a:t> </a:t>
            </a:r>
            <a:r>
              <a:rPr sz="1400" dirty="0">
                <a:solidFill>
                  <a:srgbClr val="FFFFFF"/>
                </a:solidFill>
                <a:latin typeface="Arial"/>
                <a:cs typeface="Arial"/>
              </a:rPr>
              <a:t>trip</a:t>
            </a:r>
            <a:r>
              <a:rPr sz="1400" spc="-25" dirty="0">
                <a:solidFill>
                  <a:srgbClr val="FFFFFF"/>
                </a:solidFill>
                <a:latin typeface="Arial"/>
                <a:cs typeface="Arial"/>
              </a:rPr>
              <a:t> </a:t>
            </a:r>
            <a:r>
              <a:rPr sz="1400" spc="-10" dirty="0">
                <a:solidFill>
                  <a:srgbClr val="FFFFFF"/>
                </a:solidFill>
                <a:latin typeface="Arial"/>
                <a:cs typeface="Arial"/>
              </a:rPr>
              <a:t>should </a:t>
            </a:r>
            <a:r>
              <a:rPr sz="1400" dirty="0">
                <a:solidFill>
                  <a:srgbClr val="FFFFFF"/>
                </a:solidFill>
                <a:latin typeface="Arial"/>
                <a:cs typeface="Arial"/>
              </a:rPr>
              <a:t>provide</a:t>
            </a:r>
            <a:r>
              <a:rPr sz="1400" spc="-45" dirty="0">
                <a:solidFill>
                  <a:srgbClr val="FFFFFF"/>
                </a:solidFill>
                <a:latin typeface="Arial"/>
                <a:cs typeface="Arial"/>
              </a:rPr>
              <a:t> </a:t>
            </a:r>
            <a:r>
              <a:rPr sz="1400" dirty="0">
                <a:solidFill>
                  <a:srgbClr val="FFFFFF"/>
                </a:solidFill>
                <a:latin typeface="Arial"/>
                <a:cs typeface="Arial"/>
              </a:rPr>
              <a:t>students</a:t>
            </a:r>
            <a:r>
              <a:rPr sz="1400" spc="-35"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t>
            </a:r>
            <a:r>
              <a:rPr sz="1400" dirty="0">
                <a:solidFill>
                  <a:srgbClr val="FFFFFF"/>
                </a:solidFill>
                <a:latin typeface="Arial"/>
                <a:cs typeface="Arial"/>
              </a:rPr>
              <a:t>new</a:t>
            </a:r>
            <a:r>
              <a:rPr sz="1400" spc="-25" dirty="0">
                <a:solidFill>
                  <a:srgbClr val="FFFFFF"/>
                </a:solidFill>
                <a:latin typeface="Arial"/>
                <a:cs typeface="Arial"/>
              </a:rPr>
              <a:t> </a:t>
            </a:r>
            <a:r>
              <a:rPr sz="1400" spc="-10" dirty="0">
                <a:solidFill>
                  <a:srgbClr val="FFFFFF"/>
                </a:solidFill>
                <a:latin typeface="Arial"/>
                <a:cs typeface="Arial"/>
              </a:rPr>
              <a:t>experiences, </a:t>
            </a:r>
            <a:r>
              <a:rPr sz="1400" dirty="0">
                <a:solidFill>
                  <a:srgbClr val="FFFFFF"/>
                </a:solidFill>
                <a:latin typeface="Arial"/>
                <a:cs typeface="Arial"/>
              </a:rPr>
              <a:t>learning</a:t>
            </a:r>
            <a:r>
              <a:rPr sz="1400" spc="-45" dirty="0">
                <a:solidFill>
                  <a:srgbClr val="FFFFFF"/>
                </a:solidFill>
                <a:latin typeface="Arial"/>
                <a:cs typeface="Arial"/>
              </a:rPr>
              <a:t> </a:t>
            </a:r>
            <a:r>
              <a:rPr sz="1400" dirty="0">
                <a:solidFill>
                  <a:srgbClr val="FFFFFF"/>
                </a:solidFill>
                <a:latin typeface="Arial"/>
                <a:cs typeface="Arial"/>
              </a:rPr>
              <a:t>activities</a:t>
            </a:r>
            <a:r>
              <a:rPr sz="1400" spc="-3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exposure</a:t>
            </a:r>
            <a:r>
              <a:rPr sz="1400" spc="-25"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spc="-20" dirty="0">
                <a:solidFill>
                  <a:srgbClr val="FFFFFF"/>
                </a:solidFill>
                <a:latin typeface="Arial"/>
                <a:cs typeface="Arial"/>
              </a:rPr>
              <a:t>local </a:t>
            </a:r>
            <a:r>
              <a:rPr sz="1400" dirty="0">
                <a:solidFill>
                  <a:srgbClr val="FFFFFF"/>
                </a:solidFill>
                <a:latin typeface="Arial"/>
                <a:cs typeface="Arial"/>
              </a:rPr>
              <a:t>culture</a:t>
            </a:r>
            <a:r>
              <a:rPr sz="1400" spc="-50" dirty="0">
                <a:solidFill>
                  <a:srgbClr val="FFFFFF"/>
                </a:solidFill>
                <a:latin typeface="Arial"/>
                <a:cs typeface="Arial"/>
              </a:rPr>
              <a:t> </a:t>
            </a:r>
            <a:r>
              <a:rPr sz="1400" dirty="0">
                <a:solidFill>
                  <a:srgbClr val="FFFFFF"/>
                </a:solidFill>
                <a:latin typeface="Arial"/>
                <a:cs typeface="Arial"/>
              </a:rPr>
              <a:t>with</a:t>
            </a:r>
            <a:r>
              <a:rPr sz="1400" spc="-35" dirty="0">
                <a:solidFill>
                  <a:srgbClr val="FFFFFF"/>
                </a:solidFill>
                <a:latin typeface="Arial"/>
                <a:cs typeface="Arial"/>
              </a:rPr>
              <a:t> </a:t>
            </a:r>
            <a:r>
              <a:rPr sz="1400" dirty="0">
                <a:solidFill>
                  <a:srgbClr val="FFFFFF"/>
                </a:solidFill>
                <a:latin typeface="Arial"/>
                <a:cs typeface="Arial"/>
              </a:rPr>
              <a:t>genuine</a:t>
            </a:r>
            <a:r>
              <a:rPr sz="1400" spc="-55" dirty="0">
                <a:solidFill>
                  <a:srgbClr val="FFFFFF"/>
                </a:solidFill>
                <a:latin typeface="Arial"/>
                <a:cs typeface="Arial"/>
              </a:rPr>
              <a:t> </a:t>
            </a:r>
            <a:r>
              <a:rPr sz="1400" dirty="0">
                <a:solidFill>
                  <a:srgbClr val="FFFFFF"/>
                </a:solidFill>
                <a:latin typeface="Arial"/>
                <a:cs typeface="Arial"/>
              </a:rPr>
              <a:t>educational</a:t>
            </a:r>
            <a:r>
              <a:rPr sz="1400" spc="-50" dirty="0">
                <a:solidFill>
                  <a:srgbClr val="FFFFFF"/>
                </a:solidFill>
                <a:latin typeface="Arial"/>
                <a:cs typeface="Arial"/>
              </a:rPr>
              <a:t> </a:t>
            </a:r>
            <a:r>
              <a:rPr sz="1400" spc="-10" dirty="0">
                <a:solidFill>
                  <a:srgbClr val="FFFFFF"/>
                </a:solidFill>
                <a:latin typeface="Arial"/>
                <a:cs typeface="Arial"/>
              </a:rPr>
              <a:t>benefit.</a:t>
            </a:r>
            <a:endParaRPr sz="1400" dirty="0">
              <a:latin typeface="Arial"/>
              <a:cs typeface="Arial"/>
            </a:endParaRPr>
          </a:p>
          <a:p>
            <a:pPr>
              <a:lnSpc>
                <a:spcPct val="100000"/>
              </a:lnSpc>
              <a:spcBef>
                <a:spcPts val="75"/>
              </a:spcBef>
            </a:pPr>
            <a:endParaRPr sz="1400" dirty="0">
              <a:latin typeface="Arial"/>
              <a:cs typeface="Arial"/>
            </a:endParaRPr>
          </a:p>
          <a:p>
            <a:pPr marL="12700" marR="324485">
              <a:lnSpc>
                <a:spcPct val="100000"/>
              </a:lnSpc>
            </a:pPr>
            <a:r>
              <a:rPr sz="1400" dirty="0">
                <a:solidFill>
                  <a:srgbClr val="FFFFFF"/>
                </a:solidFill>
                <a:latin typeface="Arial"/>
                <a:cs typeface="Arial"/>
              </a:rPr>
              <a:t>Over</a:t>
            </a:r>
            <a:r>
              <a:rPr sz="1400" spc="-25" dirty="0">
                <a:solidFill>
                  <a:srgbClr val="FFFFFF"/>
                </a:solidFill>
                <a:latin typeface="Arial"/>
                <a:cs typeface="Arial"/>
              </a:rPr>
              <a:t> </a:t>
            </a:r>
            <a:r>
              <a:rPr sz="1400" b="1" dirty="0">
                <a:solidFill>
                  <a:srgbClr val="FFFFFF"/>
                </a:solidFill>
                <a:latin typeface="Arial"/>
                <a:cs typeface="Arial"/>
              </a:rPr>
              <a:t>35,000</a:t>
            </a:r>
            <a:r>
              <a:rPr sz="1400" b="1" spc="-45" dirty="0">
                <a:solidFill>
                  <a:srgbClr val="FFFFFF"/>
                </a:solidFill>
                <a:latin typeface="Arial"/>
                <a:cs typeface="Arial"/>
              </a:rPr>
              <a:t> </a:t>
            </a:r>
            <a:r>
              <a:rPr sz="1400" b="1" dirty="0">
                <a:solidFill>
                  <a:srgbClr val="FFFFFF"/>
                </a:solidFill>
                <a:latin typeface="Arial"/>
                <a:cs typeface="Arial"/>
              </a:rPr>
              <a:t>students</a:t>
            </a:r>
            <a:r>
              <a:rPr sz="1400" b="1" spc="-45" dirty="0">
                <a:solidFill>
                  <a:srgbClr val="FFFFFF"/>
                </a:solidFill>
                <a:latin typeface="Arial"/>
                <a:cs typeface="Arial"/>
              </a:rPr>
              <a:t> </a:t>
            </a:r>
            <a:r>
              <a:rPr sz="1400" dirty="0">
                <a:solidFill>
                  <a:srgbClr val="FFFFFF"/>
                </a:solidFill>
                <a:latin typeface="Arial"/>
                <a:cs typeface="Arial"/>
              </a:rPr>
              <a:t>travel</a:t>
            </a:r>
            <a:r>
              <a:rPr sz="1400" spc="-40" dirty="0">
                <a:solidFill>
                  <a:srgbClr val="FFFFFF"/>
                </a:solidFill>
                <a:latin typeface="Arial"/>
                <a:cs typeface="Arial"/>
              </a:rPr>
              <a:t> </a:t>
            </a:r>
            <a:r>
              <a:rPr sz="1400" dirty="0">
                <a:solidFill>
                  <a:srgbClr val="FFFFFF"/>
                </a:solidFill>
                <a:latin typeface="Arial"/>
                <a:cs typeface="Arial"/>
              </a:rPr>
              <a:t>with</a:t>
            </a:r>
            <a:r>
              <a:rPr sz="1400" spc="-20" dirty="0">
                <a:solidFill>
                  <a:srgbClr val="FFFFFF"/>
                </a:solidFill>
                <a:latin typeface="Arial"/>
                <a:cs typeface="Arial"/>
              </a:rPr>
              <a:t> </a:t>
            </a:r>
            <a:r>
              <a:rPr sz="1400" spc="-25" dirty="0">
                <a:solidFill>
                  <a:srgbClr val="FFFFFF"/>
                </a:solidFill>
                <a:latin typeface="Arial"/>
                <a:cs typeface="Arial"/>
              </a:rPr>
              <a:t>us </a:t>
            </a:r>
            <a:r>
              <a:rPr sz="1400" dirty="0">
                <a:solidFill>
                  <a:srgbClr val="FFFFFF"/>
                </a:solidFill>
                <a:latin typeface="Arial"/>
                <a:cs typeface="Arial"/>
              </a:rPr>
              <a:t>each</a:t>
            </a:r>
            <a:r>
              <a:rPr sz="1400" spc="-35" dirty="0">
                <a:solidFill>
                  <a:srgbClr val="FFFFFF"/>
                </a:solidFill>
                <a:latin typeface="Arial"/>
                <a:cs typeface="Arial"/>
              </a:rPr>
              <a:t> </a:t>
            </a:r>
            <a:r>
              <a:rPr sz="1400" spc="-20" dirty="0">
                <a:solidFill>
                  <a:srgbClr val="FFFFFF"/>
                </a:solidFill>
                <a:latin typeface="Arial"/>
                <a:cs typeface="Arial"/>
              </a:rPr>
              <a:t>year</a:t>
            </a:r>
            <a:endParaRPr sz="1400" dirty="0">
              <a:latin typeface="Arial"/>
              <a:cs typeface="Arial"/>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sp>
        <p:nvSpPr>
          <p:cNvPr id="3" name="object 3"/>
          <p:cNvSpPr txBox="1">
            <a:spLocks noGrp="1"/>
          </p:cNvSpPr>
          <p:nvPr>
            <p:ph type="title"/>
          </p:nvPr>
        </p:nvSpPr>
        <p:spPr>
          <a:xfrm>
            <a:off x="474218" y="553212"/>
            <a:ext cx="2943860" cy="1232535"/>
          </a:xfrm>
          <a:prstGeom prst="rect">
            <a:avLst/>
          </a:prstGeom>
        </p:spPr>
        <p:txBody>
          <a:bodyPr vert="horz" wrap="square" lIns="0" tIns="12065" rIns="0" bIns="0" rtlCol="0">
            <a:spAutoFit/>
          </a:bodyPr>
          <a:lstStyle/>
          <a:p>
            <a:pPr marL="12700">
              <a:lnSpc>
                <a:spcPts val="4750"/>
              </a:lnSpc>
              <a:spcBef>
                <a:spcPts val="95"/>
              </a:spcBef>
            </a:pPr>
            <a:r>
              <a:rPr sz="4400" spc="-40" dirty="0"/>
              <a:t>You’re</a:t>
            </a:r>
            <a:r>
              <a:rPr sz="4400" spc="-254" dirty="0"/>
              <a:t> </a:t>
            </a:r>
            <a:r>
              <a:rPr sz="4400" spc="-25" dirty="0"/>
              <a:t>in</a:t>
            </a:r>
            <a:endParaRPr sz="4400" dirty="0"/>
          </a:p>
          <a:p>
            <a:pPr marL="12700">
              <a:lnSpc>
                <a:spcPts val="4750"/>
              </a:lnSpc>
            </a:pPr>
            <a:r>
              <a:rPr sz="4400" dirty="0"/>
              <a:t>safe</a:t>
            </a:r>
            <a:r>
              <a:rPr sz="4400" spc="-100" dirty="0"/>
              <a:t> </a:t>
            </a:r>
            <a:r>
              <a:rPr sz="4400" spc="-10" dirty="0"/>
              <a:t>hands</a:t>
            </a:r>
            <a:endParaRPr sz="4400" dirty="0"/>
          </a:p>
        </p:txBody>
      </p:sp>
      <p:sp>
        <p:nvSpPr>
          <p:cNvPr id="4" name="object 4"/>
          <p:cNvSpPr txBox="1"/>
          <p:nvPr/>
        </p:nvSpPr>
        <p:spPr>
          <a:xfrm>
            <a:off x="474218" y="2089404"/>
            <a:ext cx="3286125" cy="3293110"/>
          </a:xfrm>
          <a:prstGeom prst="rect">
            <a:avLst/>
          </a:prstGeom>
        </p:spPr>
        <p:txBody>
          <a:bodyPr vert="horz" wrap="square" lIns="0" tIns="12065" rIns="0" bIns="0" rtlCol="0">
            <a:spAutoFit/>
          </a:bodyPr>
          <a:lstStyle/>
          <a:p>
            <a:pPr marL="12700">
              <a:lnSpc>
                <a:spcPct val="100000"/>
              </a:lnSpc>
              <a:spcBef>
                <a:spcPts val="95"/>
              </a:spcBef>
            </a:pPr>
            <a:r>
              <a:rPr sz="1400" b="1" spc="-10" dirty="0">
                <a:solidFill>
                  <a:srgbClr val="FFFFFF"/>
                </a:solidFill>
                <a:latin typeface="Arial"/>
                <a:cs typeface="Arial"/>
              </a:rPr>
              <a:t>Your</a:t>
            </a:r>
            <a:r>
              <a:rPr sz="1400" b="1" spc="-35" dirty="0">
                <a:solidFill>
                  <a:srgbClr val="FFFFFF"/>
                </a:solidFill>
                <a:latin typeface="Arial"/>
                <a:cs typeface="Arial"/>
              </a:rPr>
              <a:t> </a:t>
            </a:r>
            <a:r>
              <a:rPr sz="1400" b="1" dirty="0">
                <a:solidFill>
                  <a:srgbClr val="FFFFFF"/>
                </a:solidFill>
                <a:latin typeface="Arial"/>
                <a:cs typeface="Arial"/>
              </a:rPr>
              <a:t>child’s</a:t>
            </a:r>
            <a:r>
              <a:rPr sz="1400" b="1" spc="-65" dirty="0">
                <a:solidFill>
                  <a:srgbClr val="FFFFFF"/>
                </a:solidFill>
                <a:latin typeface="Arial"/>
                <a:cs typeface="Arial"/>
              </a:rPr>
              <a:t> </a:t>
            </a:r>
            <a:r>
              <a:rPr sz="1400" b="1" dirty="0">
                <a:solidFill>
                  <a:srgbClr val="FFFFFF"/>
                </a:solidFill>
                <a:latin typeface="Arial"/>
                <a:cs typeface="Arial"/>
              </a:rPr>
              <a:t>safety</a:t>
            </a:r>
            <a:r>
              <a:rPr sz="1400" b="1" spc="-65" dirty="0">
                <a:solidFill>
                  <a:srgbClr val="FFFFFF"/>
                </a:solidFill>
                <a:latin typeface="Arial"/>
                <a:cs typeface="Arial"/>
              </a:rPr>
              <a:t> </a:t>
            </a:r>
            <a:r>
              <a:rPr sz="1400" b="1" dirty="0">
                <a:solidFill>
                  <a:srgbClr val="FFFFFF"/>
                </a:solidFill>
                <a:latin typeface="Arial"/>
                <a:cs typeface="Arial"/>
              </a:rPr>
              <a:t>is</a:t>
            </a:r>
            <a:r>
              <a:rPr sz="1400" b="1" spc="-45" dirty="0">
                <a:solidFill>
                  <a:srgbClr val="FFFFFF"/>
                </a:solidFill>
                <a:latin typeface="Arial"/>
                <a:cs typeface="Arial"/>
              </a:rPr>
              <a:t> </a:t>
            </a:r>
            <a:r>
              <a:rPr sz="1400" b="1" dirty="0">
                <a:solidFill>
                  <a:srgbClr val="FFFFFF"/>
                </a:solidFill>
                <a:latin typeface="Arial"/>
                <a:cs typeface="Arial"/>
              </a:rPr>
              <a:t>our</a:t>
            </a:r>
            <a:r>
              <a:rPr sz="1400" b="1" spc="-40" dirty="0">
                <a:solidFill>
                  <a:srgbClr val="FFFFFF"/>
                </a:solidFill>
                <a:latin typeface="Arial"/>
                <a:cs typeface="Arial"/>
              </a:rPr>
              <a:t> </a:t>
            </a:r>
            <a:r>
              <a:rPr sz="1400" b="1" dirty="0">
                <a:solidFill>
                  <a:srgbClr val="FFFFFF"/>
                </a:solidFill>
                <a:latin typeface="Arial"/>
                <a:cs typeface="Arial"/>
              </a:rPr>
              <a:t>priority</a:t>
            </a:r>
            <a:r>
              <a:rPr sz="1400" b="1" spc="-40" dirty="0">
                <a:solidFill>
                  <a:srgbClr val="FFFFFF"/>
                </a:solidFill>
                <a:latin typeface="Arial"/>
                <a:cs typeface="Arial"/>
              </a:rPr>
              <a:t> </a:t>
            </a:r>
            <a:r>
              <a:rPr sz="1400" spc="-25" dirty="0">
                <a:solidFill>
                  <a:srgbClr val="FFFFFF"/>
                </a:solidFill>
                <a:latin typeface="Arial"/>
                <a:cs typeface="Arial"/>
              </a:rPr>
              <a:t>and</a:t>
            </a:r>
            <a:endParaRPr sz="1400">
              <a:latin typeface="Arial"/>
              <a:cs typeface="Arial"/>
            </a:endParaRPr>
          </a:p>
          <a:p>
            <a:pPr marL="12700">
              <a:lnSpc>
                <a:spcPct val="100000"/>
              </a:lnSpc>
            </a:pPr>
            <a:r>
              <a:rPr sz="1400" dirty="0">
                <a:solidFill>
                  <a:srgbClr val="FFFFFF"/>
                </a:solidFill>
                <a:latin typeface="Arial"/>
                <a:cs typeface="Arial"/>
              </a:rPr>
              <a:t>we</a:t>
            </a:r>
            <a:r>
              <a:rPr sz="1400" spc="-15" dirty="0">
                <a:solidFill>
                  <a:srgbClr val="FFFFFF"/>
                </a:solidFill>
                <a:latin typeface="Arial"/>
                <a:cs typeface="Arial"/>
              </a:rPr>
              <a:t> </a:t>
            </a:r>
            <a:r>
              <a:rPr sz="1400" dirty="0">
                <a:solidFill>
                  <a:srgbClr val="FFFFFF"/>
                </a:solidFill>
                <a:latin typeface="Arial"/>
                <a:cs typeface="Arial"/>
              </a:rPr>
              <a:t>ensure</a:t>
            </a:r>
            <a:r>
              <a:rPr sz="1400" spc="-3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highest</a:t>
            </a:r>
            <a:r>
              <a:rPr sz="1400" spc="-30" dirty="0">
                <a:solidFill>
                  <a:srgbClr val="FFFFFF"/>
                </a:solidFill>
                <a:latin typeface="Arial"/>
                <a:cs typeface="Arial"/>
              </a:rPr>
              <a:t> </a:t>
            </a:r>
            <a:r>
              <a:rPr sz="1400" dirty="0">
                <a:solidFill>
                  <a:srgbClr val="FFFFFF"/>
                </a:solidFill>
                <a:latin typeface="Arial"/>
                <a:cs typeface="Arial"/>
              </a:rPr>
              <a:t>standards</a:t>
            </a:r>
            <a:r>
              <a:rPr sz="1400" spc="-35" dirty="0">
                <a:solidFill>
                  <a:srgbClr val="FFFFFF"/>
                </a:solidFill>
                <a:latin typeface="Arial"/>
                <a:cs typeface="Arial"/>
              </a:rPr>
              <a:t> </a:t>
            </a:r>
            <a:r>
              <a:rPr sz="1400" dirty="0">
                <a:solidFill>
                  <a:srgbClr val="FFFFFF"/>
                </a:solidFill>
                <a:latin typeface="Arial"/>
                <a:cs typeface="Arial"/>
              </a:rPr>
              <a:t>are</a:t>
            </a:r>
            <a:r>
              <a:rPr sz="1400" spc="-25" dirty="0">
                <a:solidFill>
                  <a:srgbClr val="FFFFFF"/>
                </a:solidFill>
                <a:latin typeface="Arial"/>
                <a:cs typeface="Arial"/>
              </a:rPr>
              <a:t> </a:t>
            </a:r>
            <a:r>
              <a:rPr sz="1400" spc="-20" dirty="0">
                <a:solidFill>
                  <a:srgbClr val="FFFFFF"/>
                </a:solidFill>
                <a:latin typeface="Arial"/>
                <a:cs typeface="Arial"/>
              </a:rPr>
              <a:t>met.</a:t>
            </a:r>
            <a:endParaRPr sz="1400">
              <a:latin typeface="Arial"/>
              <a:cs typeface="Arial"/>
            </a:endParaRPr>
          </a:p>
          <a:p>
            <a:pPr>
              <a:lnSpc>
                <a:spcPct val="100000"/>
              </a:lnSpc>
              <a:spcBef>
                <a:spcPts val="1440"/>
              </a:spcBef>
            </a:pPr>
            <a:endParaRPr sz="1400">
              <a:latin typeface="Arial"/>
              <a:cs typeface="Arial"/>
            </a:endParaRPr>
          </a:p>
          <a:p>
            <a:pPr marL="297815" indent="-285115">
              <a:lnSpc>
                <a:spcPct val="100000"/>
              </a:lnSpc>
              <a:buFont typeface="Wingdings"/>
              <a:buChar char=""/>
              <a:tabLst>
                <a:tab pos="297815" algn="l"/>
              </a:tabLst>
            </a:pPr>
            <a:r>
              <a:rPr sz="1400" spc="-35" dirty="0">
                <a:solidFill>
                  <a:srgbClr val="FFFFFF"/>
                </a:solidFill>
                <a:latin typeface="Arial"/>
                <a:cs typeface="Arial"/>
              </a:rPr>
              <a:t>ABTA</a:t>
            </a:r>
            <a:r>
              <a:rPr sz="1400" spc="-60" dirty="0">
                <a:solidFill>
                  <a:srgbClr val="FFFFFF"/>
                </a:solidFill>
                <a:latin typeface="Arial"/>
                <a:cs typeface="Arial"/>
              </a:rPr>
              <a:t> </a:t>
            </a:r>
            <a:r>
              <a:rPr sz="1400" spc="-10" dirty="0">
                <a:solidFill>
                  <a:srgbClr val="FFFFFF"/>
                </a:solidFill>
                <a:latin typeface="Arial"/>
                <a:cs typeface="Arial"/>
              </a:rPr>
              <a:t>member</a:t>
            </a:r>
            <a:endParaRPr sz="1400">
              <a:latin typeface="Arial"/>
              <a:cs typeface="Arial"/>
            </a:endParaRPr>
          </a:p>
          <a:p>
            <a:pPr marL="297815" indent="-285115">
              <a:lnSpc>
                <a:spcPct val="100000"/>
              </a:lnSpc>
              <a:spcBef>
                <a:spcPts val="840"/>
              </a:spcBef>
              <a:buFont typeface="Wingdings"/>
              <a:buChar char=""/>
              <a:tabLst>
                <a:tab pos="297815" algn="l"/>
              </a:tabLst>
            </a:pPr>
            <a:r>
              <a:rPr sz="1400" spc="-45" dirty="0">
                <a:solidFill>
                  <a:srgbClr val="FFFFFF"/>
                </a:solidFill>
                <a:latin typeface="Arial"/>
                <a:cs typeface="Arial"/>
              </a:rPr>
              <a:t>ATOL</a:t>
            </a:r>
            <a:r>
              <a:rPr sz="1400" spc="-55" dirty="0">
                <a:solidFill>
                  <a:srgbClr val="FFFFFF"/>
                </a:solidFill>
                <a:latin typeface="Arial"/>
                <a:cs typeface="Arial"/>
              </a:rPr>
              <a:t> </a:t>
            </a:r>
            <a:r>
              <a:rPr sz="1400" dirty="0">
                <a:solidFill>
                  <a:srgbClr val="FFFFFF"/>
                </a:solidFill>
                <a:latin typeface="Arial"/>
                <a:cs typeface="Arial"/>
              </a:rPr>
              <a:t>and</a:t>
            </a:r>
            <a:r>
              <a:rPr sz="1400" spc="-100" dirty="0">
                <a:solidFill>
                  <a:srgbClr val="FFFFFF"/>
                </a:solidFill>
                <a:latin typeface="Arial"/>
                <a:cs typeface="Arial"/>
              </a:rPr>
              <a:t> </a:t>
            </a:r>
            <a:r>
              <a:rPr sz="1400" dirty="0">
                <a:solidFill>
                  <a:srgbClr val="FFFFFF"/>
                </a:solidFill>
                <a:latin typeface="Arial"/>
                <a:cs typeface="Arial"/>
              </a:rPr>
              <a:t>ABTOT</a:t>
            </a:r>
            <a:r>
              <a:rPr sz="1400" spc="-65" dirty="0">
                <a:solidFill>
                  <a:srgbClr val="FFFFFF"/>
                </a:solidFill>
                <a:latin typeface="Arial"/>
                <a:cs typeface="Arial"/>
              </a:rPr>
              <a:t> </a:t>
            </a:r>
            <a:r>
              <a:rPr sz="1400" dirty="0">
                <a:solidFill>
                  <a:srgbClr val="FFFFFF"/>
                </a:solidFill>
                <a:latin typeface="Arial"/>
                <a:cs typeface="Arial"/>
              </a:rPr>
              <a:t>financial</a:t>
            </a:r>
            <a:r>
              <a:rPr sz="1400" spc="-35" dirty="0">
                <a:solidFill>
                  <a:srgbClr val="FFFFFF"/>
                </a:solidFill>
                <a:latin typeface="Arial"/>
                <a:cs typeface="Arial"/>
              </a:rPr>
              <a:t> </a:t>
            </a:r>
            <a:r>
              <a:rPr sz="1400" spc="-10" dirty="0">
                <a:solidFill>
                  <a:srgbClr val="FFFFFF"/>
                </a:solidFill>
                <a:latin typeface="Arial"/>
                <a:cs typeface="Arial"/>
              </a:rPr>
              <a:t>protected</a:t>
            </a:r>
            <a:endParaRPr sz="1400">
              <a:latin typeface="Arial"/>
              <a:cs typeface="Arial"/>
            </a:endParaRPr>
          </a:p>
          <a:p>
            <a:pPr marL="297815" indent="-285115">
              <a:lnSpc>
                <a:spcPct val="100000"/>
              </a:lnSpc>
              <a:spcBef>
                <a:spcPts val="840"/>
              </a:spcBef>
              <a:buFont typeface="Wingdings"/>
              <a:buChar char=""/>
              <a:tabLst>
                <a:tab pos="297815" algn="l"/>
              </a:tabLst>
            </a:pPr>
            <a:r>
              <a:rPr sz="1400" dirty="0">
                <a:solidFill>
                  <a:srgbClr val="FFFFFF"/>
                </a:solidFill>
                <a:latin typeface="Arial"/>
                <a:cs typeface="Arial"/>
              </a:rPr>
              <a:t>School</a:t>
            </a:r>
            <a:r>
              <a:rPr sz="1400" spc="-70" dirty="0">
                <a:solidFill>
                  <a:srgbClr val="FFFFFF"/>
                </a:solidFill>
                <a:latin typeface="Arial"/>
                <a:cs typeface="Arial"/>
              </a:rPr>
              <a:t> </a:t>
            </a:r>
            <a:r>
              <a:rPr sz="1400" dirty="0">
                <a:solidFill>
                  <a:srgbClr val="FFFFFF"/>
                </a:solidFill>
                <a:latin typeface="Arial"/>
                <a:cs typeface="Arial"/>
              </a:rPr>
              <a:t>Travel</a:t>
            </a:r>
            <a:r>
              <a:rPr sz="1400" spc="-50" dirty="0">
                <a:solidFill>
                  <a:srgbClr val="FFFFFF"/>
                </a:solidFill>
                <a:latin typeface="Arial"/>
                <a:cs typeface="Arial"/>
              </a:rPr>
              <a:t> </a:t>
            </a:r>
            <a:r>
              <a:rPr sz="1400" dirty="0">
                <a:solidFill>
                  <a:srgbClr val="FFFFFF"/>
                </a:solidFill>
                <a:latin typeface="Arial"/>
                <a:cs typeface="Arial"/>
              </a:rPr>
              <a:t>Forum</a:t>
            </a:r>
            <a:r>
              <a:rPr sz="1400" spc="-60" dirty="0">
                <a:solidFill>
                  <a:srgbClr val="FFFFFF"/>
                </a:solidFill>
                <a:latin typeface="Arial"/>
                <a:cs typeface="Arial"/>
              </a:rPr>
              <a:t> </a:t>
            </a:r>
            <a:r>
              <a:rPr sz="1400" dirty="0">
                <a:solidFill>
                  <a:srgbClr val="FFFFFF"/>
                </a:solidFill>
                <a:latin typeface="Arial"/>
                <a:cs typeface="Arial"/>
              </a:rPr>
              <a:t>(STF)</a:t>
            </a:r>
            <a:r>
              <a:rPr sz="1400" spc="-50" dirty="0">
                <a:solidFill>
                  <a:srgbClr val="FFFFFF"/>
                </a:solidFill>
                <a:latin typeface="Arial"/>
                <a:cs typeface="Arial"/>
              </a:rPr>
              <a:t> </a:t>
            </a:r>
            <a:r>
              <a:rPr sz="1400" spc="-10" dirty="0">
                <a:solidFill>
                  <a:srgbClr val="FFFFFF"/>
                </a:solidFill>
                <a:latin typeface="Arial"/>
                <a:cs typeface="Arial"/>
              </a:rPr>
              <a:t>member</a:t>
            </a:r>
            <a:endParaRPr sz="1400">
              <a:latin typeface="Arial"/>
              <a:cs typeface="Arial"/>
            </a:endParaRPr>
          </a:p>
          <a:p>
            <a:pPr marL="298450" marR="436245" indent="-285750">
              <a:lnSpc>
                <a:spcPct val="150000"/>
              </a:lnSpc>
              <a:buFont typeface="Wingdings"/>
              <a:buChar char=""/>
              <a:tabLst>
                <a:tab pos="298450" algn="l"/>
              </a:tabLst>
            </a:pPr>
            <a:r>
              <a:rPr sz="1400" dirty="0">
                <a:solidFill>
                  <a:srgbClr val="FFFFFF"/>
                </a:solidFill>
                <a:latin typeface="Arial"/>
                <a:cs typeface="Arial"/>
              </a:rPr>
              <a:t>Learning</a:t>
            </a:r>
            <a:r>
              <a:rPr sz="1400" spc="-45" dirty="0">
                <a:solidFill>
                  <a:srgbClr val="FFFFFF"/>
                </a:solidFill>
                <a:latin typeface="Arial"/>
                <a:cs typeface="Arial"/>
              </a:rPr>
              <a:t> </a:t>
            </a:r>
            <a:r>
              <a:rPr sz="1400" dirty="0">
                <a:solidFill>
                  <a:srgbClr val="FFFFFF"/>
                </a:solidFill>
                <a:latin typeface="Arial"/>
                <a:cs typeface="Arial"/>
              </a:rPr>
              <a:t>Outside</a:t>
            </a:r>
            <a:r>
              <a:rPr sz="1400" spc="-4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spc="-10" dirty="0">
                <a:solidFill>
                  <a:srgbClr val="FFFFFF"/>
                </a:solidFill>
                <a:latin typeface="Arial"/>
                <a:cs typeface="Arial"/>
              </a:rPr>
              <a:t>Classroom </a:t>
            </a:r>
            <a:r>
              <a:rPr sz="1400" dirty="0">
                <a:solidFill>
                  <a:srgbClr val="FFFFFF"/>
                </a:solidFill>
                <a:latin typeface="Arial"/>
                <a:cs typeface="Arial"/>
              </a:rPr>
              <a:t>(LOtC)</a:t>
            </a:r>
            <a:r>
              <a:rPr sz="1400" spc="-30" dirty="0">
                <a:solidFill>
                  <a:srgbClr val="FFFFFF"/>
                </a:solidFill>
                <a:latin typeface="Arial"/>
                <a:cs typeface="Arial"/>
              </a:rPr>
              <a:t> </a:t>
            </a:r>
            <a:r>
              <a:rPr sz="1400" dirty="0">
                <a:solidFill>
                  <a:srgbClr val="FFFFFF"/>
                </a:solidFill>
                <a:latin typeface="Arial"/>
                <a:cs typeface="Arial"/>
              </a:rPr>
              <a:t>Quality</a:t>
            </a:r>
            <a:r>
              <a:rPr sz="1400" spc="-35" dirty="0">
                <a:solidFill>
                  <a:srgbClr val="FFFFFF"/>
                </a:solidFill>
                <a:latin typeface="Arial"/>
                <a:cs typeface="Arial"/>
              </a:rPr>
              <a:t> </a:t>
            </a:r>
            <a:r>
              <a:rPr sz="1400" dirty="0">
                <a:solidFill>
                  <a:srgbClr val="FFFFFF"/>
                </a:solidFill>
                <a:latin typeface="Arial"/>
                <a:cs typeface="Arial"/>
              </a:rPr>
              <a:t>Badge</a:t>
            </a:r>
            <a:r>
              <a:rPr sz="1400" spc="-30" dirty="0">
                <a:solidFill>
                  <a:srgbClr val="FFFFFF"/>
                </a:solidFill>
                <a:latin typeface="Arial"/>
                <a:cs typeface="Arial"/>
              </a:rPr>
              <a:t> </a:t>
            </a:r>
            <a:r>
              <a:rPr sz="1400" spc="-10" dirty="0">
                <a:solidFill>
                  <a:srgbClr val="FFFFFF"/>
                </a:solidFill>
                <a:latin typeface="Arial"/>
                <a:cs typeface="Arial"/>
              </a:rPr>
              <a:t>holder</a:t>
            </a:r>
            <a:endParaRPr sz="1400">
              <a:latin typeface="Arial"/>
              <a:cs typeface="Arial"/>
            </a:endParaRPr>
          </a:p>
          <a:p>
            <a:pPr marL="297815" indent="-285115">
              <a:lnSpc>
                <a:spcPct val="100000"/>
              </a:lnSpc>
              <a:spcBef>
                <a:spcPts val="840"/>
              </a:spcBef>
              <a:buFont typeface="Wingdings"/>
              <a:buChar char=""/>
              <a:tabLst>
                <a:tab pos="297815" algn="l"/>
              </a:tabLst>
            </a:pPr>
            <a:r>
              <a:rPr sz="1400" spc="-10" dirty="0">
                <a:solidFill>
                  <a:srgbClr val="FFFFFF"/>
                </a:solidFill>
                <a:latin typeface="Arial"/>
                <a:cs typeface="Arial"/>
              </a:rPr>
              <a:t>AAIAC</a:t>
            </a:r>
            <a:r>
              <a:rPr sz="1400" spc="-45" dirty="0">
                <a:solidFill>
                  <a:srgbClr val="FFFFFF"/>
                </a:solidFill>
                <a:latin typeface="Arial"/>
                <a:cs typeface="Arial"/>
              </a:rPr>
              <a:t> </a:t>
            </a:r>
            <a:r>
              <a:rPr sz="1400" spc="-10" dirty="0">
                <a:solidFill>
                  <a:srgbClr val="FFFFFF"/>
                </a:solidFill>
                <a:latin typeface="Arial"/>
                <a:cs typeface="Arial"/>
              </a:rPr>
              <a:t>Adventuremark</a:t>
            </a:r>
            <a:r>
              <a:rPr sz="1400" dirty="0">
                <a:solidFill>
                  <a:srgbClr val="FFFFFF"/>
                </a:solidFill>
                <a:latin typeface="Arial"/>
                <a:cs typeface="Arial"/>
              </a:rPr>
              <a:t> </a:t>
            </a:r>
            <a:r>
              <a:rPr sz="1400" spc="-10" dirty="0">
                <a:solidFill>
                  <a:srgbClr val="FFFFFF"/>
                </a:solidFill>
                <a:latin typeface="Arial"/>
                <a:cs typeface="Arial"/>
              </a:rPr>
              <a:t>holder</a:t>
            </a:r>
            <a:endParaRPr sz="1400">
              <a:latin typeface="Arial"/>
              <a:cs typeface="Arial"/>
            </a:endParaRPr>
          </a:p>
          <a:p>
            <a:pPr marL="297815" indent="-285115">
              <a:lnSpc>
                <a:spcPct val="100000"/>
              </a:lnSpc>
              <a:spcBef>
                <a:spcPts val="840"/>
              </a:spcBef>
              <a:buFont typeface="Wingdings"/>
              <a:buChar char=""/>
              <a:tabLst>
                <a:tab pos="297815" algn="l"/>
              </a:tabLst>
            </a:pPr>
            <a:r>
              <a:rPr sz="1400" dirty="0">
                <a:solidFill>
                  <a:srgbClr val="FFFFFF"/>
                </a:solidFill>
                <a:latin typeface="Arial"/>
                <a:cs typeface="Arial"/>
              </a:rPr>
              <a:t>Audited</a:t>
            </a:r>
            <a:r>
              <a:rPr sz="1400" spc="-40" dirty="0">
                <a:solidFill>
                  <a:srgbClr val="FFFFFF"/>
                </a:solidFill>
                <a:latin typeface="Arial"/>
                <a:cs typeface="Arial"/>
              </a:rPr>
              <a:t> </a:t>
            </a:r>
            <a:r>
              <a:rPr sz="1400" dirty="0">
                <a:solidFill>
                  <a:srgbClr val="FFFFFF"/>
                </a:solidFill>
                <a:latin typeface="Arial"/>
                <a:cs typeface="Arial"/>
              </a:rPr>
              <a:t>safety</a:t>
            </a:r>
            <a:r>
              <a:rPr sz="1400" spc="-40" dirty="0">
                <a:solidFill>
                  <a:srgbClr val="FFFFFF"/>
                </a:solidFill>
                <a:latin typeface="Arial"/>
                <a:cs typeface="Arial"/>
              </a:rPr>
              <a:t> </a:t>
            </a:r>
            <a:r>
              <a:rPr sz="1400" dirty="0">
                <a:solidFill>
                  <a:srgbClr val="FFFFFF"/>
                </a:solidFill>
                <a:latin typeface="Arial"/>
                <a:cs typeface="Arial"/>
              </a:rPr>
              <a:t>management</a:t>
            </a:r>
            <a:r>
              <a:rPr sz="1400" spc="-50" dirty="0">
                <a:solidFill>
                  <a:srgbClr val="FFFFFF"/>
                </a:solidFill>
                <a:latin typeface="Arial"/>
                <a:cs typeface="Arial"/>
              </a:rPr>
              <a:t> </a:t>
            </a:r>
            <a:r>
              <a:rPr sz="1400" spc="-10" dirty="0">
                <a:solidFill>
                  <a:srgbClr val="FFFFFF"/>
                </a:solidFill>
                <a:latin typeface="Arial"/>
                <a:cs typeface="Arial"/>
              </a:rPr>
              <a:t>system</a:t>
            </a:r>
            <a:endParaRPr sz="1400">
              <a:latin typeface="Arial"/>
              <a:cs typeface="Arial"/>
            </a:endParaRPr>
          </a:p>
          <a:p>
            <a:pPr marL="297815" indent="-285115">
              <a:lnSpc>
                <a:spcPct val="100000"/>
              </a:lnSpc>
              <a:spcBef>
                <a:spcPts val="844"/>
              </a:spcBef>
              <a:buFont typeface="Wingdings"/>
              <a:buChar char=""/>
              <a:tabLst>
                <a:tab pos="297815" algn="l"/>
              </a:tabLst>
            </a:pPr>
            <a:r>
              <a:rPr sz="1400" dirty="0">
                <a:solidFill>
                  <a:srgbClr val="FFFFFF"/>
                </a:solidFill>
                <a:latin typeface="Arial"/>
                <a:cs typeface="Arial"/>
              </a:rPr>
              <a:t>All</a:t>
            </a:r>
            <a:r>
              <a:rPr sz="1400" spc="-20" dirty="0">
                <a:solidFill>
                  <a:srgbClr val="FFFFFF"/>
                </a:solidFill>
                <a:latin typeface="Arial"/>
                <a:cs typeface="Arial"/>
              </a:rPr>
              <a:t> </a:t>
            </a:r>
            <a:r>
              <a:rPr sz="1400" dirty="0">
                <a:solidFill>
                  <a:srgbClr val="FFFFFF"/>
                </a:solidFill>
                <a:latin typeface="Arial"/>
                <a:cs typeface="Arial"/>
              </a:rPr>
              <a:t>accommodation</a:t>
            </a:r>
            <a:r>
              <a:rPr sz="1400" spc="-55" dirty="0">
                <a:solidFill>
                  <a:srgbClr val="FFFFFF"/>
                </a:solidFill>
                <a:latin typeface="Arial"/>
                <a:cs typeface="Arial"/>
              </a:rPr>
              <a:t> </a:t>
            </a:r>
            <a:r>
              <a:rPr sz="1400" spc="-10" dirty="0">
                <a:solidFill>
                  <a:srgbClr val="FFFFFF"/>
                </a:solidFill>
                <a:latin typeface="Arial"/>
                <a:cs typeface="Arial"/>
              </a:rPr>
              <a:t>audited</a:t>
            </a:r>
            <a:endParaRPr sz="1400">
              <a:latin typeface="Arial"/>
              <a:cs typeface="Arial"/>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6012179" y="1629155"/>
            <a:ext cx="1360169" cy="4692396"/>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5924550" y="553212"/>
            <a:ext cx="1535429" cy="717041"/>
          </a:xfrm>
          <a:prstGeom prst="rect">
            <a:avLst/>
          </a:prstGeom>
        </p:spPr>
      </p:pic>
      <p:grpSp>
        <p:nvGrpSpPr>
          <p:cNvPr id="8" name="Group 7">
            <a:extLst>
              <a:ext uri="{FF2B5EF4-FFF2-40B4-BE49-F238E27FC236}">
                <a16:creationId xmlns:a16="http://schemas.microsoft.com/office/drawing/2014/main" id="{6BD224CD-1E0B-211A-BFCC-9D6C25DC3DC4}"/>
              </a:ext>
            </a:extLst>
          </p:cNvPr>
          <p:cNvGrpSpPr/>
          <p:nvPr/>
        </p:nvGrpSpPr>
        <p:grpSpPr>
          <a:xfrm>
            <a:off x="1066800" y="5878707"/>
            <a:ext cx="3069651" cy="762455"/>
            <a:chOff x="1066800" y="5878707"/>
            <a:chExt cx="3069651" cy="762455"/>
          </a:xfrm>
        </p:grpSpPr>
        <p:pic>
          <p:nvPicPr>
            <p:cNvPr id="9" name="Graphic 8" descr="Internet with solid fill">
              <a:extLst>
                <a:ext uri="{FF2B5EF4-FFF2-40B4-BE49-F238E27FC236}">
                  <a16:creationId xmlns:a16="http://schemas.microsoft.com/office/drawing/2014/main" id="{EAE73C59-255A-7826-EE20-B5BAD5761F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5764" y="5878707"/>
              <a:ext cx="540765" cy="540765"/>
            </a:xfrm>
            <a:prstGeom prst="rect">
              <a:avLst/>
            </a:prstGeom>
          </p:spPr>
        </p:pic>
        <p:sp>
          <p:nvSpPr>
            <p:cNvPr id="10" name="TextBox 9">
              <a:extLst>
                <a:ext uri="{FF2B5EF4-FFF2-40B4-BE49-F238E27FC236}">
                  <a16:creationId xmlns:a16="http://schemas.microsoft.com/office/drawing/2014/main" id="{80035E54-E7CD-CEA2-1EC0-952D596426EC}"/>
                </a:ext>
              </a:extLst>
            </p:cNvPr>
            <p:cNvSpPr txBox="1"/>
            <p:nvPr/>
          </p:nvSpPr>
          <p:spPr>
            <a:xfrm>
              <a:off x="1066800" y="6379552"/>
              <a:ext cx="3069651" cy="261610"/>
            </a:xfrm>
            <a:prstGeom prst="rect">
              <a:avLst/>
            </a:prstGeom>
            <a:noFill/>
          </p:spPr>
          <p:txBody>
            <a:bodyPr wrap="square">
              <a:spAutoFit/>
            </a:bodyPr>
            <a:lstStyle/>
            <a:p>
              <a:pPr marL="12700">
                <a:lnSpc>
                  <a:spcPct val="100000"/>
                </a:lnSpc>
                <a:spcBef>
                  <a:spcPts val="844"/>
                </a:spcBef>
                <a:tabLst>
                  <a:tab pos="297815" algn="l"/>
                </a:tabLst>
              </a:pPr>
              <a:r>
                <a:rPr lang="en-US" sz="1100" dirty="0">
                  <a:solidFill>
                    <a:srgbClr val="FFFFFF"/>
                  </a:solidFill>
                  <a:latin typeface="Arial"/>
                  <a:cs typeface="Arial"/>
                  <a:hlinkClick r:id="rId6"/>
                </a:rPr>
                <a:t>M</a:t>
              </a:r>
              <a:r>
                <a:rPr lang="en-GB" sz="1100" dirty="0">
                  <a:solidFill>
                    <a:srgbClr val="FFFFFF"/>
                  </a:solidFill>
                  <a:latin typeface="Arial"/>
                  <a:cs typeface="Arial"/>
                  <a:hlinkClick r:id="rId6"/>
                </a:rPr>
                <a:t>ore about accreditation.</a:t>
              </a:r>
              <a:endParaRPr lang="en-GB" sz="1100" dirty="0">
                <a:latin typeface="Arial"/>
                <a:cs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C7ADD5-EEAA-F3B3-F689-4D45A946CA7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3953256" y="1"/>
            <a:ext cx="5190744" cy="6857999"/>
          </a:xfrm>
          <a:prstGeom prst="rect">
            <a:avLst/>
          </a:prstGeom>
        </p:spPr>
      </p:pic>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p:cNvGrpSpPr>
            <a:grpSpLocks noGrp="1" noUngrp="1" noRot="1" noMove="1" noResize="1"/>
          </p:cNvGrpSpPr>
          <p:nvPr/>
        </p:nvGrpSpPr>
        <p:grpSpPr>
          <a:xfrm>
            <a:off x="0" y="0"/>
            <a:ext cx="8791575" cy="6858000"/>
            <a:chOff x="0" y="0"/>
            <a:chExt cx="8791575" cy="6858000"/>
          </a:xfrm>
        </p:grpSpPr>
        <p:pic>
          <p:nvPicPr>
            <p:cNvPr id="5" name="object 5"/>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6" name="object 6"/>
            <p:cNvSpPr>
              <a:spLocks noGrp="1" noRot="1" noMove="1" noResize="1" noEditPoints="1" noAdjustHandles="1" noChangeArrowheads="1" noChangeShapeType="1"/>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7" name="object 7"/>
          <p:cNvSpPr txBox="1">
            <a:spLocks noGrp="1"/>
          </p:cNvSpPr>
          <p:nvPr>
            <p:ph type="title"/>
          </p:nvPr>
        </p:nvSpPr>
        <p:spPr>
          <a:xfrm>
            <a:off x="435946" y="1371600"/>
            <a:ext cx="3335782" cy="1465786"/>
          </a:xfrm>
          <a:prstGeom prst="rect">
            <a:avLst/>
          </a:prstGeom>
        </p:spPr>
        <p:txBody>
          <a:bodyPr vert="horz" wrap="square" lIns="0" tIns="118110" rIns="0" bIns="0" rtlCol="0">
            <a:spAutoFit/>
          </a:bodyPr>
          <a:lstStyle/>
          <a:p>
            <a:pPr marL="12700" marR="5080">
              <a:lnSpc>
                <a:spcPts val="3460"/>
              </a:lnSpc>
              <a:spcBef>
                <a:spcPts val="930"/>
              </a:spcBef>
            </a:pPr>
            <a:r>
              <a:rPr lang="en-US" dirty="0">
                <a:solidFill>
                  <a:schemeClr val="bg1">
                    <a:lumMod val="95000"/>
                  </a:schemeClr>
                </a:solidFill>
              </a:rPr>
              <a:t>The Archaeological Park of Naxos</a:t>
            </a:r>
            <a:endParaRPr spc="-10" dirty="0"/>
          </a:p>
        </p:txBody>
      </p:sp>
      <p:sp>
        <p:nvSpPr>
          <p:cNvPr id="8" name="object 8"/>
          <p:cNvSpPr txBox="1"/>
          <p:nvPr/>
        </p:nvSpPr>
        <p:spPr>
          <a:xfrm>
            <a:off x="435946" y="3051812"/>
            <a:ext cx="2951480" cy="1951175"/>
          </a:xfrm>
          <a:prstGeom prst="rect">
            <a:avLst/>
          </a:prstGeom>
        </p:spPr>
        <p:txBody>
          <a:bodyPr vert="horz" wrap="square" lIns="0" tIns="12065" rIns="0" bIns="0" rtlCol="0">
            <a:spAutoFit/>
          </a:bodyPr>
          <a:lstStyle/>
          <a:p>
            <a:pPr marL="12700" marR="5080">
              <a:spcBef>
                <a:spcPts val="95"/>
              </a:spcBef>
            </a:pPr>
            <a:r>
              <a:rPr lang="en-US" sz="1400" dirty="0">
                <a:solidFill>
                  <a:schemeClr val="bg1">
                    <a:lumMod val="95000"/>
                  </a:schemeClr>
                </a:solidFill>
              </a:rPr>
              <a:t>Your first stop will take you to the Archaeological Park of Naxos, which stands on the site of the first Greek colony in Sicily, founded in 735 BC. Students can explore the remains of the ancient settlement and defensive walls, before discovering artefacts from the excavations at the nearby museum.</a:t>
            </a:r>
            <a:endParaRPr sz="1400" dirty="0">
              <a:solidFill>
                <a:schemeClr val="bg1">
                  <a:lumMod val="95000"/>
                </a:schemeClr>
              </a:solidFill>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E569EF-E63D-9C49-3AF1-DA52A0AF9A5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1311913" y="0"/>
            <a:ext cx="7832086" cy="6858000"/>
          </a:xfrm>
          <a:prstGeom prst="rect">
            <a:avLst/>
          </a:prstGeom>
        </p:spPr>
      </p:pic>
      <p:grpSp>
        <p:nvGrpSpPr>
          <p:cNvPr id="4" name="object 4"/>
          <p:cNvGrpSpPr/>
          <p:nvPr/>
        </p:nvGrpSpPr>
        <p:grpSpPr>
          <a:xfrm>
            <a:off x="1" y="0"/>
            <a:ext cx="8305800" cy="6858000"/>
            <a:chOff x="0" y="0"/>
            <a:chExt cx="8791575" cy="6858000"/>
          </a:xfrm>
        </p:grpSpPr>
        <p:sp>
          <p:nvSpPr>
            <p:cNvPr id="6" name="object 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grpSp>
      <p:sp>
        <p:nvSpPr>
          <p:cNvPr id="2" name="object 7">
            <a:extLst>
              <a:ext uri="{FF2B5EF4-FFF2-40B4-BE49-F238E27FC236}">
                <a16:creationId xmlns:a16="http://schemas.microsoft.com/office/drawing/2014/main" id="{F36198CE-F7E5-EEF5-4863-A0B832D01A54}"/>
              </a:ext>
            </a:extLst>
          </p:cNvPr>
          <p:cNvSpPr txBox="1">
            <a:spLocks/>
          </p:cNvSpPr>
          <p:nvPr/>
        </p:nvSpPr>
        <p:spPr>
          <a:xfrm>
            <a:off x="438404" y="1752600"/>
            <a:ext cx="3335782" cy="568104"/>
          </a:xfrm>
          <a:prstGeom prst="rect">
            <a:avLst/>
          </a:prstGeom>
        </p:spPr>
        <p:txBody>
          <a:bodyPr vert="horz" wrap="square" lIns="0" tIns="118110" rIns="0" bIns="0" rtlCol="0">
            <a:spAutoFit/>
          </a:bodyPr>
          <a:lstStyle>
            <a:lvl1pPr>
              <a:defRPr sz="3600" b="1" i="0">
                <a:solidFill>
                  <a:schemeClr val="bg1"/>
                </a:solidFill>
                <a:latin typeface="Arial"/>
                <a:ea typeface="+mj-ea"/>
                <a:cs typeface="Arial"/>
              </a:defRPr>
            </a:lvl1pPr>
          </a:lstStyle>
          <a:p>
            <a:pPr marL="12700" marR="5080">
              <a:lnSpc>
                <a:spcPts val="3460"/>
              </a:lnSpc>
              <a:spcBef>
                <a:spcPts val="930"/>
              </a:spcBef>
            </a:pPr>
            <a:r>
              <a:rPr lang="en-US" spc="-10" dirty="0"/>
              <a:t>Mount Etna</a:t>
            </a:r>
          </a:p>
        </p:txBody>
      </p:sp>
      <p:sp>
        <p:nvSpPr>
          <p:cNvPr id="3" name="object 8">
            <a:extLst>
              <a:ext uri="{FF2B5EF4-FFF2-40B4-BE49-F238E27FC236}">
                <a16:creationId xmlns:a16="http://schemas.microsoft.com/office/drawing/2014/main" id="{7B8202AC-AB60-316E-6543-3DA5E58BED89}"/>
              </a:ext>
            </a:extLst>
          </p:cNvPr>
          <p:cNvSpPr txBox="1"/>
          <p:nvPr/>
        </p:nvSpPr>
        <p:spPr>
          <a:xfrm>
            <a:off x="438404" y="2667000"/>
            <a:ext cx="2951480" cy="1735732"/>
          </a:xfrm>
          <a:prstGeom prst="rect">
            <a:avLst/>
          </a:prstGeom>
        </p:spPr>
        <p:txBody>
          <a:bodyPr vert="horz" wrap="square" lIns="0" tIns="12065" rIns="0" bIns="0" rtlCol="0">
            <a:spAutoFit/>
          </a:bodyPr>
          <a:lstStyle/>
          <a:p>
            <a:pPr marL="12700" marR="5080">
              <a:spcBef>
                <a:spcPts val="95"/>
              </a:spcBef>
            </a:pPr>
            <a:r>
              <a:rPr lang="en-US" sz="1400" dirty="0">
                <a:solidFill>
                  <a:schemeClr val="bg1">
                    <a:lumMod val="95000"/>
                  </a:schemeClr>
                </a:solidFill>
              </a:rPr>
              <a:t>Mount Etna is Europe’s highest active volcano and a highlight for students! Led by a specialist guide, walk up the mountain and explore the Silvestri Craters below, where you can find active craters and lava flows to observe how volcanic activity shapes the landscape.</a:t>
            </a:r>
            <a:endParaRPr sz="1400" dirty="0">
              <a:solidFill>
                <a:schemeClr val="bg1">
                  <a:lumMod val="95000"/>
                </a:schemeClr>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p:cNvGrpSpPr/>
          <p:nvPr/>
        </p:nvGrpSpPr>
        <p:grpSpPr>
          <a:xfrm>
            <a:off x="1" y="0"/>
            <a:ext cx="8580628" cy="6858000"/>
            <a:chOff x="0" y="0"/>
            <a:chExt cx="8791575" cy="6858000"/>
          </a:xfrm>
        </p:grpSpPr>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6" name="object 6"/>
            <p:cNvSpPr>
              <a:spLocks noGrp="1" noRot="1" noMove="1" noResize="1" noEditPoints="1" noAdjustHandles="1" noChangeArrowheads="1" noChangeShapeType="1"/>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dirty="0"/>
            </a:p>
          </p:txBody>
        </p:sp>
      </p:grpSp>
      <p:sp>
        <p:nvSpPr>
          <p:cNvPr id="2" name="object 7">
            <a:extLst>
              <a:ext uri="{FF2B5EF4-FFF2-40B4-BE49-F238E27FC236}">
                <a16:creationId xmlns:a16="http://schemas.microsoft.com/office/drawing/2014/main" id="{064882A1-EC1C-DB9C-1E59-279BC8EC8946}"/>
              </a:ext>
            </a:extLst>
          </p:cNvPr>
          <p:cNvSpPr txBox="1">
            <a:spLocks/>
          </p:cNvSpPr>
          <p:nvPr/>
        </p:nvSpPr>
        <p:spPr>
          <a:xfrm>
            <a:off x="398018" y="1752600"/>
            <a:ext cx="3335782" cy="568104"/>
          </a:xfrm>
          <a:prstGeom prst="rect">
            <a:avLst/>
          </a:prstGeom>
        </p:spPr>
        <p:txBody>
          <a:bodyPr vert="horz" wrap="square" lIns="0" tIns="118110" rIns="0" bIns="0" rtlCol="0">
            <a:spAutoFit/>
          </a:bodyPr>
          <a:lstStyle>
            <a:lvl1pPr>
              <a:defRPr sz="3600" b="1" i="0">
                <a:solidFill>
                  <a:schemeClr val="bg1"/>
                </a:solidFill>
                <a:latin typeface="Arial"/>
                <a:ea typeface="+mj-ea"/>
                <a:cs typeface="Arial"/>
              </a:defRPr>
            </a:lvl1pPr>
          </a:lstStyle>
          <a:p>
            <a:pPr marL="12700" marR="5080">
              <a:lnSpc>
                <a:spcPts val="3460"/>
              </a:lnSpc>
              <a:spcBef>
                <a:spcPts val="930"/>
              </a:spcBef>
            </a:pPr>
            <a:r>
              <a:rPr lang="en-US" spc="-10" dirty="0"/>
              <a:t>Vulcano Island</a:t>
            </a:r>
          </a:p>
        </p:txBody>
      </p:sp>
      <p:sp>
        <p:nvSpPr>
          <p:cNvPr id="10" name="object 8">
            <a:extLst>
              <a:ext uri="{FF2B5EF4-FFF2-40B4-BE49-F238E27FC236}">
                <a16:creationId xmlns:a16="http://schemas.microsoft.com/office/drawing/2014/main" id="{11BA56D8-3996-1B1A-9CBF-BFAD97E129B5}"/>
              </a:ext>
            </a:extLst>
          </p:cNvPr>
          <p:cNvSpPr txBox="1"/>
          <p:nvPr/>
        </p:nvSpPr>
        <p:spPr>
          <a:xfrm>
            <a:off x="457200" y="2667000"/>
            <a:ext cx="2951480" cy="1735732"/>
          </a:xfrm>
          <a:prstGeom prst="rect">
            <a:avLst/>
          </a:prstGeom>
        </p:spPr>
        <p:txBody>
          <a:bodyPr vert="horz" wrap="square" lIns="0" tIns="12065" rIns="0" bIns="0" rtlCol="0">
            <a:spAutoFit/>
          </a:bodyPr>
          <a:lstStyle/>
          <a:p>
            <a:pPr marL="12700" marR="5080">
              <a:spcBef>
                <a:spcPts val="95"/>
              </a:spcBef>
            </a:pPr>
            <a:r>
              <a:rPr lang="en-US" sz="1400" dirty="0">
                <a:solidFill>
                  <a:schemeClr val="bg1">
                    <a:lumMod val="95000"/>
                  </a:schemeClr>
                </a:solidFill>
              </a:rPr>
              <a:t>Travel by hydrofoil to Vulcano Island and take a guided trek up Gran </a:t>
            </a:r>
            <a:r>
              <a:rPr lang="en-US" sz="1400" dirty="0" err="1">
                <a:solidFill>
                  <a:schemeClr val="bg1">
                    <a:lumMod val="95000"/>
                  </a:schemeClr>
                </a:solidFill>
              </a:rPr>
              <a:t>Cratere</a:t>
            </a:r>
            <a:r>
              <a:rPr lang="en-US" sz="1400" dirty="0">
                <a:solidFill>
                  <a:schemeClr val="bg1">
                    <a:lumMod val="95000"/>
                  </a:schemeClr>
                </a:solidFill>
              </a:rPr>
              <a:t>, which allows students to observe active sulfur vents and steam clouds. This visit is a once in a lifetime experience, offering insight into volcanic processes and the island’s unique landscape.</a:t>
            </a:r>
            <a:endParaRPr sz="1400" dirty="0">
              <a:solidFill>
                <a:schemeClr val="bg1">
                  <a:lumMod val="95000"/>
                </a:schemeClr>
              </a:solidFill>
              <a:latin typeface="Arial"/>
              <a:cs typeface="Arial"/>
            </a:endParaRPr>
          </a:p>
        </p:txBody>
      </p:sp>
      <p:pic>
        <p:nvPicPr>
          <p:cNvPr id="14" name="Picture 13">
            <a:extLst>
              <a:ext uri="{FF2B5EF4-FFF2-40B4-BE49-F238E27FC236}">
                <a16:creationId xmlns:a16="http://schemas.microsoft.com/office/drawing/2014/main" id="{581D7DF2-9043-CDB1-9187-2D8464D3B1A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111513" y="3168206"/>
            <a:ext cx="5028676" cy="3689794"/>
          </a:xfrm>
          <a:prstGeom prst="rect">
            <a:avLst/>
          </a:prstGeom>
        </p:spPr>
      </p:pic>
      <p:pic>
        <p:nvPicPr>
          <p:cNvPr id="16" name="Picture 15">
            <a:extLst>
              <a:ext uri="{FF2B5EF4-FFF2-40B4-BE49-F238E27FC236}">
                <a16:creationId xmlns:a16="http://schemas.microsoft.com/office/drawing/2014/main" id="{38FC3DEE-48D2-3439-F616-E0D8805DA45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4111513" y="1"/>
            <a:ext cx="5028676" cy="3352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E46606F-EF2B-D9EC-A5C4-91298C552AF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21684" y="3307080"/>
            <a:ext cx="5322316" cy="3548211"/>
          </a:xfrm>
          <a:prstGeom prst="rect">
            <a:avLst/>
          </a:prstGeom>
        </p:spPr>
      </p:pic>
      <p:pic>
        <p:nvPicPr>
          <p:cNvPr id="15" name="Picture 14">
            <a:extLst>
              <a:ext uri="{FF2B5EF4-FFF2-40B4-BE49-F238E27FC236}">
                <a16:creationId xmlns:a16="http://schemas.microsoft.com/office/drawing/2014/main" id="{C7AA85AB-C18C-C754-578C-5D3DF82BE51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4042410" y="0"/>
            <a:ext cx="5101590" cy="3337560"/>
          </a:xfrm>
          <a:prstGeom prst="rect">
            <a:avLst/>
          </a:prstGeom>
        </p:spPr>
      </p:pic>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p:cNvGrpSpPr/>
          <p:nvPr/>
        </p:nvGrpSpPr>
        <p:grpSpPr>
          <a:xfrm>
            <a:off x="0" y="0"/>
            <a:ext cx="8791193" cy="6858000"/>
            <a:chOff x="0" y="0"/>
            <a:chExt cx="8791193" cy="6858000"/>
          </a:xfrm>
        </p:grpSpPr>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6" name="object 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dirty="0"/>
            </a:p>
          </p:txBody>
        </p:sp>
      </p:grpSp>
      <p:sp>
        <p:nvSpPr>
          <p:cNvPr id="10" name="object 8">
            <a:extLst>
              <a:ext uri="{FF2B5EF4-FFF2-40B4-BE49-F238E27FC236}">
                <a16:creationId xmlns:a16="http://schemas.microsoft.com/office/drawing/2014/main" id="{110FCD8C-5266-0503-8FA0-1E04A82E3F2E}"/>
              </a:ext>
            </a:extLst>
          </p:cNvPr>
          <p:cNvSpPr txBox="1"/>
          <p:nvPr/>
        </p:nvSpPr>
        <p:spPr>
          <a:xfrm>
            <a:off x="457200" y="2667000"/>
            <a:ext cx="3124200" cy="1304844"/>
          </a:xfrm>
          <a:prstGeom prst="rect">
            <a:avLst/>
          </a:prstGeom>
        </p:spPr>
        <p:txBody>
          <a:bodyPr vert="horz" wrap="square" lIns="0" tIns="12065" rIns="0" bIns="0" rtlCol="0">
            <a:spAutoFit/>
          </a:bodyPr>
          <a:lstStyle/>
          <a:p>
            <a:pPr marL="12700" marR="5080">
              <a:spcBef>
                <a:spcPts val="95"/>
              </a:spcBef>
            </a:pPr>
            <a:r>
              <a:rPr lang="en-US" sz="1400" dirty="0">
                <a:solidFill>
                  <a:schemeClr val="bg1">
                    <a:lumMod val="95000"/>
                  </a:schemeClr>
                </a:solidFill>
              </a:rPr>
              <a:t>Explore the historic town of Taormina and visit its ancient Greek Theatre, one of Sicily’s most famous historic sites. This impressive </a:t>
            </a:r>
            <a:r>
              <a:rPr lang="en-US" sz="1400" dirty="0" err="1">
                <a:solidFill>
                  <a:schemeClr val="bg1">
                    <a:lumMod val="95000"/>
                  </a:schemeClr>
                </a:solidFill>
              </a:rPr>
              <a:t>amphitheatre</a:t>
            </a:r>
            <a:r>
              <a:rPr lang="en-US" sz="1400" dirty="0">
                <a:solidFill>
                  <a:schemeClr val="bg1">
                    <a:lumMod val="95000"/>
                  </a:schemeClr>
                </a:solidFill>
              </a:rPr>
              <a:t> offers a glimpse into classical history with an incredible view of Mount Etna.</a:t>
            </a:r>
            <a:endParaRPr sz="1400" dirty="0">
              <a:solidFill>
                <a:schemeClr val="bg1">
                  <a:lumMod val="95000"/>
                </a:schemeClr>
              </a:solidFill>
              <a:latin typeface="Arial"/>
              <a:cs typeface="Arial"/>
            </a:endParaRPr>
          </a:p>
        </p:txBody>
      </p:sp>
      <p:sp>
        <p:nvSpPr>
          <p:cNvPr id="11" name="object 7">
            <a:extLst>
              <a:ext uri="{FF2B5EF4-FFF2-40B4-BE49-F238E27FC236}">
                <a16:creationId xmlns:a16="http://schemas.microsoft.com/office/drawing/2014/main" id="{EAE8D3ED-5ED7-6331-9527-D722B82C2676}"/>
              </a:ext>
            </a:extLst>
          </p:cNvPr>
          <p:cNvSpPr txBox="1">
            <a:spLocks/>
          </p:cNvSpPr>
          <p:nvPr/>
        </p:nvSpPr>
        <p:spPr>
          <a:xfrm>
            <a:off x="398018" y="1752600"/>
            <a:ext cx="3335782" cy="568104"/>
          </a:xfrm>
          <a:prstGeom prst="rect">
            <a:avLst/>
          </a:prstGeom>
        </p:spPr>
        <p:txBody>
          <a:bodyPr vert="horz" wrap="square" lIns="0" tIns="118110" rIns="0" bIns="0" rtlCol="0">
            <a:spAutoFit/>
          </a:bodyPr>
          <a:lstStyle>
            <a:lvl1pPr>
              <a:defRPr sz="3600" b="1" i="0">
                <a:solidFill>
                  <a:schemeClr val="bg1"/>
                </a:solidFill>
                <a:latin typeface="Arial"/>
                <a:ea typeface="+mj-ea"/>
                <a:cs typeface="Arial"/>
              </a:defRPr>
            </a:lvl1pPr>
          </a:lstStyle>
          <a:p>
            <a:pPr marL="12700" marR="5080">
              <a:lnSpc>
                <a:spcPts val="3460"/>
              </a:lnSpc>
              <a:spcBef>
                <a:spcPts val="930"/>
              </a:spcBef>
            </a:pPr>
            <a:r>
              <a:rPr lang="en-US" spc="-10" dirty="0" err="1"/>
              <a:t>Taomina</a:t>
            </a:r>
            <a:endParaRPr lang="en-US" spc="-1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BD4462-56DE-4B1A-F9CA-F462A56DC84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4092380" y="0"/>
            <a:ext cx="5051620" cy="6875395"/>
          </a:xfrm>
          <a:prstGeom prst="rect">
            <a:avLst/>
          </a:prstGeom>
        </p:spPr>
      </p:pic>
      <p:sp>
        <p:nvSpPr>
          <p:cNvPr id="3" name="object 3"/>
          <p:cNvSpPr txBox="1"/>
          <p:nvPr/>
        </p:nvSpPr>
        <p:spPr>
          <a:xfrm>
            <a:off x="563372" y="3202496"/>
            <a:ext cx="2599690" cy="1442085"/>
          </a:xfrm>
          <a:prstGeom prst="rect">
            <a:avLst/>
          </a:prstGeom>
        </p:spPr>
        <p:txBody>
          <a:bodyPr vert="horz" wrap="square" lIns="0" tIns="0" rIns="0" bIns="0" rtlCol="0">
            <a:spAutoFit/>
          </a:bodyPr>
          <a:lstStyle/>
          <a:p>
            <a:pPr>
              <a:lnSpc>
                <a:spcPts val="1989"/>
              </a:lnSpc>
            </a:pPr>
            <a:r>
              <a:rPr sz="1800" b="1" dirty="0">
                <a:solidFill>
                  <a:srgbClr val="1E1E1E"/>
                </a:solidFill>
                <a:latin typeface="Arial"/>
                <a:cs typeface="Arial"/>
              </a:rPr>
              <a:t>Boulogne</a:t>
            </a:r>
            <a:r>
              <a:rPr sz="1800" b="1" spc="-75" dirty="0">
                <a:solidFill>
                  <a:srgbClr val="1E1E1E"/>
                </a:solidFill>
                <a:latin typeface="Arial"/>
                <a:cs typeface="Arial"/>
              </a:rPr>
              <a:t> </a:t>
            </a:r>
            <a:r>
              <a:rPr sz="1800" b="1" spc="-25" dirty="0">
                <a:solidFill>
                  <a:srgbClr val="1E1E1E"/>
                </a:solidFill>
                <a:latin typeface="Arial"/>
                <a:cs typeface="Arial"/>
              </a:rPr>
              <a:t>Town</a:t>
            </a:r>
            <a:r>
              <a:rPr sz="1800" b="1" spc="-80" dirty="0">
                <a:solidFill>
                  <a:srgbClr val="1E1E1E"/>
                </a:solidFill>
                <a:latin typeface="Arial"/>
                <a:cs typeface="Arial"/>
              </a:rPr>
              <a:t> </a:t>
            </a:r>
            <a:r>
              <a:rPr sz="1800" b="1" spc="-10" dirty="0">
                <a:solidFill>
                  <a:srgbClr val="1E1E1E"/>
                </a:solidFill>
                <a:latin typeface="Arial"/>
                <a:cs typeface="Arial"/>
              </a:rPr>
              <a:t>Trail</a:t>
            </a:r>
            <a:endParaRPr sz="1800">
              <a:latin typeface="Arial"/>
              <a:cs typeface="Arial"/>
            </a:endParaRPr>
          </a:p>
          <a:p>
            <a:pPr>
              <a:lnSpc>
                <a:spcPct val="100000"/>
              </a:lnSpc>
              <a:spcBef>
                <a:spcPts val="944"/>
              </a:spcBef>
            </a:pPr>
            <a:r>
              <a:rPr sz="1400" spc="-20" dirty="0">
                <a:solidFill>
                  <a:srgbClr val="1E1E1E"/>
                </a:solidFill>
                <a:latin typeface="Arial"/>
                <a:cs typeface="Arial"/>
              </a:rPr>
              <a:t>Your</a:t>
            </a:r>
            <a:r>
              <a:rPr sz="1400" spc="-40" dirty="0">
                <a:solidFill>
                  <a:srgbClr val="1E1E1E"/>
                </a:solidFill>
                <a:latin typeface="Arial"/>
                <a:cs typeface="Arial"/>
              </a:rPr>
              <a:t> </a:t>
            </a:r>
            <a:r>
              <a:rPr sz="1400" dirty="0">
                <a:solidFill>
                  <a:srgbClr val="1E1E1E"/>
                </a:solidFill>
                <a:latin typeface="Arial"/>
                <a:cs typeface="Arial"/>
              </a:rPr>
              <a:t>animateur</a:t>
            </a:r>
            <a:r>
              <a:rPr sz="1400" spc="-50" dirty="0">
                <a:solidFill>
                  <a:srgbClr val="1E1E1E"/>
                </a:solidFill>
                <a:latin typeface="Arial"/>
                <a:cs typeface="Arial"/>
              </a:rPr>
              <a:t> </a:t>
            </a:r>
            <a:r>
              <a:rPr sz="1400" dirty="0">
                <a:solidFill>
                  <a:srgbClr val="1E1E1E"/>
                </a:solidFill>
                <a:latin typeface="Arial"/>
                <a:cs typeface="Arial"/>
              </a:rPr>
              <a:t>organises</a:t>
            </a:r>
            <a:r>
              <a:rPr sz="1400" spc="-45" dirty="0">
                <a:solidFill>
                  <a:srgbClr val="1E1E1E"/>
                </a:solidFill>
                <a:latin typeface="Arial"/>
                <a:cs typeface="Arial"/>
              </a:rPr>
              <a:t> </a:t>
            </a:r>
            <a:r>
              <a:rPr sz="1400" spc="-20" dirty="0">
                <a:solidFill>
                  <a:srgbClr val="1E1E1E"/>
                </a:solidFill>
                <a:latin typeface="Arial"/>
                <a:cs typeface="Arial"/>
              </a:rPr>
              <a:t>this </a:t>
            </a:r>
            <a:r>
              <a:rPr sz="1400" dirty="0">
                <a:solidFill>
                  <a:srgbClr val="1E1E1E"/>
                </a:solidFill>
                <a:latin typeface="Arial"/>
                <a:cs typeface="Arial"/>
              </a:rPr>
              <a:t>activity</a:t>
            </a:r>
            <a:r>
              <a:rPr sz="1400" spc="-25" dirty="0">
                <a:solidFill>
                  <a:srgbClr val="1E1E1E"/>
                </a:solidFill>
                <a:latin typeface="Arial"/>
                <a:cs typeface="Arial"/>
              </a:rPr>
              <a:t> </a:t>
            </a:r>
            <a:r>
              <a:rPr sz="1400" dirty="0">
                <a:solidFill>
                  <a:srgbClr val="1E1E1E"/>
                </a:solidFill>
                <a:latin typeface="Arial"/>
                <a:cs typeface="Arial"/>
              </a:rPr>
              <a:t>with</a:t>
            </a:r>
            <a:r>
              <a:rPr sz="1400" spc="-15" dirty="0">
                <a:solidFill>
                  <a:srgbClr val="1E1E1E"/>
                </a:solidFill>
                <a:latin typeface="Arial"/>
                <a:cs typeface="Arial"/>
              </a:rPr>
              <a:t> </a:t>
            </a:r>
            <a:r>
              <a:rPr sz="1400" dirty="0">
                <a:solidFill>
                  <a:srgbClr val="1E1E1E"/>
                </a:solidFill>
                <a:latin typeface="Arial"/>
                <a:cs typeface="Arial"/>
              </a:rPr>
              <a:t>our</a:t>
            </a:r>
            <a:r>
              <a:rPr sz="1400" spc="-15" dirty="0">
                <a:solidFill>
                  <a:srgbClr val="1E1E1E"/>
                </a:solidFill>
                <a:latin typeface="Arial"/>
                <a:cs typeface="Arial"/>
              </a:rPr>
              <a:t> </a:t>
            </a:r>
            <a:r>
              <a:rPr sz="1400" dirty="0">
                <a:solidFill>
                  <a:srgbClr val="1E1E1E"/>
                </a:solidFill>
                <a:latin typeface="Arial"/>
                <a:cs typeface="Arial"/>
              </a:rPr>
              <a:t>tailor</a:t>
            </a:r>
            <a:r>
              <a:rPr sz="1400" spc="-25" dirty="0">
                <a:solidFill>
                  <a:srgbClr val="1E1E1E"/>
                </a:solidFill>
                <a:latin typeface="Arial"/>
                <a:cs typeface="Arial"/>
              </a:rPr>
              <a:t> </a:t>
            </a:r>
            <a:r>
              <a:rPr sz="1400" dirty="0">
                <a:solidFill>
                  <a:srgbClr val="1E1E1E"/>
                </a:solidFill>
                <a:latin typeface="Arial"/>
                <a:cs typeface="Arial"/>
              </a:rPr>
              <a:t>made</a:t>
            </a:r>
            <a:r>
              <a:rPr sz="1400" spc="-50" dirty="0">
                <a:solidFill>
                  <a:srgbClr val="1E1E1E"/>
                </a:solidFill>
                <a:latin typeface="Arial"/>
                <a:cs typeface="Arial"/>
              </a:rPr>
              <a:t> </a:t>
            </a:r>
            <a:r>
              <a:rPr sz="1400" spc="-30" dirty="0">
                <a:solidFill>
                  <a:srgbClr val="1E1E1E"/>
                </a:solidFill>
                <a:latin typeface="Arial"/>
                <a:cs typeface="Arial"/>
              </a:rPr>
              <a:t>Town </a:t>
            </a:r>
            <a:r>
              <a:rPr sz="1400" dirty="0">
                <a:solidFill>
                  <a:srgbClr val="1E1E1E"/>
                </a:solidFill>
                <a:latin typeface="Arial"/>
                <a:cs typeface="Arial"/>
              </a:rPr>
              <a:t>Trail</a:t>
            </a:r>
            <a:r>
              <a:rPr sz="1400" spc="-45" dirty="0">
                <a:solidFill>
                  <a:srgbClr val="1E1E1E"/>
                </a:solidFill>
                <a:latin typeface="Arial"/>
                <a:cs typeface="Arial"/>
              </a:rPr>
              <a:t> </a:t>
            </a:r>
            <a:r>
              <a:rPr sz="1400" dirty="0">
                <a:solidFill>
                  <a:srgbClr val="1E1E1E"/>
                </a:solidFill>
                <a:latin typeface="Arial"/>
                <a:cs typeface="Arial"/>
              </a:rPr>
              <a:t>requiring</a:t>
            </a:r>
            <a:r>
              <a:rPr sz="1400" spc="-55" dirty="0">
                <a:solidFill>
                  <a:srgbClr val="1E1E1E"/>
                </a:solidFill>
                <a:latin typeface="Arial"/>
                <a:cs typeface="Arial"/>
              </a:rPr>
              <a:t> </a:t>
            </a:r>
            <a:r>
              <a:rPr sz="1400" dirty="0">
                <a:solidFill>
                  <a:srgbClr val="1E1E1E"/>
                </a:solidFill>
                <a:latin typeface="Arial"/>
                <a:cs typeface="Arial"/>
              </a:rPr>
              <a:t>the</a:t>
            </a:r>
            <a:r>
              <a:rPr sz="1400" spc="-45" dirty="0">
                <a:solidFill>
                  <a:srgbClr val="1E1E1E"/>
                </a:solidFill>
                <a:latin typeface="Arial"/>
                <a:cs typeface="Arial"/>
              </a:rPr>
              <a:t> </a:t>
            </a:r>
            <a:r>
              <a:rPr sz="1400" dirty="0">
                <a:solidFill>
                  <a:srgbClr val="1E1E1E"/>
                </a:solidFill>
                <a:latin typeface="Arial"/>
                <a:cs typeface="Arial"/>
              </a:rPr>
              <a:t>students</a:t>
            </a:r>
            <a:r>
              <a:rPr sz="1400" spc="-50" dirty="0">
                <a:solidFill>
                  <a:srgbClr val="1E1E1E"/>
                </a:solidFill>
                <a:latin typeface="Arial"/>
                <a:cs typeface="Arial"/>
              </a:rPr>
              <a:t> </a:t>
            </a:r>
            <a:r>
              <a:rPr sz="1400" spc="-25" dirty="0">
                <a:solidFill>
                  <a:srgbClr val="1E1E1E"/>
                </a:solidFill>
                <a:latin typeface="Arial"/>
                <a:cs typeface="Arial"/>
              </a:rPr>
              <a:t>to </a:t>
            </a:r>
            <a:r>
              <a:rPr sz="1400" dirty="0">
                <a:solidFill>
                  <a:srgbClr val="1E1E1E"/>
                </a:solidFill>
                <a:latin typeface="Arial"/>
                <a:cs typeface="Arial"/>
              </a:rPr>
              <a:t>read,</a:t>
            </a:r>
            <a:r>
              <a:rPr sz="1400" spc="-45" dirty="0">
                <a:solidFill>
                  <a:srgbClr val="1E1E1E"/>
                </a:solidFill>
                <a:latin typeface="Arial"/>
                <a:cs typeface="Arial"/>
              </a:rPr>
              <a:t> </a:t>
            </a:r>
            <a:r>
              <a:rPr sz="1400" dirty="0">
                <a:solidFill>
                  <a:srgbClr val="1E1E1E"/>
                </a:solidFill>
                <a:latin typeface="Arial"/>
                <a:cs typeface="Arial"/>
              </a:rPr>
              <a:t>understand</a:t>
            </a:r>
            <a:r>
              <a:rPr sz="1400" spc="-45" dirty="0">
                <a:solidFill>
                  <a:srgbClr val="1E1E1E"/>
                </a:solidFill>
                <a:latin typeface="Arial"/>
                <a:cs typeface="Arial"/>
              </a:rPr>
              <a:t> </a:t>
            </a:r>
            <a:r>
              <a:rPr sz="1400" dirty="0">
                <a:solidFill>
                  <a:srgbClr val="1E1E1E"/>
                </a:solidFill>
                <a:latin typeface="Arial"/>
                <a:cs typeface="Arial"/>
              </a:rPr>
              <a:t>and</a:t>
            </a:r>
            <a:r>
              <a:rPr sz="1400" spc="-35" dirty="0">
                <a:solidFill>
                  <a:srgbClr val="1E1E1E"/>
                </a:solidFill>
                <a:latin typeface="Arial"/>
                <a:cs typeface="Arial"/>
              </a:rPr>
              <a:t> </a:t>
            </a:r>
            <a:r>
              <a:rPr sz="1400" spc="-20" dirty="0">
                <a:solidFill>
                  <a:srgbClr val="1E1E1E"/>
                </a:solidFill>
                <a:latin typeface="Arial"/>
                <a:cs typeface="Arial"/>
              </a:rPr>
              <a:t>speak </a:t>
            </a:r>
            <a:r>
              <a:rPr sz="1400" spc="-10" dirty="0">
                <a:solidFill>
                  <a:srgbClr val="1E1E1E"/>
                </a:solidFill>
                <a:latin typeface="Arial"/>
                <a:cs typeface="Arial"/>
              </a:rPr>
              <a:t>French</a:t>
            </a:r>
            <a:endParaRPr sz="1400">
              <a:latin typeface="Arial"/>
              <a:cs typeface="Arial"/>
            </a:endParaRPr>
          </a:p>
        </p:txBody>
      </p:sp>
      <p:grpSp>
        <p:nvGrpSpPr>
          <p:cNvPr id="4" name="object 4"/>
          <p:cNvGrpSpPr/>
          <p:nvPr/>
        </p:nvGrpSpPr>
        <p:grpSpPr>
          <a:xfrm>
            <a:off x="816" y="-2458"/>
            <a:ext cx="8791575" cy="6858000"/>
            <a:chOff x="0" y="0"/>
            <a:chExt cx="8791575" cy="6858000"/>
          </a:xfrm>
        </p:grpSpPr>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7812023" y="260604"/>
              <a:ext cx="979170" cy="978408"/>
            </a:xfrm>
            <a:prstGeom prst="rect">
              <a:avLst/>
            </a:prstGeom>
          </p:spPr>
        </p:pic>
        <p:sp>
          <p:nvSpPr>
            <p:cNvPr id="6" name="object 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8" name="object 8"/>
          <p:cNvSpPr txBox="1"/>
          <p:nvPr/>
        </p:nvSpPr>
        <p:spPr>
          <a:xfrm>
            <a:off x="489632" y="2666398"/>
            <a:ext cx="2990215" cy="1520288"/>
          </a:xfrm>
          <a:prstGeom prst="rect">
            <a:avLst/>
          </a:prstGeom>
        </p:spPr>
        <p:txBody>
          <a:bodyPr vert="horz" wrap="square" lIns="0" tIns="12065" rIns="0" bIns="0" rtlCol="0">
            <a:spAutoFit/>
          </a:bodyPr>
          <a:lstStyle/>
          <a:p>
            <a:r>
              <a:rPr lang="en-US" sz="1400" dirty="0">
                <a:solidFill>
                  <a:schemeClr val="bg1">
                    <a:lumMod val="95000"/>
                  </a:schemeClr>
                </a:solidFill>
              </a:rPr>
              <a:t>Alcantara Gorge is a 50-meter-high striking natural formation carved by Mount Etna’s ancient eruptions. Students will take a guided tour of the impressive basalt lava walls and learn about geological processes and the origins of the canyon.</a:t>
            </a:r>
            <a:endParaRPr lang="en-GB" sz="1400" b="0" dirty="0">
              <a:solidFill>
                <a:schemeClr val="bg1">
                  <a:lumMod val="95000"/>
                </a:schemeClr>
              </a:solidFill>
            </a:endParaRPr>
          </a:p>
        </p:txBody>
      </p:sp>
      <p:sp>
        <p:nvSpPr>
          <p:cNvPr id="10" name="object 7">
            <a:extLst>
              <a:ext uri="{FF2B5EF4-FFF2-40B4-BE49-F238E27FC236}">
                <a16:creationId xmlns:a16="http://schemas.microsoft.com/office/drawing/2014/main" id="{E6CA98B0-153D-8521-CC87-C98B1B6BADA0}"/>
              </a:ext>
            </a:extLst>
          </p:cNvPr>
          <p:cNvSpPr txBox="1">
            <a:spLocks/>
          </p:cNvSpPr>
          <p:nvPr/>
        </p:nvSpPr>
        <p:spPr>
          <a:xfrm>
            <a:off x="398017" y="1752600"/>
            <a:ext cx="3620623" cy="568104"/>
          </a:xfrm>
          <a:prstGeom prst="rect">
            <a:avLst/>
          </a:prstGeom>
        </p:spPr>
        <p:txBody>
          <a:bodyPr vert="horz" wrap="square" lIns="0" tIns="118110" rIns="0" bIns="0" rtlCol="0">
            <a:spAutoFit/>
          </a:bodyPr>
          <a:lstStyle>
            <a:lvl1pPr>
              <a:defRPr sz="3600" b="1" i="0">
                <a:solidFill>
                  <a:schemeClr val="bg1"/>
                </a:solidFill>
                <a:latin typeface="Arial"/>
                <a:ea typeface="+mj-ea"/>
                <a:cs typeface="Arial"/>
              </a:defRPr>
            </a:lvl1pPr>
          </a:lstStyle>
          <a:p>
            <a:pPr marL="12700" marR="5080">
              <a:lnSpc>
                <a:spcPts val="3460"/>
              </a:lnSpc>
              <a:spcBef>
                <a:spcPts val="930"/>
              </a:spcBef>
            </a:pPr>
            <a:r>
              <a:rPr lang="en-GB" dirty="0"/>
              <a:t>Alcantara Gorge</a:t>
            </a:r>
            <a:endParaRPr lang="en-US" spc="-1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8403" y="6077458"/>
            <a:ext cx="64833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Arial"/>
                <a:cs typeface="Arial"/>
              </a:rPr>
              <a:t>Find</a:t>
            </a:r>
            <a:r>
              <a:rPr sz="1050" spc="-20" dirty="0">
                <a:solidFill>
                  <a:srgbClr val="FFFFFF"/>
                </a:solidFill>
                <a:latin typeface="Arial"/>
                <a:cs typeface="Arial"/>
              </a:rPr>
              <a:t> </a:t>
            </a:r>
            <a:r>
              <a:rPr sz="1050" dirty="0">
                <a:solidFill>
                  <a:srgbClr val="FFFFFF"/>
                </a:solidFill>
                <a:latin typeface="Arial"/>
                <a:cs typeface="Arial"/>
              </a:rPr>
              <a:t>us</a:t>
            </a:r>
            <a:r>
              <a:rPr sz="1050" spc="-25" dirty="0">
                <a:solidFill>
                  <a:srgbClr val="FFFFFF"/>
                </a:solidFill>
                <a:latin typeface="Arial"/>
                <a:cs typeface="Arial"/>
              </a:rPr>
              <a:t> on</a:t>
            </a:r>
            <a:endParaRPr sz="1050">
              <a:latin typeface="Arial"/>
              <a:cs typeface="Arial"/>
            </a:endParaRPr>
          </a:p>
        </p:txBody>
      </p:sp>
      <p:sp>
        <p:nvSpPr>
          <p:cNvPr id="3" name="object 3"/>
          <p:cNvSpPr txBox="1">
            <a:spLocks noGrp="1"/>
          </p:cNvSpPr>
          <p:nvPr>
            <p:ph type="title"/>
          </p:nvPr>
        </p:nvSpPr>
        <p:spPr>
          <a:xfrm>
            <a:off x="0" y="2862178"/>
            <a:ext cx="9144000" cy="566822"/>
          </a:xfrm>
          <a:prstGeom prst="rect">
            <a:avLst/>
          </a:prstGeom>
        </p:spPr>
        <p:txBody>
          <a:bodyPr vert="horz" wrap="square" lIns="0" tIns="12700" rIns="0" bIns="0" rtlCol="0">
            <a:spAutoFit/>
          </a:bodyPr>
          <a:lstStyle/>
          <a:p>
            <a:pPr marL="12700" algn="ctr">
              <a:lnSpc>
                <a:spcPct val="100000"/>
              </a:lnSpc>
              <a:spcBef>
                <a:spcPts val="100"/>
              </a:spcBef>
            </a:pPr>
            <a:r>
              <a:rPr lang="en-US" dirty="0"/>
              <a:t>Sicily</a:t>
            </a:r>
            <a:r>
              <a:rPr spc="-25" dirty="0"/>
              <a:t> </a:t>
            </a:r>
            <a:r>
              <a:rPr dirty="0"/>
              <a:t>is</a:t>
            </a:r>
            <a:r>
              <a:rPr spc="-20" dirty="0"/>
              <a:t> </a:t>
            </a:r>
            <a:r>
              <a:rPr dirty="0"/>
              <a:t>waiting</a:t>
            </a:r>
            <a:r>
              <a:rPr spc="-40" dirty="0"/>
              <a:t> </a:t>
            </a:r>
            <a:r>
              <a:rPr dirty="0"/>
              <a:t>for</a:t>
            </a:r>
            <a:r>
              <a:rPr spc="-20" dirty="0"/>
              <a:t> you!</a:t>
            </a:r>
          </a:p>
        </p:txBody>
      </p:sp>
      <p:sp>
        <p:nvSpPr>
          <p:cNvPr id="4" name="TextBox 3">
            <a:hlinkClick r:id="rId2"/>
            <a:extLst>
              <a:ext uri="{FF2B5EF4-FFF2-40B4-BE49-F238E27FC236}">
                <a16:creationId xmlns:a16="http://schemas.microsoft.com/office/drawing/2014/main" id="{6FB68685-FA4F-A287-889D-4D689AF76AE1}"/>
              </a:ext>
            </a:extLst>
          </p:cNvPr>
          <p:cNvSpPr txBox="1"/>
          <p:nvPr/>
        </p:nvSpPr>
        <p:spPr>
          <a:xfrm>
            <a:off x="2417926" y="5486400"/>
            <a:ext cx="4305987" cy="338554"/>
          </a:xfrm>
          <a:prstGeom prst="rect">
            <a:avLst/>
          </a:prstGeom>
          <a:noFill/>
        </p:spPr>
        <p:txBody>
          <a:bodyPr wrap="none" rtlCol="0">
            <a:spAutoFit/>
          </a:bodyPr>
          <a:lstStyle/>
          <a:p>
            <a:r>
              <a:rPr lang="en-US" sz="1600" dirty="0">
                <a:solidFill>
                  <a:schemeClr val="bg1"/>
                </a:solidFill>
                <a:hlinkClick r:id="rId3"/>
              </a:rPr>
              <a:t>Click here for more information about the trip!</a:t>
            </a:r>
            <a:endParaRPr lang="en-GB" sz="16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484</Words>
  <Application>Microsoft Office PowerPoint</Application>
  <PresentationFormat>On-screen Show (4:3)</PresentationFormat>
  <Paragraphs>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Your trip to Sicily</vt:lpstr>
      <vt:lpstr>We help students reach new heights</vt:lpstr>
      <vt:lpstr>You’re in safe hands</vt:lpstr>
      <vt:lpstr>The Archaeological Park of Naxos</vt:lpstr>
      <vt:lpstr>PowerPoint Presentation</vt:lpstr>
      <vt:lpstr>PowerPoint Presentation</vt:lpstr>
      <vt:lpstr>PowerPoint Presentation</vt:lpstr>
      <vt:lpstr>PowerPoint Presentation</vt:lpstr>
      <vt:lpstr>Sicily is waiting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Paris</dc:title>
  <dc:creator>Voyager School Travel</dc:creator>
  <cp:lastModifiedBy>Emma Heasman</cp:lastModifiedBy>
  <cp:revision>9</cp:revision>
  <dcterms:created xsi:type="dcterms:W3CDTF">2024-04-03T09:08:18Z</dcterms:created>
  <dcterms:modified xsi:type="dcterms:W3CDTF">2026-03-18T15:51:10Z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2024-04-03T00:00:00Z</vt:filetime>
  </property>
  <property fmtid="{D5CDD505-2E9C-101B-9397-08002B2CF9AE}" pid="3" name="Creator">
    <vt:lpwstr>MicrosoftÂ® PowerPointÂ® 2019</vt:lpwstr>
  </property>
  <property fmtid="{D5CDD505-2E9C-101B-9397-08002B2CF9AE}" pid="4" name="LastSaved">
    <vt:filetime>2024-04-03T00:00:00Z</vt:filetime>
  </property>
  <property fmtid="{D5CDD505-2E9C-101B-9397-08002B2CF9AE}" pid="5" name="Producer">
    <vt:lpwstr>Adobe PDF Services</vt:lpwstr>
  </property>
</Properties>
</file>