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4091" r:id="rId1"/>
    <p:sldMasterId id="2147484103" r:id="rId2"/>
    <p:sldMasterId id="2147484115" r:id="rId3"/>
  </p:sldMasterIdLst>
  <p:notesMasterIdLst>
    <p:notesMasterId r:id="rId15"/>
  </p:notesMasterIdLst>
  <p:sldIdLst>
    <p:sldId id="305" r:id="rId4"/>
    <p:sldId id="362" r:id="rId5"/>
    <p:sldId id="364" r:id="rId6"/>
    <p:sldId id="390" r:id="rId7"/>
    <p:sldId id="391" r:id="rId8"/>
    <p:sldId id="392" r:id="rId9"/>
    <p:sldId id="393" r:id="rId10"/>
    <p:sldId id="394" r:id="rId11"/>
    <p:sldId id="395" r:id="rId12"/>
    <p:sldId id="417" r:id="rId13"/>
    <p:sldId id="281" r:id="rId14"/>
  </p:sldIdLst>
  <p:sldSz cx="9144000" cy="6858000" type="screen4x3"/>
  <p:notesSz cx="6834188" cy="99790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91D0"/>
    <a:srgbClr val="1E1E1E"/>
    <a:srgbClr val="777777"/>
    <a:srgbClr val="576563"/>
    <a:srgbClr val="FFE101"/>
    <a:srgbClr val="FFFF00"/>
    <a:srgbClr val="CCCCCC"/>
    <a:srgbClr val="0087AC"/>
    <a:srgbClr val="00528C"/>
    <a:srgbClr val="F9810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939" autoAdjust="0"/>
  </p:normalViewPr>
  <p:slideViewPr>
    <p:cSldViewPr>
      <p:cViewPr>
        <p:scale>
          <a:sx n="66" d="100"/>
          <a:sy n="66" d="100"/>
        </p:scale>
        <p:origin x="1930" y="30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atin typeface="Arial" charset="0"/>
              </a:defRPr>
            </a:lvl1pPr>
          </a:lstStyle>
          <a:p>
            <a:pPr>
              <a:defRPr/>
            </a:pPr>
            <a:fld id="{4DB66D95-2EE8-4232-AD33-01996582BBDC}" type="datetimeFigureOut">
              <a:rPr lang="en-GB"/>
              <a:pPr>
                <a:defRPr/>
              </a:pPr>
              <a:t>18/07/2025</a:t>
            </a:fld>
            <a:endParaRPr lang="en-GB"/>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atin typeface="Arial" charset="0"/>
              </a:defRPr>
            </a:lvl1pPr>
          </a:lstStyle>
          <a:p>
            <a:pPr>
              <a:defRPr/>
            </a:pPr>
            <a:fld id="{FE5659F2-D8C9-47F3-85EA-B2EC83B8DDD8}" type="slidenum">
              <a:rPr lang="en-GB"/>
              <a:pPr>
                <a:defRPr/>
              </a:pPr>
              <a:t>‹#›</a:t>
            </a:fld>
            <a:endParaRPr lang="en-GB"/>
          </a:p>
        </p:txBody>
      </p:sp>
    </p:spTree>
    <p:extLst>
      <p:ext uri="{BB962C8B-B14F-4D97-AF65-F5344CB8AC3E}">
        <p14:creationId xmlns:p14="http://schemas.microsoft.com/office/powerpoint/2010/main" val="11967801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0DC59B-98B8-4E07-81F6-587950E7B3B7}" type="slidenum">
              <a:rPr lang="en-GB" altLang="en-US" smtClean="0">
                <a:solidFill>
                  <a:srgbClr val="000000"/>
                </a:solidFill>
                <a:latin typeface="Arial" charset="0"/>
              </a:rPr>
              <a:pPr eaLnBrk="1" hangingPunct="1">
                <a:spcBef>
                  <a:spcPct val="0"/>
                </a:spcBef>
              </a:pPr>
              <a:t>2</a:t>
            </a:fld>
            <a:endParaRPr lang="en-GB" altLang="en-US">
              <a:solidFill>
                <a:srgbClr val="000000"/>
              </a:solidFill>
              <a:latin typeface="Arial" charset="0"/>
            </a:endParaRPr>
          </a:p>
        </p:txBody>
      </p:sp>
    </p:spTree>
    <p:extLst>
      <p:ext uri="{BB962C8B-B14F-4D97-AF65-F5344CB8AC3E}">
        <p14:creationId xmlns:p14="http://schemas.microsoft.com/office/powerpoint/2010/main" val="234569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0DC59B-98B8-4E07-81F6-587950E7B3B7}" type="slidenum">
              <a:rPr lang="en-GB" altLang="en-US" smtClean="0">
                <a:solidFill>
                  <a:srgbClr val="000000"/>
                </a:solidFill>
                <a:latin typeface="Arial" charset="0"/>
              </a:rPr>
              <a:pPr eaLnBrk="1" hangingPunct="1">
                <a:spcBef>
                  <a:spcPct val="0"/>
                </a:spcBef>
              </a:pPr>
              <a:t>3</a:t>
            </a:fld>
            <a:endParaRPr lang="en-GB" altLang="en-US">
              <a:solidFill>
                <a:srgbClr val="000000"/>
              </a:solidFill>
              <a:latin typeface="Arial" charset="0"/>
            </a:endParaRPr>
          </a:p>
        </p:txBody>
      </p:sp>
    </p:spTree>
    <p:extLst>
      <p:ext uri="{BB962C8B-B14F-4D97-AF65-F5344CB8AC3E}">
        <p14:creationId xmlns:p14="http://schemas.microsoft.com/office/powerpoint/2010/main" val="99456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4</a:t>
            </a:fld>
            <a:endParaRPr lang="en-GB" altLang="en-US">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5</a:t>
            </a:fld>
            <a:endParaRPr lang="en-GB" altLang="en-US">
              <a:solidFill>
                <a:srgbClr val="000000"/>
              </a:solidFill>
              <a:latin typeface="Arial" charset="0"/>
            </a:endParaRPr>
          </a:p>
        </p:txBody>
      </p:sp>
    </p:spTree>
    <p:extLst>
      <p:ext uri="{BB962C8B-B14F-4D97-AF65-F5344CB8AC3E}">
        <p14:creationId xmlns:p14="http://schemas.microsoft.com/office/powerpoint/2010/main" val="3031505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6</a:t>
            </a:fld>
            <a:endParaRPr lang="en-GB" altLang="en-US">
              <a:solidFill>
                <a:srgbClr val="000000"/>
              </a:solidFill>
              <a:latin typeface="Arial" charset="0"/>
            </a:endParaRPr>
          </a:p>
        </p:txBody>
      </p:sp>
    </p:spTree>
    <p:extLst>
      <p:ext uri="{BB962C8B-B14F-4D97-AF65-F5344CB8AC3E}">
        <p14:creationId xmlns:p14="http://schemas.microsoft.com/office/powerpoint/2010/main" val="211564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7</a:t>
            </a:fld>
            <a:endParaRPr lang="en-GB" altLang="en-US">
              <a:solidFill>
                <a:srgbClr val="000000"/>
              </a:solidFill>
              <a:latin typeface="Arial" charset="0"/>
            </a:endParaRPr>
          </a:p>
        </p:txBody>
      </p:sp>
    </p:spTree>
    <p:extLst>
      <p:ext uri="{BB962C8B-B14F-4D97-AF65-F5344CB8AC3E}">
        <p14:creationId xmlns:p14="http://schemas.microsoft.com/office/powerpoint/2010/main" val="262604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8</a:t>
            </a:fld>
            <a:endParaRPr lang="en-GB" altLang="en-US">
              <a:solidFill>
                <a:srgbClr val="000000"/>
              </a:solidFill>
              <a:latin typeface="Arial" charset="0"/>
            </a:endParaRPr>
          </a:p>
        </p:txBody>
      </p:sp>
    </p:spTree>
    <p:extLst>
      <p:ext uri="{BB962C8B-B14F-4D97-AF65-F5344CB8AC3E}">
        <p14:creationId xmlns:p14="http://schemas.microsoft.com/office/powerpoint/2010/main" val="374269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6C8B2A-D986-4D99-A103-19125B17F99D}" type="slidenum">
              <a:rPr lang="en-GB" altLang="en-US" smtClean="0">
                <a:solidFill>
                  <a:srgbClr val="000000"/>
                </a:solidFill>
                <a:latin typeface="Arial" charset="0"/>
              </a:rPr>
              <a:pPr eaLnBrk="1" hangingPunct="1">
                <a:spcBef>
                  <a:spcPct val="0"/>
                </a:spcBef>
              </a:pPr>
              <a:t>9</a:t>
            </a:fld>
            <a:endParaRPr lang="en-GB" altLang="en-US">
              <a:solidFill>
                <a:srgbClr val="000000"/>
              </a:solidFill>
              <a:latin typeface="Arial" charset="0"/>
            </a:endParaRPr>
          </a:p>
        </p:txBody>
      </p:sp>
    </p:spTree>
    <p:extLst>
      <p:ext uri="{BB962C8B-B14F-4D97-AF65-F5344CB8AC3E}">
        <p14:creationId xmlns:p14="http://schemas.microsoft.com/office/powerpoint/2010/main" val="3165809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44880-F833-8C4A-D4E3-A99EC247FCE2}"/>
            </a:ext>
          </a:extLst>
        </p:cNvPr>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F33ABA20-2323-B481-99DC-A5915D143C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32ABB28-C946-0AFF-1AF9-AE1D81B812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07750B1B-5E1E-F83D-7645-E786693A1F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0DC59B-98B8-4E07-81F6-587950E7B3B7}" type="slidenum">
              <a:rPr lang="en-GB" altLang="en-US" smtClean="0">
                <a:solidFill>
                  <a:srgbClr val="000000"/>
                </a:solidFill>
                <a:latin typeface="Arial" charset="0"/>
              </a:rPr>
              <a:pPr eaLnBrk="1" hangingPunct="1">
                <a:spcBef>
                  <a:spcPct val="0"/>
                </a:spcBef>
              </a:pPr>
              <a:t>10</a:t>
            </a:fld>
            <a:endParaRPr lang="en-GB" altLang="en-US">
              <a:solidFill>
                <a:srgbClr val="000000"/>
              </a:solidFill>
              <a:latin typeface="Arial" charset="0"/>
            </a:endParaRPr>
          </a:p>
        </p:txBody>
      </p:sp>
    </p:spTree>
    <p:extLst>
      <p:ext uri="{BB962C8B-B14F-4D97-AF65-F5344CB8AC3E}">
        <p14:creationId xmlns:p14="http://schemas.microsoft.com/office/powerpoint/2010/main" val="437353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voyagerschooltravel.com/" TargetMode="External"/><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2AFD16-1731-48D9-A435-4C5814ACCF7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67463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AA0AA-9FDA-4355-A929-060DAE5EBC3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30568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0ED7AD-E462-4417-8BFE-9BA0C86E470A}"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947380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2AFD16-1731-48D9-A435-4C5814ACCF7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28694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FCFE5A6-E75D-465D-8CA6-3314E6AED7E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788407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483BC8-31EB-4774-A858-6C1683D427C6}"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273909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0B32430-6B96-41B4-AFBB-1F141AFC6449}"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708911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B4F3E5A-58A5-4990-9524-FC017ABB388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839654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2917D06-CE00-4308-ADBE-1FACF78D38D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68281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6AEB4A7-8BD1-4011-93B2-D26E57B2623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774113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1B0562-9E98-4385-A6B0-E2BCA4E1436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41752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FCFE5A6-E75D-465D-8CA6-3314E6AED7E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5287044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C836B9-C826-4CC1-AF9F-37C6DFA216B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5639630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AA0AA-9FDA-4355-A929-060DAE5EBC3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247082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0ED7AD-E462-4417-8BFE-9BA0C86E470A}"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746865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6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53706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31622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356133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1291D0"/>
          </a:solidFill>
        </p:spPr>
        <p:txBody>
          <a:bodyPr wrap="square" lIns="0" tIns="0" rIns="0" bIns="0" rtlCol="0"/>
          <a:lstStyle/>
          <a:p>
            <a:endParaRPr/>
          </a:p>
        </p:txBody>
      </p:sp>
      <p:pic>
        <p:nvPicPr>
          <p:cNvPr id="17" name="bg object 17">
            <a:hlinkClick r:id="rId2"/>
          </p:cNvPr>
          <p:cNvPicPr/>
          <p:nvPr/>
        </p:nvPicPr>
        <p:blipFill>
          <a:blip r:embed="rId3" cstate="email">
            <a:extLst>
              <a:ext uri="{28A0092B-C50C-407E-A947-70E740481C1C}">
                <a14:useLocalDpi xmlns:a14="http://schemas.microsoft.com/office/drawing/2010/main"/>
              </a:ext>
            </a:extLst>
          </a:blip>
          <a:stretch>
            <a:fillRect/>
          </a:stretch>
        </p:blipFill>
        <p:spPr>
          <a:xfrm>
            <a:off x="7812023" y="260604"/>
            <a:ext cx="979170" cy="978408"/>
          </a:xfrm>
          <a:prstGeom prst="rect">
            <a:avLst/>
          </a:prstGeom>
        </p:spPr>
      </p:pic>
      <p:pic>
        <p:nvPicPr>
          <p:cNvPr id="18" name="bg object 18"/>
          <p:cNvPicPr/>
          <p:nvPr/>
        </p:nvPicPr>
        <p:blipFill>
          <a:blip r:embed="rId4" cstate="email">
            <a:extLst>
              <a:ext uri="{28A0092B-C50C-407E-A947-70E740481C1C}">
                <a14:useLocalDpi xmlns:a14="http://schemas.microsoft.com/office/drawing/2010/main"/>
              </a:ext>
            </a:extLst>
          </a:blip>
          <a:stretch>
            <a:fillRect/>
          </a:stretch>
        </p:blipFill>
        <p:spPr>
          <a:xfrm>
            <a:off x="3890771" y="6352794"/>
            <a:ext cx="1362455" cy="179070"/>
          </a:xfrm>
          <a:prstGeom prst="rect">
            <a:avLst/>
          </a:prstGeom>
        </p:spPr>
      </p:pic>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294617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1397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483BC8-31EB-4774-A858-6C1683D427C6}"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773368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0B32430-6B96-41B4-AFBB-1F141AFC6449}"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69471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B4F3E5A-58A5-4990-9524-FC017ABB388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150437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2917D06-CE00-4308-ADBE-1FACF78D38D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86058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6AEB4A7-8BD1-4011-93B2-D26E57B2623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597316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1B0562-9E98-4385-A6B0-E2BCA4E1436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592044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C836B9-C826-4CC1-AF9F-37C6DFA216B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0743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theme" Target="../theme/theme3.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2D8F201-2C08-47EC-98E9-A06E853B02E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21990141"/>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1" r:id="rId10"/>
    <p:sldLayoutId id="214748410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2D8F201-2C08-47EC-98E9-A06E853B02E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581458545"/>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74218" y="1179321"/>
            <a:ext cx="3284220" cy="1013460"/>
          </a:xfrm>
          <a:prstGeom prst="rect">
            <a:avLst/>
          </a:prstGeom>
        </p:spPr>
        <p:txBody>
          <a:bodyPr wrap="square" lIns="0" tIns="0" rIns="0" bIns="0">
            <a:spAutoFit/>
          </a:bodyPr>
          <a:lstStyle>
            <a:lvl1pPr>
              <a:defRPr sz="3600" b="1" i="0">
                <a:solidFill>
                  <a:schemeClr val="bg1"/>
                </a:solidFill>
                <a:latin typeface="Arial"/>
                <a:cs typeface="Arial"/>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7/18/2025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60424781"/>
      </p:ext>
    </p:extLst>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voyagerschooltravel.com/tours/spanish-language-school-trip-to-malaga/" TargetMode="Externa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voyagerschooltravel.com/about-us/our-accreditation/" TargetMode="External"/><Relationship Id="rId5" Type="http://schemas.openxmlformats.org/officeDocument/2006/relationships/image" Target="../media/image8.sv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ity next to the water&#10;&#10;AI-generated content may be incorrect.">
            <a:extLst>
              <a:ext uri="{FF2B5EF4-FFF2-40B4-BE49-F238E27FC236}">
                <a16:creationId xmlns:a16="http://schemas.microsoft.com/office/drawing/2014/main" id="{8404AA99-16EA-35A0-AA4D-703B2CA3999B}"/>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 y="1412776"/>
            <a:ext cx="9144001" cy="5467089"/>
          </a:xfrm>
          <a:prstGeom prst="rect">
            <a:avLst/>
          </a:prstGeom>
        </p:spPr>
      </p:pic>
      <p:sp>
        <p:nvSpPr>
          <p:cNvPr id="8" name="Rectangle 7">
            <a:extLst>
              <a:ext uri="{FF2B5EF4-FFF2-40B4-BE49-F238E27FC236}">
                <a16:creationId xmlns:a16="http://schemas.microsoft.com/office/drawing/2014/main" id="{A8ACC87A-2261-40B6-A379-C0792375E2AD}"/>
              </a:ext>
            </a:extLst>
          </p:cNvPr>
          <p:cNvSpPr/>
          <p:nvPr/>
        </p:nvSpPr>
        <p:spPr>
          <a:xfrm rot="21396250">
            <a:off x="-149917" y="-541871"/>
            <a:ext cx="9443836" cy="2387875"/>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sp>
        <p:nvSpPr>
          <p:cNvPr id="9" name="TextBox 8">
            <a:extLst>
              <a:ext uri="{FF2B5EF4-FFF2-40B4-BE49-F238E27FC236}">
                <a16:creationId xmlns:a16="http://schemas.microsoft.com/office/drawing/2014/main" id="{B8C01B52-4E0F-48E7-9502-FB82FA622FE1}"/>
              </a:ext>
            </a:extLst>
          </p:cNvPr>
          <p:cNvSpPr txBox="1">
            <a:spLocks noChangeArrowheads="1"/>
          </p:cNvSpPr>
          <p:nvPr/>
        </p:nvSpPr>
        <p:spPr bwMode="auto">
          <a:xfrm>
            <a:off x="467544" y="260648"/>
            <a:ext cx="624669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4400" b="1" dirty="0">
                <a:solidFill>
                  <a:schemeClr val="bg1"/>
                </a:solidFill>
              </a:rPr>
              <a:t>Your trip to </a:t>
            </a:r>
            <a:r>
              <a:rPr lang="en-GB" sz="4400" b="1" dirty="0">
                <a:solidFill>
                  <a:schemeClr val="bg1"/>
                </a:solidFill>
              </a:rPr>
              <a:t>Málaga </a:t>
            </a:r>
          </a:p>
          <a:p>
            <a:pPr eaLnBrk="1" hangingPunct="1">
              <a:spcBef>
                <a:spcPct val="0"/>
              </a:spcBef>
              <a:buFontTx/>
              <a:buNone/>
            </a:pPr>
            <a:r>
              <a:rPr lang="en-GB" altLang="en-US" sz="2000" dirty="0">
                <a:solidFill>
                  <a:schemeClr val="bg1"/>
                </a:solidFill>
              </a:rPr>
              <a:t>School</a:t>
            </a:r>
          </a:p>
          <a:p>
            <a:pPr eaLnBrk="1" hangingPunct="1">
              <a:spcBef>
                <a:spcPct val="0"/>
              </a:spcBef>
              <a:buFontTx/>
              <a:buNone/>
            </a:pPr>
            <a:r>
              <a:rPr lang="en-GB" altLang="en-US" sz="2000" dirty="0">
                <a:solidFill>
                  <a:schemeClr val="bg1"/>
                </a:solidFill>
              </a:rPr>
              <a:t>Date</a:t>
            </a:r>
          </a:p>
        </p:txBody>
      </p:sp>
      <p:pic>
        <p:nvPicPr>
          <p:cNvPr id="7" name="Picture 6" descr="Icon&#10;&#10;Description automatically generated">
            <a:extLst>
              <a:ext uri="{FF2B5EF4-FFF2-40B4-BE49-F238E27FC236}">
                <a16:creationId xmlns:a16="http://schemas.microsoft.com/office/drawing/2014/main" id="{C402F401-30B8-4BF4-9A98-9B0A430B7AF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Tree>
    <p:extLst>
      <p:ext uri="{BB962C8B-B14F-4D97-AF65-F5344CB8AC3E}">
        <p14:creationId xmlns:p14="http://schemas.microsoft.com/office/powerpoint/2010/main" val="20885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692FC-9B65-8A19-AC4B-BAE6A06F199D}"/>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73B446C9-2B0E-120F-0932-CE52EAA94E39}"/>
              </a:ext>
            </a:extLst>
          </p:cNvPr>
          <p:cNvSpPr/>
          <p:nvPr/>
        </p:nvSpPr>
        <p:spPr>
          <a:xfrm>
            <a:off x="0" y="0"/>
            <a:ext cx="914400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E658FE7F-883C-4269-34A4-46A12D61BF6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41866"/>
            <a:ext cx="9144000" cy="5774267"/>
          </a:xfrm>
          <a:prstGeom prst="rect">
            <a:avLst/>
          </a:prstGeom>
        </p:spPr>
      </p:pic>
    </p:spTree>
    <p:extLst>
      <p:ext uri="{BB962C8B-B14F-4D97-AF65-F5344CB8AC3E}">
        <p14:creationId xmlns:p14="http://schemas.microsoft.com/office/powerpoint/2010/main" val="305725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248403" y="6077458"/>
            <a:ext cx="648335" cy="18542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050" b="0" i="0" u="none" strike="noStrike" kern="0" cap="none" spc="0" normalizeH="0" baseline="0" noProof="0" dirty="0">
                <a:ln>
                  <a:noFill/>
                </a:ln>
                <a:solidFill>
                  <a:srgbClr val="FFFFFF"/>
                </a:solidFill>
                <a:effectLst/>
                <a:uLnTx/>
                <a:uFillTx/>
                <a:latin typeface="Arial"/>
                <a:cs typeface="Arial"/>
              </a:rPr>
              <a:t>Find</a:t>
            </a:r>
            <a:r>
              <a:rPr kumimoji="0" sz="1050" b="0" i="0" u="none" strike="noStrike" kern="0" cap="none" spc="-20" normalizeH="0" baseline="0" noProof="0" dirty="0">
                <a:ln>
                  <a:noFill/>
                </a:ln>
                <a:solidFill>
                  <a:srgbClr val="FFFFFF"/>
                </a:solidFill>
                <a:effectLst/>
                <a:uLnTx/>
                <a:uFillTx/>
                <a:latin typeface="Arial"/>
                <a:cs typeface="Arial"/>
              </a:rPr>
              <a:t> </a:t>
            </a:r>
            <a:r>
              <a:rPr kumimoji="0" sz="1050" b="0" i="0" u="none" strike="noStrike" kern="0" cap="none" spc="0" normalizeH="0" baseline="0" noProof="0" dirty="0">
                <a:ln>
                  <a:noFill/>
                </a:ln>
                <a:solidFill>
                  <a:srgbClr val="FFFFFF"/>
                </a:solidFill>
                <a:effectLst/>
                <a:uLnTx/>
                <a:uFillTx/>
                <a:latin typeface="Arial"/>
                <a:cs typeface="Arial"/>
              </a:rPr>
              <a:t>us</a:t>
            </a:r>
            <a:r>
              <a:rPr kumimoji="0" sz="1050" b="0" i="0" u="none" strike="noStrike" kern="0" cap="none" spc="-25" normalizeH="0" baseline="0" noProof="0" dirty="0">
                <a:ln>
                  <a:noFill/>
                </a:ln>
                <a:solidFill>
                  <a:srgbClr val="FFFFFF"/>
                </a:solidFill>
                <a:effectLst/>
                <a:uLnTx/>
                <a:uFillTx/>
                <a:latin typeface="Arial"/>
                <a:cs typeface="Arial"/>
              </a:rPr>
              <a:t> on</a:t>
            </a:r>
            <a:endParaRPr kumimoji="0" sz="1050" b="0" i="0" u="none" strike="noStrike" kern="0" cap="none" spc="0" normalizeH="0" baseline="0" noProof="0">
              <a:ln>
                <a:noFill/>
              </a:ln>
              <a:solidFill>
                <a:sysClr val="windowText" lastClr="000000"/>
              </a:solidFill>
              <a:effectLst/>
              <a:uLnTx/>
              <a:uFillTx/>
              <a:latin typeface="Arial"/>
              <a:cs typeface="Arial"/>
            </a:endParaRPr>
          </a:p>
        </p:txBody>
      </p:sp>
      <p:sp>
        <p:nvSpPr>
          <p:cNvPr id="3" name="object 3"/>
          <p:cNvSpPr txBox="1">
            <a:spLocks noGrp="1"/>
          </p:cNvSpPr>
          <p:nvPr>
            <p:ph type="title"/>
          </p:nvPr>
        </p:nvSpPr>
        <p:spPr>
          <a:xfrm>
            <a:off x="1415692" y="3145589"/>
            <a:ext cx="6310455" cy="566822"/>
          </a:xfrm>
          <a:prstGeom prst="rect">
            <a:avLst/>
          </a:prstGeom>
        </p:spPr>
        <p:txBody>
          <a:bodyPr vert="horz" wrap="square" lIns="0" tIns="12700" rIns="0" bIns="0" rtlCol="0">
            <a:spAutoFit/>
          </a:bodyPr>
          <a:lstStyle/>
          <a:p>
            <a:pPr marL="12700" algn="ctr">
              <a:lnSpc>
                <a:spcPct val="100000"/>
              </a:lnSpc>
              <a:spcBef>
                <a:spcPts val="100"/>
              </a:spcBef>
            </a:pPr>
            <a:r>
              <a:rPr lang="en-GB" dirty="0"/>
              <a:t>Málaga</a:t>
            </a:r>
            <a:r>
              <a:rPr spc="-25" dirty="0"/>
              <a:t> </a:t>
            </a:r>
            <a:r>
              <a:rPr dirty="0"/>
              <a:t>is</a:t>
            </a:r>
            <a:r>
              <a:rPr spc="-20" dirty="0"/>
              <a:t> </a:t>
            </a:r>
            <a:r>
              <a:rPr dirty="0"/>
              <a:t>waiting</a:t>
            </a:r>
            <a:r>
              <a:rPr spc="-40" dirty="0"/>
              <a:t> </a:t>
            </a:r>
            <a:r>
              <a:rPr dirty="0"/>
              <a:t>for</a:t>
            </a:r>
            <a:r>
              <a:rPr spc="-20" dirty="0"/>
              <a:t> you!</a:t>
            </a:r>
          </a:p>
        </p:txBody>
      </p:sp>
      <p:sp>
        <p:nvSpPr>
          <p:cNvPr id="5" name="TextBox 4">
            <a:extLst>
              <a:ext uri="{FF2B5EF4-FFF2-40B4-BE49-F238E27FC236}">
                <a16:creationId xmlns:a16="http://schemas.microsoft.com/office/drawing/2014/main" id="{4BA6B499-AFEA-2695-3483-DCB4164A8815}"/>
              </a:ext>
            </a:extLst>
          </p:cNvPr>
          <p:cNvSpPr txBox="1"/>
          <p:nvPr/>
        </p:nvSpPr>
        <p:spPr>
          <a:xfrm>
            <a:off x="2401095" y="5589240"/>
            <a:ext cx="4339650" cy="338554"/>
          </a:xfrm>
          <a:prstGeom prst="rect">
            <a:avLst/>
          </a:prstGeom>
          <a:noFill/>
        </p:spPr>
        <p:txBody>
          <a:bodyPr wrap="none" rtlCol="0">
            <a:spAutoFit/>
          </a:bodyPr>
          <a:lstStyle/>
          <a:p>
            <a:r>
              <a:rPr lang="en-GB" sz="1600" dirty="0">
                <a:solidFill>
                  <a:schemeClr val="bg1"/>
                </a:solidFill>
                <a:hlinkClick r:id="rId2"/>
              </a:rPr>
              <a:t>Click here for more information about this trip!</a:t>
            </a:r>
            <a:endParaRPr lang="en-GB" sz="16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A picture containing person, outdoor&#10;&#10;Description automatically generated">
            <a:extLst>
              <a:ext uri="{FF2B5EF4-FFF2-40B4-BE49-F238E27FC236}">
                <a16:creationId xmlns:a16="http://schemas.microsoft.com/office/drawing/2014/main" id="{E1CE0861-D8A9-4A54-B506-1F1587B75A8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1486" b="-3697"/>
          <a:stretch/>
        </p:blipFill>
        <p:spPr>
          <a:xfrm>
            <a:off x="0" y="-171400"/>
            <a:ext cx="9252520" cy="7331412"/>
          </a:xfrm>
          <a:prstGeom prst="rect">
            <a:avLst/>
          </a:prstGeom>
        </p:spPr>
      </p:pic>
      <p:sp>
        <p:nvSpPr>
          <p:cNvPr id="3" name="TextBox 2"/>
          <p:cNvSpPr txBox="1"/>
          <p:nvPr/>
        </p:nvSpPr>
        <p:spPr>
          <a:xfrm>
            <a:off x="395536" y="620688"/>
            <a:ext cx="3600400" cy="2259080"/>
          </a:xfrm>
          <a:prstGeom prst="rect">
            <a:avLst/>
          </a:prstGeom>
          <a:noFill/>
        </p:spPr>
        <p:txBody>
          <a:bodyPr wrap="square" rtlCol="0">
            <a:spAutoFit/>
          </a:bodyPr>
          <a:lstStyle/>
          <a:p>
            <a:pPr>
              <a:lnSpc>
                <a:spcPct val="80000"/>
              </a:lnSpc>
            </a:pPr>
            <a:r>
              <a:rPr lang="en-GB" sz="4400" b="1" dirty="0">
                <a:solidFill>
                  <a:schemeClr val="bg1"/>
                </a:solidFill>
              </a:rPr>
              <a:t>We help students reach new heights</a:t>
            </a:r>
          </a:p>
        </p:txBody>
      </p:sp>
      <p:sp>
        <p:nvSpPr>
          <p:cNvPr id="24" name="TextBox 23">
            <a:extLst>
              <a:ext uri="{FF2B5EF4-FFF2-40B4-BE49-F238E27FC236}">
                <a16:creationId xmlns:a16="http://schemas.microsoft.com/office/drawing/2014/main" id="{A6C6587B-AA75-4A19-9A99-B318855FC44D}"/>
              </a:ext>
            </a:extLst>
          </p:cNvPr>
          <p:cNvSpPr txBox="1"/>
          <p:nvPr/>
        </p:nvSpPr>
        <p:spPr>
          <a:xfrm>
            <a:off x="395536" y="3212976"/>
            <a:ext cx="3384376" cy="2677656"/>
          </a:xfrm>
          <a:prstGeom prst="rect">
            <a:avLst/>
          </a:prstGeom>
          <a:noFill/>
        </p:spPr>
        <p:txBody>
          <a:bodyPr wrap="square" rtlCol="0">
            <a:spAutoFit/>
          </a:bodyPr>
          <a:lstStyle/>
          <a:p>
            <a:r>
              <a:rPr lang="en-GB" sz="1400" b="1" dirty="0">
                <a:solidFill>
                  <a:schemeClr val="bg1"/>
                </a:solidFill>
              </a:rPr>
              <a:t>Voyager School Travel </a:t>
            </a:r>
            <a:r>
              <a:rPr lang="en-GB" sz="1400" dirty="0">
                <a:solidFill>
                  <a:schemeClr val="bg1"/>
                </a:solidFill>
              </a:rPr>
              <a:t>specialises in educational school trips where students can learn, thrive and achieve their potential outside the classroom.</a:t>
            </a:r>
          </a:p>
          <a:p>
            <a:endParaRPr lang="en-GB" sz="1400" dirty="0">
              <a:solidFill>
                <a:schemeClr val="bg1"/>
              </a:solidFill>
            </a:endParaRPr>
          </a:p>
          <a:p>
            <a:r>
              <a:rPr lang="en-GB" sz="1400" dirty="0">
                <a:solidFill>
                  <a:schemeClr val="bg1"/>
                </a:solidFill>
              </a:rPr>
              <a:t>We believe that every school trip should provide students with new experiences, learning activities and exposure to local culture with genuine educational benefit.</a:t>
            </a:r>
          </a:p>
          <a:p>
            <a:endParaRPr lang="en-GB" sz="1400" dirty="0">
              <a:solidFill>
                <a:schemeClr val="bg1"/>
              </a:solidFill>
            </a:endParaRPr>
          </a:p>
          <a:p>
            <a:r>
              <a:rPr lang="en-GB" altLang="en-US" sz="1400" b="0" dirty="0">
                <a:solidFill>
                  <a:schemeClr val="bg1"/>
                </a:solidFill>
              </a:rPr>
              <a:t>Over </a:t>
            </a:r>
            <a:r>
              <a:rPr lang="en-GB" altLang="en-US" sz="1400" b="1" dirty="0">
                <a:solidFill>
                  <a:schemeClr val="bg1"/>
                </a:solidFill>
              </a:rPr>
              <a:t>36,000 students </a:t>
            </a:r>
            <a:r>
              <a:rPr lang="en-GB" altLang="en-US" sz="1400" b="0" dirty="0">
                <a:solidFill>
                  <a:schemeClr val="bg1"/>
                </a:solidFill>
              </a:rPr>
              <a:t>travel with us each year </a:t>
            </a:r>
            <a:endParaRPr lang="en-GB" sz="1400" dirty="0">
              <a:solidFill>
                <a:schemeClr val="bg1"/>
              </a:solidFill>
            </a:endParaRPr>
          </a:p>
        </p:txBody>
      </p:sp>
      <p:pic>
        <p:nvPicPr>
          <p:cNvPr id="6" name="Picture 5" descr="Icon&#10;&#10;Description automatically generated">
            <a:extLst>
              <a:ext uri="{FF2B5EF4-FFF2-40B4-BE49-F238E27FC236}">
                <a16:creationId xmlns:a16="http://schemas.microsoft.com/office/drawing/2014/main" id="{E547F98E-B99C-46A0-8219-7F8525EEAE4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Tree>
    <p:extLst>
      <p:ext uri="{BB962C8B-B14F-4D97-AF65-F5344CB8AC3E}">
        <p14:creationId xmlns:p14="http://schemas.microsoft.com/office/powerpoint/2010/main" val="26606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23528" y="655458"/>
            <a:ext cx="3600400" cy="1175706"/>
          </a:xfrm>
          <a:prstGeom prst="rect">
            <a:avLst/>
          </a:prstGeom>
          <a:noFill/>
        </p:spPr>
        <p:txBody>
          <a:bodyPr wrap="square" rtlCol="0">
            <a:spAutoFit/>
          </a:bodyPr>
          <a:lstStyle/>
          <a:p>
            <a:pPr>
              <a:lnSpc>
                <a:spcPct val="80000"/>
              </a:lnSpc>
            </a:pPr>
            <a:r>
              <a:rPr lang="en-GB" sz="4400" b="1" dirty="0">
                <a:solidFill>
                  <a:schemeClr val="bg1"/>
                </a:solidFill>
              </a:rPr>
              <a:t>You’re in safe hands</a:t>
            </a:r>
          </a:p>
        </p:txBody>
      </p:sp>
      <p:sp>
        <p:nvSpPr>
          <p:cNvPr id="9" name="TextBox 8">
            <a:extLst>
              <a:ext uri="{FF2B5EF4-FFF2-40B4-BE49-F238E27FC236}">
                <a16:creationId xmlns:a16="http://schemas.microsoft.com/office/drawing/2014/main" id="{8486B6D8-FAE3-4F6A-A944-2BE0BA9A3A22}"/>
              </a:ext>
            </a:extLst>
          </p:cNvPr>
          <p:cNvSpPr txBox="1"/>
          <p:nvPr/>
        </p:nvSpPr>
        <p:spPr>
          <a:xfrm>
            <a:off x="395536" y="2060848"/>
            <a:ext cx="3456384" cy="3391762"/>
          </a:xfrm>
          <a:prstGeom prst="rect">
            <a:avLst/>
          </a:prstGeom>
          <a:noFill/>
        </p:spPr>
        <p:txBody>
          <a:bodyPr wrap="square" rtlCol="0">
            <a:spAutoFit/>
          </a:bodyPr>
          <a:lstStyle/>
          <a:p>
            <a:pPr eaLnBrk="1" hangingPunct="1"/>
            <a:r>
              <a:rPr lang="en-GB" sz="1400" b="1" dirty="0">
                <a:solidFill>
                  <a:schemeClr val="bg1"/>
                </a:solidFill>
              </a:rPr>
              <a:t>Your child’s safety is our priority </a:t>
            </a:r>
            <a:r>
              <a:rPr lang="en-GB" sz="1400" dirty="0">
                <a:solidFill>
                  <a:schemeClr val="bg1"/>
                </a:solidFill>
              </a:rPr>
              <a:t>and we ensure the highest standards are met.</a:t>
            </a:r>
            <a:endParaRPr lang="en-GB" altLang="en-US" sz="1400" dirty="0">
              <a:solidFill>
                <a:schemeClr val="bg1"/>
              </a:solidFill>
            </a:endParaRPr>
          </a:p>
          <a:p>
            <a:pPr eaLnBrk="1" hangingPunct="1">
              <a:lnSpc>
                <a:spcPct val="150000"/>
              </a:lnSpc>
            </a:pPr>
            <a:endParaRPr lang="en-GB" altLang="en-US" sz="1400" dirty="0">
              <a:solidFill>
                <a:schemeClr val="bg1"/>
              </a:solidFill>
            </a:endParaRPr>
          </a:p>
          <a:p>
            <a:pPr marL="285750" indent="-285750" eaLnBrk="1" hangingPunct="1">
              <a:lnSpc>
                <a:spcPct val="150000"/>
              </a:lnSpc>
              <a:buFont typeface="Wingdings" panose="05000000000000000000" pitchFamily="2" charset="2"/>
              <a:buChar char="ü"/>
            </a:pPr>
            <a:r>
              <a:rPr lang="en-GB" altLang="en-US" sz="1400" dirty="0">
                <a:solidFill>
                  <a:schemeClr val="bg1"/>
                </a:solidFill>
              </a:rPr>
              <a:t>ABTA member</a:t>
            </a:r>
          </a:p>
          <a:p>
            <a:pPr marL="285750" indent="-285750">
              <a:lnSpc>
                <a:spcPct val="150000"/>
              </a:lnSpc>
              <a:buFont typeface="Wingdings" panose="05000000000000000000" pitchFamily="2" charset="2"/>
              <a:buChar char="ü"/>
            </a:pPr>
            <a:r>
              <a:rPr lang="en-GB" altLang="en-US" sz="1400" dirty="0">
                <a:solidFill>
                  <a:schemeClr val="bg1"/>
                </a:solidFill>
              </a:rPr>
              <a:t>Protected by ATOL &amp; ABTOT </a:t>
            </a:r>
          </a:p>
          <a:p>
            <a:pPr marL="285750" indent="-285750">
              <a:lnSpc>
                <a:spcPct val="150000"/>
              </a:lnSpc>
              <a:buFont typeface="Wingdings" panose="05000000000000000000" pitchFamily="2" charset="2"/>
              <a:buChar char="ü"/>
            </a:pPr>
            <a:r>
              <a:rPr lang="en-GB" altLang="en-US" sz="1400" dirty="0">
                <a:solidFill>
                  <a:schemeClr val="bg1"/>
                </a:solidFill>
              </a:rPr>
              <a:t>School Travel Forum (STF) member</a:t>
            </a:r>
          </a:p>
          <a:p>
            <a:pPr marL="285750" indent="-285750" eaLnBrk="1" hangingPunct="1">
              <a:lnSpc>
                <a:spcPct val="150000"/>
              </a:lnSpc>
              <a:buFont typeface="Wingdings" panose="05000000000000000000" pitchFamily="2" charset="2"/>
              <a:buChar char="ü"/>
            </a:pPr>
            <a:r>
              <a:rPr lang="en-GB" altLang="en-US" sz="1400" dirty="0">
                <a:solidFill>
                  <a:schemeClr val="bg1"/>
                </a:solidFill>
              </a:rPr>
              <a:t>Learning Outside the Classroom (</a:t>
            </a:r>
            <a:r>
              <a:rPr lang="en-GB" altLang="en-US" sz="1400" dirty="0" err="1">
                <a:solidFill>
                  <a:schemeClr val="bg1"/>
                </a:solidFill>
              </a:rPr>
              <a:t>LOtC</a:t>
            </a:r>
            <a:r>
              <a:rPr lang="en-GB" altLang="en-US" sz="1400" dirty="0">
                <a:solidFill>
                  <a:schemeClr val="bg1"/>
                </a:solidFill>
              </a:rPr>
              <a:t>) Quality Badge holder</a:t>
            </a:r>
          </a:p>
          <a:p>
            <a:pPr marL="285750" indent="-285750" eaLnBrk="1" hangingPunct="1">
              <a:lnSpc>
                <a:spcPct val="150000"/>
              </a:lnSpc>
              <a:buFont typeface="Wingdings" panose="05000000000000000000" pitchFamily="2" charset="2"/>
              <a:buChar char="ü"/>
            </a:pPr>
            <a:r>
              <a:rPr lang="en-GB" altLang="en-US" sz="1400" dirty="0">
                <a:solidFill>
                  <a:schemeClr val="bg1"/>
                </a:solidFill>
              </a:rPr>
              <a:t>AAIAC </a:t>
            </a:r>
            <a:r>
              <a:rPr lang="en-GB" altLang="en-US" sz="1400" dirty="0" err="1">
                <a:solidFill>
                  <a:schemeClr val="bg1"/>
                </a:solidFill>
              </a:rPr>
              <a:t>Adventuremark</a:t>
            </a:r>
            <a:r>
              <a:rPr lang="en-GB" altLang="en-US" sz="1400" dirty="0">
                <a:solidFill>
                  <a:schemeClr val="bg1"/>
                </a:solidFill>
              </a:rPr>
              <a:t> holder</a:t>
            </a:r>
          </a:p>
          <a:p>
            <a:pPr marL="285750" indent="-285750" eaLnBrk="1" hangingPunct="1">
              <a:lnSpc>
                <a:spcPct val="150000"/>
              </a:lnSpc>
              <a:buFont typeface="Wingdings" panose="05000000000000000000" pitchFamily="2" charset="2"/>
              <a:buChar char="ü"/>
            </a:pPr>
            <a:r>
              <a:rPr lang="en-GB" altLang="en-US" sz="1400" dirty="0">
                <a:solidFill>
                  <a:schemeClr val="bg1"/>
                </a:solidFill>
              </a:rPr>
              <a:t>Audited safety management system</a:t>
            </a:r>
          </a:p>
          <a:p>
            <a:pPr marL="285750" indent="-285750">
              <a:lnSpc>
                <a:spcPct val="150000"/>
              </a:lnSpc>
              <a:buFont typeface="Wingdings" panose="05000000000000000000" pitchFamily="2" charset="2"/>
              <a:buChar char="ü"/>
            </a:pPr>
            <a:r>
              <a:rPr lang="en-GB" altLang="en-US" sz="1400" dirty="0">
                <a:solidFill>
                  <a:schemeClr val="bg1"/>
                </a:solidFill>
              </a:rPr>
              <a:t>All accommodation audited</a:t>
            </a:r>
          </a:p>
        </p:txBody>
      </p:sp>
      <p:pic>
        <p:nvPicPr>
          <p:cNvPr id="2" name="Picture 1">
            <a:extLst>
              <a:ext uri="{FF2B5EF4-FFF2-40B4-BE49-F238E27FC236}">
                <a16:creationId xmlns:a16="http://schemas.microsoft.com/office/drawing/2014/main" id="{E70C7E2F-E70A-8D4E-2D92-EEC257EB590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0152" y="545342"/>
            <a:ext cx="1536325" cy="5767316"/>
          </a:xfrm>
          <a:prstGeom prst="rect">
            <a:avLst/>
          </a:prstGeom>
        </p:spPr>
      </p:pic>
      <p:grpSp>
        <p:nvGrpSpPr>
          <p:cNvPr id="4" name="Group 3">
            <a:extLst>
              <a:ext uri="{FF2B5EF4-FFF2-40B4-BE49-F238E27FC236}">
                <a16:creationId xmlns:a16="http://schemas.microsoft.com/office/drawing/2014/main" id="{A58B5610-C64F-47FF-1B10-04701A3713D8}"/>
              </a:ext>
            </a:extLst>
          </p:cNvPr>
          <p:cNvGrpSpPr/>
          <p:nvPr/>
        </p:nvGrpSpPr>
        <p:grpSpPr>
          <a:xfrm>
            <a:off x="1066800" y="5878707"/>
            <a:ext cx="3069651" cy="762455"/>
            <a:chOff x="1066800" y="5878707"/>
            <a:chExt cx="3069651" cy="762455"/>
          </a:xfrm>
        </p:grpSpPr>
        <p:pic>
          <p:nvPicPr>
            <p:cNvPr id="5" name="Graphic 4" descr="Internet with solid fill">
              <a:extLst>
                <a:ext uri="{FF2B5EF4-FFF2-40B4-BE49-F238E27FC236}">
                  <a16:creationId xmlns:a16="http://schemas.microsoft.com/office/drawing/2014/main" id="{26F94E1D-CE96-F702-21F4-3A10F825FEDD}"/>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675764" y="5878707"/>
              <a:ext cx="540765" cy="540765"/>
            </a:xfrm>
            <a:prstGeom prst="rect">
              <a:avLst/>
            </a:prstGeom>
          </p:spPr>
        </p:pic>
        <p:sp>
          <p:nvSpPr>
            <p:cNvPr id="6" name="TextBox 5">
              <a:extLst>
                <a:ext uri="{FF2B5EF4-FFF2-40B4-BE49-F238E27FC236}">
                  <a16:creationId xmlns:a16="http://schemas.microsoft.com/office/drawing/2014/main" id="{CBFC62F5-292D-90C1-EB1D-A17D261D0746}"/>
                </a:ext>
              </a:extLst>
            </p:cNvPr>
            <p:cNvSpPr txBox="1"/>
            <p:nvPr/>
          </p:nvSpPr>
          <p:spPr>
            <a:xfrm>
              <a:off x="1066800" y="6379552"/>
              <a:ext cx="3069651" cy="261610"/>
            </a:xfrm>
            <a:prstGeom prst="rect">
              <a:avLst/>
            </a:prstGeom>
            <a:noFill/>
          </p:spPr>
          <p:txBody>
            <a:bodyPr wrap="square">
              <a:spAutoFit/>
            </a:bodyPr>
            <a:lstStyle/>
            <a:p>
              <a:pPr marL="12700">
                <a:lnSpc>
                  <a:spcPct val="100000"/>
                </a:lnSpc>
                <a:spcBef>
                  <a:spcPts val="844"/>
                </a:spcBef>
                <a:tabLst>
                  <a:tab pos="297815" algn="l"/>
                </a:tabLst>
              </a:pPr>
              <a:r>
                <a:rPr lang="en-US" sz="1100" dirty="0">
                  <a:solidFill>
                    <a:srgbClr val="FFFFFF"/>
                  </a:solidFill>
                  <a:latin typeface="Arial"/>
                  <a:cs typeface="Arial"/>
                  <a:hlinkClick r:id="rId6"/>
                </a:rPr>
                <a:t>M</a:t>
              </a:r>
              <a:r>
                <a:rPr lang="en-GB" sz="1100" dirty="0">
                  <a:solidFill>
                    <a:srgbClr val="FFFFFF"/>
                  </a:solidFill>
                  <a:latin typeface="Arial"/>
                  <a:cs typeface="Arial"/>
                  <a:hlinkClick r:id="rId6"/>
                </a:rPr>
                <a:t>ore about accreditation.</a:t>
              </a:r>
              <a:endParaRPr lang="en-GB" sz="1100" dirty="0">
                <a:latin typeface="Arial"/>
                <a:cs typeface="Arial"/>
              </a:endParaRPr>
            </a:p>
          </p:txBody>
        </p:sp>
      </p:grpSp>
    </p:spTree>
    <p:extLst>
      <p:ext uri="{BB962C8B-B14F-4D97-AF65-F5344CB8AC3E}">
        <p14:creationId xmlns:p14="http://schemas.microsoft.com/office/powerpoint/2010/main" val="175136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building with a bridge and people walking around&#10;&#10;AI-generated content may be incorrect.">
            <a:extLst>
              <a:ext uri="{FF2B5EF4-FFF2-40B4-BE49-F238E27FC236}">
                <a16:creationId xmlns:a16="http://schemas.microsoft.com/office/drawing/2014/main" id="{A93DBD42-FDFE-2359-CB64-985172A3547A}"/>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930294" y="0"/>
            <a:ext cx="5213706" cy="6955644"/>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2"/>
            <a:ext cx="4211960" cy="6957393"/>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23528" y="1484784"/>
            <a:ext cx="3600400" cy="978729"/>
          </a:xfrm>
          <a:prstGeom prst="rect">
            <a:avLst/>
          </a:prstGeom>
          <a:noFill/>
        </p:spPr>
        <p:txBody>
          <a:bodyPr wrap="square" rtlCol="0">
            <a:spAutoFit/>
          </a:bodyPr>
          <a:lstStyle/>
          <a:p>
            <a:pPr>
              <a:lnSpc>
                <a:spcPct val="80000"/>
              </a:lnSpc>
            </a:pPr>
            <a:r>
              <a:rPr lang="en-GB" sz="3600" b="1" dirty="0">
                <a:solidFill>
                  <a:schemeClr val="bg1"/>
                </a:solidFill>
              </a:rPr>
              <a:t>Seville guided walking tour</a:t>
            </a:r>
          </a:p>
        </p:txBody>
      </p:sp>
      <p:sp>
        <p:nvSpPr>
          <p:cNvPr id="18" name="TextBox 17">
            <a:extLst>
              <a:ext uri="{FF2B5EF4-FFF2-40B4-BE49-F238E27FC236}">
                <a16:creationId xmlns:a16="http://schemas.microsoft.com/office/drawing/2014/main" id="{3D039ADE-8FFE-421A-9D91-BB6775F0091F}"/>
              </a:ext>
            </a:extLst>
          </p:cNvPr>
          <p:cNvSpPr txBox="1"/>
          <p:nvPr/>
        </p:nvSpPr>
        <p:spPr>
          <a:xfrm>
            <a:off x="380971" y="2676730"/>
            <a:ext cx="3168352" cy="1600438"/>
          </a:xfrm>
          <a:prstGeom prst="rect">
            <a:avLst/>
          </a:prstGeom>
          <a:noFill/>
        </p:spPr>
        <p:txBody>
          <a:bodyPr wrap="square" rtlCol="0">
            <a:spAutoFit/>
          </a:bodyPr>
          <a:lstStyle/>
          <a:p>
            <a:r>
              <a:rPr lang="en-US" sz="1400" dirty="0">
                <a:solidFill>
                  <a:schemeClr val="bg1"/>
                </a:solidFill>
              </a:rPr>
              <a:t>Enjoy a full-day guided walking tour of Seville, uncovering its rich history, striking architecture, and vibrant atmosphere as you explore landmarks like the Gothic cathedral, historic streets, and lively plazas with insights from a local expert.</a:t>
            </a:r>
            <a:endParaRPr lang="en-GB" sz="1400" b="0" dirty="0">
              <a:solidFill>
                <a:schemeClr val="bg1"/>
              </a:solidFill>
            </a:endParaRPr>
          </a:p>
        </p:txBody>
      </p:sp>
    </p:spTree>
    <p:extLst>
      <p:ext uri="{BB962C8B-B14F-4D97-AF65-F5344CB8AC3E}">
        <p14:creationId xmlns:p14="http://schemas.microsoft.com/office/powerpoint/2010/main" val="20193405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arge building with many spires&#10;&#10;AI-generated content may be incorrect.">
            <a:extLst>
              <a:ext uri="{FF2B5EF4-FFF2-40B4-BE49-F238E27FC236}">
                <a16:creationId xmlns:a16="http://schemas.microsoft.com/office/drawing/2014/main" id="{99D993AA-3B0E-38BC-CA99-99872B90676B}"/>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995936" y="0"/>
            <a:ext cx="5148064" cy="6858000"/>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95536" y="1340768"/>
            <a:ext cx="3600400" cy="978729"/>
          </a:xfrm>
          <a:prstGeom prst="rect">
            <a:avLst/>
          </a:prstGeom>
          <a:noFill/>
        </p:spPr>
        <p:txBody>
          <a:bodyPr wrap="square" rtlCol="0">
            <a:spAutoFit/>
          </a:bodyPr>
          <a:lstStyle/>
          <a:p>
            <a:pPr>
              <a:lnSpc>
                <a:spcPct val="80000"/>
              </a:lnSpc>
            </a:pPr>
            <a:r>
              <a:rPr lang="en-GB" sz="3600" b="1" dirty="0">
                <a:solidFill>
                  <a:schemeClr val="bg1"/>
                </a:solidFill>
              </a:rPr>
              <a:t>Seville Cathedral</a:t>
            </a:r>
          </a:p>
        </p:txBody>
      </p:sp>
      <p:sp>
        <p:nvSpPr>
          <p:cNvPr id="18" name="TextBox 17">
            <a:extLst>
              <a:ext uri="{FF2B5EF4-FFF2-40B4-BE49-F238E27FC236}">
                <a16:creationId xmlns:a16="http://schemas.microsoft.com/office/drawing/2014/main" id="{3D039ADE-8FFE-421A-9D91-BB6775F0091F}"/>
              </a:ext>
            </a:extLst>
          </p:cNvPr>
          <p:cNvSpPr txBox="1"/>
          <p:nvPr/>
        </p:nvSpPr>
        <p:spPr>
          <a:xfrm>
            <a:off x="395536" y="2521059"/>
            <a:ext cx="3168352" cy="1600438"/>
          </a:xfrm>
          <a:prstGeom prst="rect">
            <a:avLst/>
          </a:prstGeom>
          <a:noFill/>
        </p:spPr>
        <p:txBody>
          <a:bodyPr wrap="square" rtlCol="0">
            <a:spAutoFit/>
          </a:bodyPr>
          <a:lstStyle/>
          <a:p>
            <a:r>
              <a:rPr lang="en-US" sz="1400" dirty="0">
                <a:solidFill>
                  <a:schemeClr val="bg1"/>
                </a:solidFill>
              </a:rPr>
              <a:t>Seville Cathedral is a stunning Gothic landmark and one of the largest cathedrals in the world. Designated a UNESCO World Heritage Site in 1987, it houses Christopher Columbus’s tomb and the iconic Giralda bell tower.</a:t>
            </a:r>
            <a:endParaRPr lang="en-GB" sz="1400" b="0" dirty="0">
              <a:solidFill>
                <a:schemeClr val="bg1"/>
              </a:solidFill>
            </a:endParaRPr>
          </a:p>
        </p:txBody>
      </p:sp>
    </p:spTree>
    <p:extLst>
      <p:ext uri="{BB962C8B-B14F-4D97-AF65-F5344CB8AC3E}">
        <p14:creationId xmlns:p14="http://schemas.microsoft.com/office/powerpoint/2010/main" val="41174014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uilding with trees on top of it&#10;&#10;AI-generated content may be incorrect.">
            <a:extLst>
              <a:ext uri="{FF2B5EF4-FFF2-40B4-BE49-F238E27FC236}">
                <a16:creationId xmlns:a16="http://schemas.microsoft.com/office/drawing/2014/main" id="{4F349204-5BB1-B453-A229-2F666AB88B5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211960" y="0"/>
            <a:ext cx="4932040" cy="6858000"/>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95536" y="1340768"/>
            <a:ext cx="3600400" cy="978729"/>
          </a:xfrm>
          <a:prstGeom prst="rect">
            <a:avLst/>
          </a:prstGeom>
          <a:noFill/>
        </p:spPr>
        <p:txBody>
          <a:bodyPr wrap="square" rtlCol="0">
            <a:spAutoFit/>
          </a:bodyPr>
          <a:lstStyle/>
          <a:p>
            <a:pPr>
              <a:lnSpc>
                <a:spcPct val="80000"/>
              </a:lnSpc>
            </a:pPr>
            <a:r>
              <a:rPr lang="en-GB" sz="3600" b="1" dirty="0">
                <a:solidFill>
                  <a:schemeClr val="bg1"/>
                </a:solidFill>
              </a:rPr>
              <a:t>The Alcazaba of Málaga </a:t>
            </a:r>
          </a:p>
        </p:txBody>
      </p:sp>
      <p:sp>
        <p:nvSpPr>
          <p:cNvPr id="18" name="TextBox 17">
            <a:extLst>
              <a:ext uri="{FF2B5EF4-FFF2-40B4-BE49-F238E27FC236}">
                <a16:creationId xmlns:a16="http://schemas.microsoft.com/office/drawing/2014/main" id="{3D039ADE-8FFE-421A-9D91-BB6775F0091F}"/>
              </a:ext>
            </a:extLst>
          </p:cNvPr>
          <p:cNvSpPr txBox="1"/>
          <p:nvPr/>
        </p:nvSpPr>
        <p:spPr>
          <a:xfrm>
            <a:off x="395536" y="2521059"/>
            <a:ext cx="3168352" cy="1815882"/>
          </a:xfrm>
          <a:prstGeom prst="rect">
            <a:avLst/>
          </a:prstGeom>
          <a:noFill/>
        </p:spPr>
        <p:txBody>
          <a:bodyPr wrap="square" rtlCol="0">
            <a:spAutoFit/>
          </a:bodyPr>
          <a:lstStyle/>
          <a:p>
            <a:r>
              <a:rPr lang="en-US" sz="1400" dirty="0">
                <a:solidFill>
                  <a:schemeClr val="bg1"/>
                </a:solidFill>
              </a:rPr>
              <a:t>The Alcazaba of Málaga is a beautiful palatial fortification built in the 11th century. Situated on a hillside overlooking the city, this well-preserved monument showcases Islamic military architecture, featuring lush gardens, ornate courtyards, and panoramic views of Málaga.</a:t>
            </a:r>
            <a:endParaRPr lang="en-GB" sz="1400" b="0" dirty="0">
              <a:solidFill>
                <a:schemeClr val="bg1"/>
              </a:solidFill>
            </a:endParaRPr>
          </a:p>
        </p:txBody>
      </p:sp>
    </p:spTree>
    <p:extLst>
      <p:ext uri="{BB962C8B-B14F-4D97-AF65-F5344CB8AC3E}">
        <p14:creationId xmlns:p14="http://schemas.microsoft.com/office/powerpoint/2010/main" val="1045970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tone wall with trees and a city in the background&#10;&#10;AI-generated content may be incorrect.">
            <a:extLst>
              <a:ext uri="{FF2B5EF4-FFF2-40B4-BE49-F238E27FC236}">
                <a16:creationId xmlns:a16="http://schemas.microsoft.com/office/drawing/2014/main" id="{E626EF41-7792-A528-3F72-C9D928A76FB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995936" y="0"/>
            <a:ext cx="5148064" cy="6871883"/>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95536" y="1268760"/>
            <a:ext cx="3600400" cy="978729"/>
          </a:xfrm>
          <a:prstGeom prst="rect">
            <a:avLst/>
          </a:prstGeom>
          <a:noFill/>
        </p:spPr>
        <p:txBody>
          <a:bodyPr wrap="square" rtlCol="0">
            <a:spAutoFit/>
          </a:bodyPr>
          <a:lstStyle/>
          <a:p>
            <a:pPr>
              <a:lnSpc>
                <a:spcPct val="80000"/>
              </a:lnSpc>
            </a:pPr>
            <a:r>
              <a:rPr lang="en-GB" sz="3600" b="1" dirty="0" err="1">
                <a:solidFill>
                  <a:schemeClr val="bg1"/>
                </a:solidFill>
              </a:rPr>
              <a:t>Gibralfaro</a:t>
            </a:r>
            <a:r>
              <a:rPr lang="en-GB" sz="3600" b="1" dirty="0">
                <a:solidFill>
                  <a:schemeClr val="bg1"/>
                </a:solidFill>
              </a:rPr>
              <a:t> Castle </a:t>
            </a:r>
          </a:p>
        </p:txBody>
      </p:sp>
      <p:sp>
        <p:nvSpPr>
          <p:cNvPr id="18" name="TextBox 17">
            <a:extLst>
              <a:ext uri="{FF2B5EF4-FFF2-40B4-BE49-F238E27FC236}">
                <a16:creationId xmlns:a16="http://schemas.microsoft.com/office/drawing/2014/main" id="{3D039ADE-8FFE-421A-9D91-BB6775F0091F}"/>
              </a:ext>
            </a:extLst>
          </p:cNvPr>
          <p:cNvSpPr txBox="1"/>
          <p:nvPr/>
        </p:nvSpPr>
        <p:spPr>
          <a:xfrm>
            <a:off x="395536" y="2392864"/>
            <a:ext cx="3384376" cy="1815882"/>
          </a:xfrm>
          <a:prstGeom prst="rect">
            <a:avLst/>
          </a:prstGeom>
          <a:noFill/>
        </p:spPr>
        <p:txBody>
          <a:bodyPr wrap="square" rtlCol="0">
            <a:spAutoFit/>
          </a:bodyPr>
          <a:lstStyle/>
          <a:p>
            <a:r>
              <a:rPr lang="en-US" sz="1400" dirty="0" err="1">
                <a:solidFill>
                  <a:schemeClr val="bg1"/>
                </a:solidFill>
              </a:rPr>
              <a:t>Gibralfaro</a:t>
            </a:r>
            <a:r>
              <a:rPr lang="en-US" sz="1400" dirty="0">
                <a:solidFill>
                  <a:schemeClr val="bg1"/>
                </a:solidFill>
              </a:rPr>
              <a:t> Castle is a historic hilltop fortress in Málaga, built in the 14th century to protect the Alcazaba below. </a:t>
            </a:r>
          </a:p>
          <a:p>
            <a:endParaRPr lang="en-US" sz="1400" dirty="0">
              <a:solidFill>
                <a:schemeClr val="bg1"/>
              </a:solidFill>
            </a:endParaRPr>
          </a:p>
          <a:p>
            <a:r>
              <a:rPr lang="en-US" sz="1400" dirty="0">
                <a:solidFill>
                  <a:schemeClr val="bg1"/>
                </a:solidFill>
              </a:rPr>
              <a:t>Dominating the city from its 132 m perch, its double walls and eight towers offer panoramic views of the port, cathedral, and the Mediterranean sea.</a:t>
            </a:r>
            <a:endParaRPr lang="en-GB" sz="1400" b="0" dirty="0">
              <a:solidFill>
                <a:schemeClr val="bg1"/>
              </a:solidFill>
            </a:endParaRPr>
          </a:p>
        </p:txBody>
      </p:sp>
    </p:spTree>
    <p:extLst>
      <p:ext uri="{BB962C8B-B14F-4D97-AF65-F5344CB8AC3E}">
        <p14:creationId xmlns:p14="http://schemas.microsoft.com/office/powerpoint/2010/main" val="10057132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tone stairs leading to a stone building&#10;&#10;AI-generated content may be incorrect.">
            <a:extLst>
              <a:ext uri="{FF2B5EF4-FFF2-40B4-BE49-F238E27FC236}">
                <a16:creationId xmlns:a16="http://schemas.microsoft.com/office/drawing/2014/main" id="{0F078599-EF07-2C9D-5DEF-869953B6CF1C}"/>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211960" y="3753"/>
            <a:ext cx="4932040" cy="6858000"/>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95536" y="1340768"/>
            <a:ext cx="3600400" cy="978729"/>
          </a:xfrm>
          <a:prstGeom prst="rect">
            <a:avLst/>
          </a:prstGeom>
          <a:noFill/>
        </p:spPr>
        <p:txBody>
          <a:bodyPr wrap="square" rtlCol="0">
            <a:spAutoFit/>
          </a:bodyPr>
          <a:lstStyle/>
          <a:p>
            <a:pPr>
              <a:lnSpc>
                <a:spcPct val="80000"/>
              </a:lnSpc>
            </a:pPr>
            <a:r>
              <a:rPr lang="en-US" sz="3600" b="1" dirty="0">
                <a:solidFill>
                  <a:schemeClr val="bg1"/>
                </a:solidFill>
              </a:rPr>
              <a:t>The Roman Theatre</a:t>
            </a:r>
            <a:endParaRPr lang="en-GB" sz="3600" b="1" dirty="0">
              <a:solidFill>
                <a:schemeClr val="bg1"/>
              </a:solidFill>
            </a:endParaRPr>
          </a:p>
        </p:txBody>
      </p:sp>
      <p:sp>
        <p:nvSpPr>
          <p:cNvPr id="18" name="TextBox 17">
            <a:extLst>
              <a:ext uri="{FF2B5EF4-FFF2-40B4-BE49-F238E27FC236}">
                <a16:creationId xmlns:a16="http://schemas.microsoft.com/office/drawing/2014/main" id="{3D039ADE-8FFE-421A-9D91-BB6775F0091F}"/>
              </a:ext>
            </a:extLst>
          </p:cNvPr>
          <p:cNvSpPr txBox="1"/>
          <p:nvPr/>
        </p:nvSpPr>
        <p:spPr>
          <a:xfrm>
            <a:off x="395536" y="2472998"/>
            <a:ext cx="3168352" cy="1600438"/>
          </a:xfrm>
          <a:prstGeom prst="rect">
            <a:avLst/>
          </a:prstGeom>
          <a:noFill/>
        </p:spPr>
        <p:txBody>
          <a:bodyPr wrap="square" rtlCol="0">
            <a:spAutoFit/>
          </a:bodyPr>
          <a:lstStyle/>
          <a:p>
            <a:r>
              <a:rPr lang="en-US" sz="1400" dirty="0">
                <a:solidFill>
                  <a:schemeClr val="bg1"/>
                </a:solidFill>
              </a:rPr>
              <a:t>Málaga's Roman Theatre is a 1st-century </a:t>
            </a:r>
            <a:r>
              <a:rPr lang="en-US" sz="1400" dirty="0" err="1">
                <a:solidFill>
                  <a:schemeClr val="bg1"/>
                </a:solidFill>
              </a:rPr>
              <a:t>amphitheatre</a:t>
            </a:r>
            <a:r>
              <a:rPr lang="en-US" sz="1400" dirty="0">
                <a:solidFill>
                  <a:schemeClr val="bg1"/>
                </a:solidFill>
              </a:rPr>
              <a:t> built into the hillside below the Alcazaba. Hidden for centuries until its rediscovery in 1951, it features three tiers of stone seating, a marble-clad orchestra, and a reconstructed wooden stage.</a:t>
            </a:r>
            <a:endParaRPr lang="en-GB" sz="1400" b="0" dirty="0">
              <a:solidFill>
                <a:schemeClr val="bg1"/>
              </a:solidFill>
            </a:endParaRPr>
          </a:p>
        </p:txBody>
      </p:sp>
    </p:spTree>
    <p:extLst>
      <p:ext uri="{BB962C8B-B14F-4D97-AF65-F5344CB8AC3E}">
        <p14:creationId xmlns:p14="http://schemas.microsoft.com/office/powerpoint/2010/main" val="41495521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ourtyard with plants and a balcony&#10;&#10;AI-generated content may be incorrect.">
            <a:extLst>
              <a:ext uri="{FF2B5EF4-FFF2-40B4-BE49-F238E27FC236}">
                <a16:creationId xmlns:a16="http://schemas.microsoft.com/office/drawing/2014/main" id="{2C0604AE-01D8-9DA1-0A6C-8A2497329D3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211960" y="0"/>
            <a:ext cx="4932040" cy="6858000"/>
          </a:xfrm>
          <a:prstGeom prst="rect">
            <a:avLst/>
          </a:prstGeom>
        </p:spPr>
      </p:pic>
      <p:pic>
        <p:nvPicPr>
          <p:cNvPr id="12" name="Picture 11" descr="Icon&#10;&#10;Description automatically generated">
            <a:extLst>
              <a:ext uri="{FF2B5EF4-FFF2-40B4-BE49-F238E27FC236}">
                <a16:creationId xmlns:a16="http://schemas.microsoft.com/office/drawing/2014/main" id="{BB26C52C-3AEE-4BBB-8E98-2A60C4516D4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12360" y="260648"/>
            <a:ext cx="978730" cy="978730"/>
          </a:xfrm>
          <a:prstGeom prst="rect">
            <a:avLst/>
          </a:prstGeom>
        </p:spPr>
      </p:pic>
      <p:sp>
        <p:nvSpPr>
          <p:cNvPr id="16" name="Rectangle 15">
            <a:extLst>
              <a:ext uri="{FF2B5EF4-FFF2-40B4-BE49-F238E27FC236}">
                <a16:creationId xmlns:a16="http://schemas.microsoft.com/office/drawing/2014/main" id="{41F5AB89-8BFE-4EF6-ACCB-24BA278EE29C}"/>
              </a:ext>
            </a:extLst>
          </p:cNvPr>
          <p:cNvSpPr/>
          <p:nvPr/>
        </p:nvSpPr>
        <p:spPr>
          <a:xfrm>
            <a:off x="0" y="0"/>
            <a:ext cx="4211960" cy="6858000"/>
          </a:xfrm>
          <a:prstGeom prst="rect">
            <a:avLst/>
          </a:prstGeom>
          <a:solidFill>
            <a:srgbClr val="1291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59FA3CFC-65A0-4AF5-93D8-BAF10A6C472B}"/>
              </a:ext>
            </a:extLst>
          </p:cNvPr>
          <p:cNvSpPr txBox="1"/>
          <p:nvPr/>
        </p:nvSpPr>
        <p:spPr>
          <a:xfrm>
            <a:off x="395536" y="1268760"/>
            <a:ext cx="3600400" cy="978729"/>
          </a:xfrm>
          <a:prstGeom prst="rect">
            <a:avLst/>
          </a:prstGeom>
          <a:noFill/>
        </p:spPr>
        <p:txBody>
          <a:bodyPr wrap="square" rtlCol="0">
            <a:spAutoFit/>
          </a:bodyPr>
          <a:lstStyle/>
          <a:p>
            <a:pPr>
              <a:lnSpc>
                <a:spcPct val="80000"/>
              </a:lnSpc>
            </a:pPr>
            <a:r>
              <a:rPr lang="en-GB" sz="3600" b="1" dirty="0">
                <a:solidFill>
                  <a:schemeClr val="bg1"/>
                </a:solidFill>
              </a:rPr>
              <a:t>The Picasso Museum</a:t>
            </a:r>
          </a:p>
        </p:txBody>
      </p:sp>
      <p:sp>
        <p:nvSpPr>
          <p:cNvPr id="18" name="TextBox 17">
            <a:extLst>
              <a:ext uri="{FF2B5EF4-FFF2-40B4-BE49-F238E27FC236}">
                <a16:creationId xmlns:a16="http://schemas.microsoft.com/office/drawing/2014/main" id="{3D039ADE-8FFE-421A-9D91-BB6775F0091F}"/>
              </a:ext>
            </a:extLst>
          </p:cNvPr>
          <p:cNvSpPr txBox="1"/>
          <p:nvPr/>
        </p:nvSpPr>
        <p:spPr>
          <a:xfrm>
            <a:off x="395536" y="2420888"/>
            <a:ext cx="3168352" cy="2677656"/>
          </a:xfrm>
          <a:prstGeom prst="rect">
            <a:avLst/>
          </a:prstGeom>
          <a:noFill/>
        </p:spPr>
        <p:txBody>
          <a:bodyPr wrap="square" rtlCol="0">
            <a:spAutoFit/>
          </a:bodyPr>
          <a:lstStyle/>
          <a:p>
            <a:r>
              <a:rPr lang="en-US" sz="1400" dirty="0">
                <a:solidFill>
                  <a:schemeClr val="bg1"/>
                </a:solidFill>
              </a:rPr>
              <a:t>The Picasso Museum is located in the elegant Buenavista Palace, a sixteenth‑century Andalusian palace in Málaga’s historic center. </a:t>
            </a:r>
          </a:p>
          <a:p>
            <a:endParaRPr lang="en-US" sz="1400" dirty="0">
              <a:solidFill>
                <a:schemeClr val="bg1"/>
              </a:solidFill>
            </a:endParaRPr>
          </a:p>
          <a:p>
            <a:r>
              <a:rPr lang="en-US" sz="1400" dirty="0">
                <a:solidFill>
                  <a:schemeClr val="bg1"/>
                </a:solidFill>
              </a:rPr>
              <a:t>It houses over 230 works gifted by Picasso’s family, spanning eight decades of his art, paintings, sculptures, ceramics, and drawings, providing an immersive experience into Picasso’s legacy right in his birthplace.</a:t>
            </a:r>
            <a:endParaRPr lang="en-GB" sz="1400" b="0" dirty="0">
              <a:solidFill>
                <a:schemeClr val="bg1"/>
              </a:solidFill>
            </a:endParaRPr>
          </a:p>
        </p:txBody>
      </p:sp>
    </p:spTree>
    <p:extLst>
      <p:ext uri="{BB962C8B-B14F-4D97-AF65-F5344CB8AC3E}">
        <p14:creationId xmlns:p14="http://schemas.microsoft.com/office/powerpoint/2010/main" val="1049650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On-screen Show (4:3)</PresentationFormat>
  <Paragraphs>48</Paragraphs>
  <Slides>11</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Wingdings</vt:lpstr>
      <vt:lpstr>2_Default Design</vt:lpstr>
      <vt:lpstr>Default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Málaga is waiting for you!</vt:lpstr>
    </vt:vector>
  </TitlesOfParts>
  <Company>TJM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Peru</dc:title>
  <dc:creator>Voyager School Travel;Sam Taylor (Digital Marketing Assistant)</dc:creator>
  <cp:lastModifiedBy>Emma Heasman</cp:lastModifiedBy>
  <cp:revision>319</cp:revision>
  <dcterms:created xsi:type="dcterms:W3CDTF">2008-08-28T10:36:08Z</dcterms:created>
  <dcterms:modified xsi:type="dcterms:W3CDTF">2025-07-18T16:10:42Z</dcterms:modified>
  <cp:category>France</cp:category>
</cp:coreProperties>
</file>