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4.jpg" ContentType="image/jpeg"/>
  <Override PartName="/ppt/media/image9.jpg" ContentType="image/jpeg"/>
  <Override PartName="/ppt/media/image10.jpg" ContentType="image/jpeg"/>
  <Override PartName="/ppt/media/image11.jpg" ContentType="image/jpeg"/>
  <Override PartName="/ppt/media/image13.jpg" ContentType="image/jpeg"/>
  <Override PartName="/ppt/media/image14.jpg" ContentType="image/jpeg"/>
  <Override PartName="/ppt/media/image15.jpg" ContentType="image/jpeg"/>
  <Override PartName="/ppt/media/image16.jpg" ContentType="image/jpeg"/>
  <Override PartName="/ppt/media/image17.jpg" ContentType="image/jpeg"/>
  <Override PartName="/ppt/media/image2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8" r:id="rId3"/>
    <p:sldId id="260" r:id="rId4"/>
    <p:sldId id="287" r:id="rId5"/>
    <p:sldId id="290" r:id="rId6"/>
    <p:sldId id="291" r:id="rId7"/>
    <p:sldId id="292" r:id="rId8"/>
    <p:sldId id="266" r:id="rId9"/>
    <p:sldId id="289" r:id="rId10"/>
    <p:sldId id="288" r:id="rId11"/>
    <p:sldId id="267" r:id="rId12"/>
    <p:sldId id="281" r:id="rId13"/>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00"/>
    <a:srgbClr val="1291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38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1864EED-6D36-4472-BED6-8237AC163142}" type="datetimeFigureOut">
              <a:rPr lang="en-GB" smtClean="0"/>
              <a:t>03/06/2025</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EA3CC29-B1AA-4C25-BB15-098BA433CB73}" type="slidenum">
              <a:rPr lang="en-GB" smtClean="0"/>
              <a:t>‹#›</a:t>
            </a:fld>
            <a:endParaRPr lang="en-GB"/>
          </a:p>
        </p:txBody>
      </p:sp>
    </p:spTree>
    <p:extLst>
      <p:ext uri="{BB962C8B-B14F-4D97-AF65-F5344CB8AC3E}">
        <p14:creationId xmlns:p14="http://schemas.microsoft.com/office/powerpoint/2010/main" val="321396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144766"/>
            <a:ext cx="9144000" cy="5713233"/>
          </a:xfrm>
          <a:prstGeom prst="rect">
            <a:avLst/>
          </a:prstGeom>
        </p:spPr>
      </p:pic>
      <p:sp>
        <p:nvSpPr>
          <p:cNvPr id="17" name="bg object 17"/>
          <p:cNvSpPr/>
          <p:nvPr/>
        </p:nvSpPr>
        <p:spPr>
          <a:xfrm>
            <a:off x="0" y="0"/>
            <a:ext cx="9144000" cy="2602865"/>
          </a:xfrm>
          <a:custGeom>
            <a:avLst/>
            <a:gdLst/>
            <a:ahLst/>
            <a:cxnLst/>
            <a:rect l="l" t="t" r="r" b="b"/>
            <a:pathLst>
              <a:path w="9144000" h="2602865">
                <a:moveTo>
                  <a:pt x="9144000" y="0"/>
                </a:moveTo>
                <a:lnTo>
                  <a:pt x="0" y="0"/>
                </a:lnTo>
                <a:lnTo>
                  <a:pt x="0" y="2602639"/>
                </a:lnTo>
                <a:lnTo>
                  <a:pt x="9144000" y="2060012"/>
                </a:lnTo>
                <a:lnTo>
                  <a:pt x="9144000" y="0"/>
                </a:lnTo>
                <a:close/>
              </a:path>
            </a:pathLst>
          </a:custGeom>
          <a:solidFill>
            <a:srgbClr val="1291D0"/>
          </a:solidFill>
        </p:spPr>
        <p:txBody>
          <a:bodyPr wrap="square" lIns="0" tIns="0" rIns="0" bIns="0" rtlCol="0"/>
          <a:lstStyle/>
          <a:p>
            <a:endParaRPr/>
          </a:p>
        </p:txBody>
      </p:sp>
      <p:sp>
        <p:nvSpPr>
          <p:cNvPr id="2" name="Holder 2"/>
          <p:cNvSpPr>
            <a:spLocks noGrp="1"/>
          </p:cNvSpPr>
          <p:nvPr>
            <p:ph type="ctrTitle"/>
          </p:nvPr>
        </p:nvSpPr>
        <p:spPr>
          <a:xfrm>
            <a:off x="546354" y="278638"/>
            <a:ext cx="6639559" cy="136652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1291D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7812023" y="260604"/>
            <a:ext cx="979170" cy="978408"/>
          </a:xfrm>
          <a:prstGeom prst="rect">
            <a:avLst/>
          </a:prstGeom>
        </p:spPr>
      </p:pic>
      <p:pic>
        <p:nvPicPr>
          <p:cNvPr id="18" name="bg object 18"/>
          <p:cNvPicPr/>
          <p:nvPr/>
        </p:nvPicPr>
        <p:blipFill>
          <a:blip r:embed="rId3" cstate="print"/>
          <a:stretch>
            <a:fillRect/>
          </a:stretch>
        </p:blipFill>
        <p:spPr>
          <a:xfrm>
            <a:off x="3890771" y="6352794"/>
            <a:ext cx="1362455" cy="179070"/>
          </a:xfrm>
          <a:prstGeom prst="rect">
            <a:avLst/>
          </a:prstGeom>
        </p:spPr>
      </p:pic>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74218" y="273812"/>
            <a:ext cx="3378835" cy="2305685"/>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voyagerschooltravel.com/tours/new-year-school-trip/" TargetMode="External"/><Relationship Id="rId2" Type="http://schemas.openxmlformats.org/officeDocument/2006/relationships/hyperlink" Target="https://www.voyagerschooltravel.com/school-trips-to-france/paris/" TargetMode="Externa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voyagerschooltravel.com/about-us/our-accreditation/"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91000">
              <a:schemeClr val="tx2">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9" name="Picture 8" descr="A ferris wheel and buildings at night&#10;&#10;AI-generated content may be incorrect.">
            <a:extLst>
              <a:ext uri="{FF2B5EF4-FFF2-40B4-BE49-F238E27FC236}">
                <a16:creationId xmlns:a16="http://schemas.microsoft.com/office/drawing/2014/main" id="{05C8A81F-27FC-9810-59DB-C9CEB20FEE5F}"/>
              </a:ext>
            </a:extLst>
          </p:cNvPr>
          <p:cNvPicPr>
            <a:picLocks noChangeAspect="1"/>
          </p:cNvPicPr>
          <p:nvPr/>
        </p:nvPicPr>
        <p:blipFill>
          <a:blip r:embed="rId2">
            <a:extLst>
              <a:ext uri="{28A0092B-C50C-407E-A947-70E740481C1C}">
                <a14:useLocalDpi xmlns:a14="http://schemas.microsoft.com/office/drawing/2010/main" val="0"/>
              </a:ext>
            </a:extLst>
          </a:blip>
          <a:srcRect b="13695"/>
          <a:stretch>
            <a:fillRect/>
          </a:stretch>
        </p:blipFill>
        <p:spPr>
          <a:xfrm>
            <a:off x="7374" y="2346546"/>
            <a:ext cx="9144000" cy="4511454"/>
          </a:xfrm>
          <a:prstGeom prst="rect">
            <a:avLst/>
          </a:prstGeom>
        </p:spPr>
      </p:pic>
      <p:sp>
        <p:nvSpPr>
          <p:cNvPr id="7" name="object 4">
            <a:extLst>
              <a:ext uri="{FF2B5EF4-FFF2-40B4-BE49-F238E27FC236}">
                <a16:creationId xmlns:a16="http://schemas.microsoft.com/office/drawing/2014/main" id="{97A3CD3C-E090-D184-405D-2722772EB538}"/>
              </a:ext>
            </a:extLst>
          </p:cNvPr>
          <p:cNvSpPr/>
          <p:nvPr/>
        </p:nvSpPr>
        <p:spPr>
          <a:xfrm>
            <a:off x="-14748" y="-76200"/>
            <a:ext cx="9158748" cy="3124200"/>
          </a:xfrm>
          <a:custGeom>
            <a:avLst/>
            <a:gdLst/>
            <a:ahLst/>
            <a:cxnLst/>
            <a:rect l="l" t="t" r="r" b="b"/>
            <a:pathLst>
              <a:path w="9144000" h="2602865">
                <a:moveTo>
                  <a:pt x="9144000" y="0"/>
                </a:moveTo>
                <a:lnTo>
                  <a:pt x="0" y="0"/>
                </a:lnTo>
                <a:lnTo>
                  <a:pt x="0" y="2602639"/>
                </a:lnTo>
                <a:lnTo>
                  <a:pt x="9144000" y="2060012"/>
                </a:lnTo>
                <a:lnTo>
                  <a:pt x="9144000"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sz="2800" dirty="0"/>
          </a:p>
        </p:txBody>
      </p:sp>
      <p:sp>
        <p:nvSpPr>
          <p:cNvPr id="2" name="object 2"/>
          <p:cNvSpPr txBox="1"/>
          <p:nvPr/>
        </p:nvSpPr>
        <p:spPr>
          <a:xfrm>
            <a:off x="452038" y="1516540"/>
            <a:ext cx="8244839" cy="319959"/>
          </a:xfrm>
          <a:prstGeom prst="rect">
            <a:avLst/>
          </a:prstGeom>
        </p:spPr>
        <p:txBody>
          <a:bodyPr vert="horz" wrap="square" lIns="0" tIns="12065" rIns="0" bIns="0" rtlCol="0">
            <a:spAutoFit/>
          </a:bodyPr>
          <a:lstStyle/>
          <a:p>
            <a:pPr algn="l"/>
            <a:r>
              <a:rPr lang="en-GB" sz="2000" b="1" dirty="0">
                <a:solidFill>
                  <a:srgbClr val="FFFFFF"/>
                </a:solidFill>
                <a:latin typeface="Arial"/>
                <a:cs typeface="Arial"/>
              </a:rPr>
              <a:t>Winter Seasonal Special </a:t>
            </a:r>
          </a:p>
        </p:txBody>
      </p:sp>
      <p:sp>
        <p:nvSpPr>
          <p:cNvPr id="3" name="object 3"/>
          <p:cNvSpPr txBox="1"/>
          <p:nvPr/>
        </p:nvSpPr>
        <p:spPr>
          <a:xfrm>
            <a:off x="449580" y="2030220"/>
            <a:ext cx="2120646" cy="627736"/>
          </a:xfrm>
          <a:prstGeom prst="rect">
            <a:avLst/>
          </a:prstGeom>
        </p:spPr>
        <p:txBody>
          <a:bodyPr vert="horz" wrap="square" lIns="0" tIns="12065" rIns="0" bIns="0" rtlCol="0">
            <a:spAutoFit/>
          </a:bodyPr>
          <a:lstStyle/>
          <a:p>
            <a:pPr marL="12700" marR="5080">
              <a:lnSpc>
                <a:spcPct val="100000"/>
              </a:lnSpc>
              <a:spcBef>
                <a:spcPts val="95"/>
              </a:spcBef>
            </a:pPr>
            <a:r>
              <a:rPr sz="2000" dirty="0">
                <a:solidFill>
                  <a:srgbClr val="FFFFFF"/>
                </a:solidFill>
                <a:latin typeface="Arial"/>
                <a:cs typeface="Arial"/>
              </a:rPr>
              <a:t>School</a:t>
            </a:r>
            <a:r>
              <a:rPr sz="2000" spc="-80" dirty="0">
                <a:solidFill>
                  <a:srgbClr val="FFFFFF"/>
                </a:solidFill>
                <a:latin typeface="Arial"/>
                <a:cs typeface="Arial"/>
              </a:rPr>
              <a:t> </a:t>
            </a:r>
            <a:r>
              <a:rPr sz="2000" spc="-20" dirty="0">
                <a:solidFill>
                  <a:srgbClr val="FFFFFF"/>
                </a:solidFill>
                <a:latin typeface="Arial"/>
                <a:cs typeface="Arial"/>
              </a:rPr>
              <a:t>Name</a:t>
            </a:r>
            <a:r>
              <a:rPr lang="en-US" sz="2000" spc="-20" dirty="0">
                <a:solidFill>
                  <a:srgbClr val="FFFFFF"/>
                </a:solidFill>
                <a:latin typeface="Arial"/>
                <a:cs typeface="Arial"/>
              </a:rPr>
              <a:t>: </a:t>
            </a:r>
            <a:r>
              <a:rPr sz="2000" spc="-20" dirty="0">
                <a:solidFill>
                  <a:srgbClr val="FFFFFF"/>
                </a:solidFill>
                <a:latin typeface="Arial"/>
                <a:cs typeface="Arial"/>
              </a:rPr>
              <a:t> Date</a:t>
            </a:r>
            <a:r>
              <a:rPr lang="en-US" sz="2000" spc="-20" dirty="0">
                <a:solidFill>
                  <a:srgbClr val="FFFFFF"/>
                </a:solidFill>
                <a:latin typeface="Arial"/>
                <a:cs typeface="Arial"/>
              </a:rPr>
              <a:t>:</a:t>
            </a:r>
            <a:endParaRPr sz="2000" dirty="0">
              <a:latin typeface="Arial"/>
              <a:cs typeface="Arial"/>
            </a:endParaRPr>
          </a:p>
        </p:txBody>
      </p:sp>
      <p:pic>
        <p:nvPicPr>
          <p:cNvPr id="4" name="object 4"/>
          <p:cNvPicPr/>
          <p:nvPr/>
        </p:nvPicPr>
        <p:blipFill>
          <a:blip r:embed="rId3" cstate="print"/>
          <a:stretch>
            <a:fillRect/>
          </a:stretch>
        </p:blipFill>
        <p:spPr>
          <a:xfrm>
            <a:off x="7959986" y="193101"/>
            <a:ext cx="979170" cy="978408"/>
          </a:xfrm>
          <a:prstGeom prst="rect">
            <a:avLst/>
          </a:prstGeom>
        </p:spPr>
      </p:pic>
      <p:sp>
        <p:nvSpPr>
          <p:cNvPr id="5" name="TextBox 8">
            <a:extLst>
              <a:ext uri="{FF2B5EF4-FFF2-40B4-BE49-F238E27FC236}">
                <a16:creationId xmlns:a16="http://schemas.microsoft.com/office/drawing/2014/main" id="{CD7F6149-7307-F2E1-C28C-1A945C824BCA}"/>
              </a:ext>
            </a:extLst>
          </p:cNvPr>
          <p:cNvSpPr txBox="1">
            <a:spLocks noChangeArrowheads="1"/>
          </p:cNvSpPr>
          <p:nvPr/>
        </p:nvSpPr>
        <p:spPr bwMode="auto">
          <a:xfrm>
            <a:off x="382541" y="193101"/>
            <a:ext cx="73282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4000" b="1" dirty="0">
                <a:solidFill>
                  <a:schemeClr val="bg1"/>
                </a:solidFill>
              </a:rPr>
              <a:t>Your trip to</a:t>
            </a:r>
          </a:p>
          <a:p>
            <a:pPr eaLnBrk="1" hangingPunct="1">
              <a:spcBef>
                <a:spcPct val="0"/>
              </a:spcBef>
              <a:buFontTx/>
              <a:buNone/>
            </a:pPr>
            <a:r>
              <a:rPr lang="en-GB" altLang="en-US" sz="4000" b="1" dirty="0">
                <a:solidFill>
                  <a:schemeClr val="bg1"/>
                </a:solidFill>
              </a:rPr>
              <a:t>the Opal Coast of France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2FE550C-37E2-4900-1D10-5F2E52370DEC}"/>
            </a:ext>
          </a:extLst>
        </p:cNvPr>
        <p:cNvGrpSpPr/>
        <p:nvPr/>
      </p:nvGrpSpPr>
      <p:grpSpPr>
        <a:xfrm>
          <a:off x="0" y="0"/>
          <a:ext cx="0" cy="0"/>
          <a:chOff x="0" y="0"/>
          <a:chExt cx="0" cy="0"/>
        </a:xfrm>
      </p:grpSpPr>
      <p:pic>
        <p:nvPicPr>
          <p:cNvPr id="9" name="object 3">
            <a:extLst>
              <a:ext uri="{FF2B5EF4-FFF2-40B4-BE49-F238E27FC236}">
                <a16:creationId xmlns:a16="http://schemas.microsoft.com/office/drawing/2014/main" id="{EA8CB4E8-7776-863D-D450-0752C101EA13}"/>
              </a:ext>
            </a:extLst>
          </p:cNvPr>
          <p:cNvPicPr/>
          <p:nvPr/>
        </p:nvPicPr>
        <p:blipFill>
          <a:blip r:embed="rId2" cstate="print"/>
          <a:stretch>
            <a:fillRect/>
          </a:stretch>
        </p:blipFill>
        <p:spPr>
          <a:xfrm>
            <a:off x="4037330" y="0"/>
            <a:ext cx="5143500" cy="6857998"/>
          </a:xfrm>
          <a:prstGeom prst="rect">
            <a:avLst/>
          </a:prstGeom>
        </p:spPr>
      </p:pic>
      <p:sp>
        <p:nvSpPr>
          <p:cNvPr id="3" name="object 3">
            <a:extLst>
              <a:ext uri="{FF2B5EF4-FFF2-40B4-BE49-F238E27FC236}">
                <a16:creationId xmlns:a16="http://schemas.microsoft.com/office/drawing/2014/main" id="{3EE5AA3E-C74F-D2BC-02FD-C060F7C69575}"/>
              </a:ext>
            </a:extLst>
          </p:cNvPr>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grpSp>
        <p:nvGrpSpPr>
          <p:cNvPr id="4" name="object 4">
            <a:extLst>
              <a:ext uri="{FF2B5EF4-FFF2-40B4-BE49-F238E27FC236}">
                <a16:creationId xmlns:a16="http://schemas.microsoft.com/office/drawing/2014/main" id="{336FE061-F588-EEB1-4E28-819BDC1CB7A3}"/>
              </a:ext>
            </a:extLst>
          </p:cNvPr>
          <p:cNvGrpSpPr/>
          <p:nvPr/>
        </p:nvGrpSpPr>
        <p:grpSpPr>
          <a:xfrm>
            <a:off x="0" y="0"/>
            <a:ext cx="8791575" cy="6858000"/>
            <a:chOff x="0" y="0"/>
            <a:chExt cx="8791575" cy="6858000"/>
          </a:xfrm>
        </p:grpSpPr>
        <p:pic>
          <p:nvPicPr>
            <p:cNvPr id="5" name="object 5">
              <a:extLst>
                <a:ext uri="{FF2B5EF4-FFF2-40B4-BE49-F238E27FC236}">
                  <a16:creationId xmlns:a16="http://schemas.microsoft.com/office/drawing/2014/main" id="{F9A82D64-69A7-4D1B-287E-E4073CC9381F}"/>
                </a:ext>
              </a:extLst>
            </p:cNvPr>
            <p:cNvPicPr/>
            <p:nvPr/>
          </p:nvPicPr>
          <p:blipFill>
            <a:blip r:embed="rId3" cstate="print"/>
            <a:stretch>
              <a:fillRect/>
            </a:stretch>
          </p:blipFill>
          <p:spPr>
            <a:xfrm>
              <a:off x="7812023" y="260604"/>
              <a:ext cx="979170" cy="978408"/>
            </a:xfrm>
            <a:prstGeom prst="rect">
              <a:avLst/>
            </a:prstGeom>
          </p:spPr>
        </p:pic>
        <p:sp>
          <p:nvSpPr>
            <p:cNvPr id="6" name="object 6">
              <a:extLst>
                <a:ext uri="{FF2B5EF4-FFF2-40B4-BE49-F238E27FC236}">
                  <a16:creationId xmlns:a16="http://schemas.microsoft.com/office/drawing/2014/main" id="{9D64039E-5F60-21F6-D6A7-83B24ACCD7F8}"/>
                </a:ext>
              </a:extLst>
            </p:cNvPr>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a:p>
          </p:txBody>
        </p:sp>
      </p:grpSp>
      <p:sp>
        <p:nvSpPr>
          <p:cNvPr id="7" name="object 7">
            <a:extLst>
              <a:ext uri="{FF2B5EF4-FFF2-40B4-BE49-F238E27FC236}">
                <a16:creationId xmlns:a16="http://schemas.microsoft.com/office/drawing/2014/main" id="{2F6C3C9C-33DB-ABD7-FF03-553AEB3E5F5D}"/>
              </a:ext>
            </a:extLst>
          </p:cNvPr>
          <p:cNvSpPr txBox="1">
            <a:spLocks noGrp="1"/>
          </p:cNvSpPr>
          <p:nvPr>
            <p:ph type="title"/>
          </p:nvPr>
        </p:nvSpPr>
        <p:spPr>
          <a:xfrm>
            <a:off x="474218" y="401280"/>
            <a:ext cx="3378835" cy="1931297"/>
          </a:xfrm>
          <a:prstGeom prst="rect">
            <a:avLst/>
          </a:prstGeom>
        </p:spPr>
        <p:txBody>
          <a:bodyPr vert="horz" wrap="square" lIns="0" tIns="1023619" rIns="0" bIns="0" rtlCol="0">
            <a:spAutoFit/>
          </a:bodyPr>
          <a:lstStyle/>
          <a:p>
            <a:pPr marL="12700" marR="5080">
              <a:lnSpc>
                <a:spcPts val="3460"/>
              </a:lnSpc>
              <a:spcBef>
                <a:spcPts val="930"/>
              </a:spcBef>
            </a:pPr>
            <a:r>
              <a:rPr lang="en-US" spc="-10" dirty="0"/>
              <a:t>Goat cheese farm</a:t>
            </a:r>
            <a:endParaRPr spc="-10" dirty="0"/>
          </a:p>
        </p:txBody>
      </p:sp>
      <p:sp>
        <p:nvSpPr>
          <p:cNvPr id="8" name="object 8">
            <a:extLst>
              <a:ext uri="{FF2B5EF4-FFF2-40B4-BE49-F238E27FC236}">
                <a16:creationId xmlns:a16="http://schemas.microsoft.com/office/drawing/2014/main" id="{CF805C19-389A-D75C-FFB5-A3C77CF84BA0}"/>
              </a:ext>
            </a:extLst>
          </p:cNvPr>
          <p:cNvSpPr txBox="1"/>
          <p:nvPr/>
        </p:nvSpPr>
        <p:spPr>
          <a:xfrm>
            <a:off x="474218" y="2622550"/>
            <a:ext cx="2999740" cy="1317668"/>
          </a:xfrm>
          <a:prstGeom prst="rect">
            <a:avLst/>
          </a:prstGeom>
        </p:spPr>
        <p:txBody>
          <a:bodyPr vert="horz" wrap="square" lIns="0" tIns="12065" rIns="0" bIns="0" rtlCol="0">
            <a:spAutoFit/>
          </a:bodyPr>
          <a:lstStyle/>
          <a:p>
            <a:pPr marL="12700" marR="5080">
              <a:lnSpc>
                <a:spcPct val="100000"/>
              </a:lnSpc>
              <a:spcBef>
                <a:spcPts val="95"/>
              </a:spcBef>
            </a:pPr>
            <a:r>
              <a:rPr lang="en-US" sz="1400" dirty="0">
                <a:solidFill>
                  <a:srgbClr val="FFFFFF"/>
                </a:solidFill>
                <a:latin typeface="Arial"/>
                <a:cs typeface="Arial"/>
              </a:rPr>
              <a:t>An</a:t>
            </a:r>
            <a:r>
              <a:rPr lang="en-US" sz="1400" spc="-25" dirty="0">
                <a:solidFill>
                  <a:srgbClr val="FFFFFF"/>
                </a:solidFill>
                <a:latin typeface="Arial"/>
                <a:cs typeface="Arial"/>
              </a:rPr>
              <a:t> </a:t>
            </a:r>
            <a:r>
              <a:rPr lang="en-US" sz="1400" dirty="0">
                <a:solidFill>
                  <a:srgbClr val="FFFFFF"/>
                </a:solidFill>
                <a:latin typeface="Arial"/>
                <a:cs typeface="Arial"/>
              </a:rPr>
              <a:t>interactive</a:t>
            </a:r>
            <a:r>
              <a:rPr lang="en-US" sz="1400" spc="-40" dirty="0">
                <a:solidFill>
                  <a:srgbClr val="FFFFFF"/>
                </a:solidFill>
                <a:latin typeface="Arial"/>
                <a:cs typeface="Arial"/>
              </a:rPr>
              <a:t> </a:t>
            </a:r>
            <a:r>
              <a:rPr lang="en-US" sz="1400" dirty="0">
                <a:solidFill>
                  <a:srgbClr val="FFFFFF"/>
                </a:solidFill>
                <a:latin typeface="Arial"/>
                <a:cs typeface="Arial"/>
              </a:rPr>
              <a:t>visit</a:t>
            </a:r>
            <a:r>
              <a:rPr lang="en-US" sz="1400" spc="-20" dirty="0">
                <a:solidFill>
                  <a:srgbClr val="FFFFFF"/>
                </a:solidFill>
                <a:latin typeface="Arial"/>
                <a:cs typeface="Arial"/>
              </a:rPr>
              <a:t> </a:t>
            </a:r>
            <a:r>
              <a:rPr lang="en-US" sz="1400" dirty="0">
                <a:solidFill>
                  <a:srgbClr val="FFFFFF"/>
                </a:solidFill>
                <a:latin typeface="Arial"/>
                <a:cs typeface="Arial"/>
              </a:rPr>
              <a:t>of</a:t>
            </a:r>
            <a:r>
              <a:rPr lang="en-US" sz="1400" spc="-30" dirty="0">
                <a:solidFill>
                  <a:srgbClr val="FFFFFF"/>
                </a:solidFill>
                <a:latin typeface="Arial"/>
                <a:cs typeface="Arial"/>
              </a:rPr>
              <a:t> </a:t>
            </a:r>
            <a:r>
              <a:rPr lang="en-US" sz="1400" dirty="0">
                <a:solidFill>
                  <a:srgbClr val="FFFFFF"/>
                </a:solidFill>
                <a:latin typeface="Arial"/>
                <a:cs typeface="Arial"/>
              </a:rPr>
              <a:t>a</a:t>
            </a:r>
            <a:r>
              <a:rPr lang="en-US" sz="1400" spc="-20" dirty="0">
                <a:solidFill>
                  <a:srgbClr val="FFFFFF"/>
                </a:solidFill>
                <a:latin typeface="Arial"/>
                <a:cs typeface="Arial"/>
              </a:rPr>
              <a:t> </a:t>
            </a:r>
            <a:r>
              <a:rPr lang="en-US" sz="1400" dirty="0">
                <a:solidFill>
                  <a:srgbClr val="FFFFFF"/>
                </a:solidFill>
                <a:latin typeface="Arial"/>
                <a:cs typeface="Arial"/>
              </a:rPr>
              <a:t>local</a:t>
            </a:r>
            <a:r>
              <a:rPr lang="en-US" sz="1400" spc="-30" dirty="0">
                <a:solidFill>
                  <a:srgbClr val="FFFFFF"/>
                </a:solidFill>
                <a:latin typeface="Arial"/>
                <a:cs typeface="Arial"/>
              </a:rPr>
              <a:t> </a:t>
            </a:r>
            <a:r>
              <a:rPr lang="en-US" sz="1400" spc="-10" dirty="0">
                <a:solidFill>
                  <a:srgbClr val="FFFFFF"/>
                </a:solidFill>
                <a:latin typeface="Arial"/>
                <a:cs typeface="Arial"/>
              </a:rPr>
              <a:t>working </a:t>
            </a:r>
            <a:r>
              <a:rPr lang="en-US" sz="1400" dirty="0">
                <a:solidFill>
                  <a:srgbClr val="FFFFFF"/>
                </a:solidFill>
                <a:latin typeface="Arial"/>
                <a:cs typeface="Arial"/>
              </a:rPr>
              <a:t>goat</a:t>
            </a:r>
            <a:r>
              <a:rPr lang="en-US" sz="1400" spc="-20" dirty="0">
                <a:solidFill>
                  <a:srgbClr val="FFFFFF"/>
                </a:solidFill>
                <a:latin typeface="Arial"/>
                <a:cs typeface="Arial"/>
              </a:rPr>
              <a:t> </a:t>
            </a:r>
            <a:r>
              <a:rPr lang="en-US" sz="1400" dirty="0">
                <a:solidFill>
                  <a:srgbClr val="FFFFFF"/>
                </a:solidFill>
                <a:latin typeface="Arial"/>
                <a:cs typeface="Arial"/>
              </a:rPr>
              <a:t>farm</a:t>
            </a:r>
            <a:r>
              <a:rPr lang="en-US" sz="1400" spc="-25" dirty="0">
                <a:solidFill>
                  <a:srgbClr val="FFFFFF"/>
                </a:solidFill>
                <a:latin typeface="Arial"/>
                <a:cs typeface="Arial"/>
              </a:rPr>
              <a:t> </a:t>
            </a:r>
            <a:r>
              <a:rPr lang="en-US" sz="1400" dirty="0">
                <a:solidFill>
                  <a:srgbClr val="FFFFFF"/>
                </a:solidFill>
                <a:latin typeface="Arial"/>
                <a:cs typeface="Arial"/>
              </a:rPr>
              <a:t>and</a:t>
            </a:r>
            <a:r>
              <a:rPr lang="en-US" sz="1400" spc="-20" dirty="0">
                <a:solidFill>
                  <a:srgbClr val="FFFFFF"/>
                </a:solidFill>
                <a:latin typeface="Arial"/>
                <a:cs typeface="Arial"/>
              </a:rPr>
              <a:t> </a:t>
            </a:r>
            <a:r>
              <a:rPr lang="en-US" sz="1400" dirty="0">
                <a:solidFill>
                  <a:srgbClr val="FFFFFF"/>
                </a:solidFill>
                <a:latin typeface="Arial"/>
                <a:cs typeface="Arial"/>
              </a:rPr>
              <a:t>cheese</a:t>
            </a:r>
            <a:r>
              <a:rPr lang="en-US" sz="1400" spc="-25" dirty="0">
                <a:solidFill>
                  <a:srgbClr val="FFFFFF"/>
                </a:solidFill>
                <a:latin typeface="Arial"/>
                <a:cs typeface="Arial"/>
              </a:rPr>
              <a:t> </a:t>
            </a:r>
            <a:r>
              <a:rPr lang="en-US" sz="1400" dirty="0">
                <a:solidFill>
                  <a:srgbClr val="FFFFFF"/>
                </a:solidFill>
                <a:latin typeface="Arial"/>
                <a:cs typeface="Arial"/>
              </a:rPr>
              <a:t>producer</a:t>
            </a:r>
            <a:r>
              <a:rPr lang="en-US" sz="1400" spc="-25" dirty="0">
                <a:solidFill>
                  <a:srgbClr val="FFFFFF"/>
                </a:solidFill>
                <a:latin typeface="Arial"/>
                <a:cs typeface="Arial"/>
              </a:rPr>
              <a:t> (or </a:t>
            </a:r>
            <a:r>
              <a:rPr lang="en-US" sz="1400" dirty="0">
                <a:solidFill>
                  <a:srgbClr val="FFFFFF"/>
                </a:solidFill>
                <a:latin typeface="Arial"/>
                <a:cs typeface="Arial"/>
              </a:rPr>
              <a:t>similar</a:t>
            </a:r>
            <a:r>
              <a:rPr lang="en-US" sz="1400" spc="-45" dirty="0">
                <a:solidFill>
                  <a:srgbClr val="FFFFFF"/>
                </a:solidFill>
                <a:latin typeface="Arial"/>
                <a:cs typeface="Arial"/>
              </a:rPr>
              <a:t> </a:t>
            </a:r>
            <a:r>
              <a:rPr lang="en-US" sz="1400" spc="-10" dirty="0">
                <a:solidFill>
                  <a:srgbClr val="FFFFFF"/>
                </a:solidFill>
                <a:latin typeface="Arial"/>
                <a:cs typeface="Arial"/>
              </a:rPr>
              <a:t>alternative)</a:t>
            </a:r>
            <a:endParaRPr lang="en-US" sz="1400" dirty="0">
              <a:latin typeface="Arial"/>
              <a:cs typeface="Arial"/>
            </a:endParaRPr>
          </a:p>
          <a:p>
            <a:pPr>
              <a:lnSpc>
                <a:spcPct val="100000"/>
              </a:lnSpc>
              <a:spcBef>
                <a:spcPts val="70"/>
              </a:spcBef>
            </a:pPr>
            <a:endParaRPr lang="en-US" sz="1400" dirty="0">
              <a:latin typeface="Arial"/>
              <a:cs typeface="Arial"/>
            </a:endParaRPr>
          </a:p>
          <a:p>
            <a:pPr marL="12700">
              <a:lnSpc>
                <a:spcPct val="100000"/>
              </a:lnSpc>
            </a:pPr>
            <a:r>
              <a:rPr lang="en-US" sz="1400" dirty="0">
                <a:solidFill>
                  <a:srgbClr val="FFFFFF"/>
                </a:solidFill>
                <a:latin typeface="Arial"/>
                <a:cs typeface="Arial"/>
              </a:rPr>
              <a:t>Includes</a:t>
            </a:r>
            <a:r>
              <a:rPr lang="en-US" sz="1400" spc="-45" dirty="0">
                <a:solidFill>
                  <a:srgbClr val="FFFFFF"/>
                </a:solidFill>
                <a:latin typeface="Arial"/>
                <a:cs typeface="Arial"/>
              </a:rPr>
              <a:t> </a:t>
            </a:r>
            <a:r>
              <a:rPr lang="en-US" sz="1400" dirty="0">
                <a:solidFill>
                  <a:srgbClr val="FFFFFF"/>
                </a:solidFill>
                <a:latin typeface="Arial"/>
                <a:cs typeface="Arial"/>
              </a:rPr>
              <a:t>the</a:t>
            </a:r>
            <a:r>
              <a:rPr lang="en-US" sz="1400" spc="-30" dirty="0">
                <a:solidFill>
                  <a:srgbClr val="FFFFFF"/>
                </a:solidFill>
                <a:latin typeface="Arial"/>
                <a:cs typeface="Arial"/>
              </a:rPr>
              <a:t> </a:t>
            </a:r>
            <a:r>
              <a:rPr lang="en-US" sz="1400" dirty="0">
                <a:solidFill>
                  <a:srgbClr val="FFFFFF"/>
                </a:solidFill>
                <a:latin typeface="Arial"/>
                <a:cs typeface="Arial"/>
              </a:rPr>
              <a:t>all-important</a:t>
            </a:r>
            <a:r>
              <a:rPr lang="en-US" sz="1400" spc="-45" dirty="0">
                <a:solidFill>
                  <a:srgbClr val="FFFFFF"/>
                </a:solidFill>
                <a:latin typeface="Arial"/>
                <a:cs typeface="Arial"/>
              </a:rPr>
              <a:t> </a:t>
            </a:r>
            <a:r>
              <a:rPr lang="en-US" sz="1400" dirty="0">
                <a:solidFill>
                  <a:srgbClr val="FFFFFF"/>
                </a:solidFill>
                <a:latin typeface="Arial"/>
                <a:cs typeface="Arial"/>
              </a:rPr>
              <a:t>tasting</a:t>
            </a:r>
            <a:r>
              <a:rPr lang="en-US" sz="1400" spc="-35" dirty="0">
                <a:solidFill>
                  <a:srgbClr val="FFFFFF"/>
                </a:solidFill>
                <a:latin typeface="Arial"/>
                <a:cs typeface="Arial"/>
              </a:rPr>
              <a:t> </a:t>
            </a:r>
            <a:r>
              <a:rPr lang="en-US" sz="1400" spc="-25" dirty="0">
                <a:solidFill>
                  <a:srgbClr val="FFFFFF"/>
                </a:solidFill>
                <a:latin typeface="Arial"/>
                <a:cs typeface="Arial"/>
              </a:rPr>
              <a:t>of</a:t>
            </a:r>
            <a:endParaRPr lang="en-US" sz="1400" dirty="0">
              <a:latin typeface="Arial"/>
              <a:cs typeface="Arial"/>
            </a:endParaRPr>
          </a:p>
          <a:p>
            <a:pPr marL="12700">
              <a:lnSpc>
                <a:spcPct val="100000"/>
              </a:lnSpc>
              <a:spcBef>
                <a:spcPts val="5"/>
              </a:spcBef>
            </a:pPr>
            <a:r>
              <a:rPr lang="en-US" sz="1400" dirty="0">
                <a:solidFill>
                  <a:srgbClr val="FFFFFF"/>
                </a:solidFill>
                <a:latin typeface="Arial"/>
                <a:cs typeface="Arial"/>
              </a:rPr>
              <a:t>the</a:t>
            </a:r>
            <a:r>
              <a:rPr lang="en-US" sz="1400" spc="-30" dirty="0">
                <a:solidFill>
                  <a:srgbClr val="FFFFFF"/>
                </a:solidFill>
                <a:latin typeface="Arial"/>
                <a:cs typeface="Arial"/>
              </a:rPr>
              <a:t> </a:t>
            </a:r>
            <a:r>
              <a:rPr lang="en-US" sz="1400" dirty="0">
                <a:solidFill>
                  <a:srgbClr val="FFFFFF"/>
                </a:solidFill>
                <a:latin typeface="Arial"/>
                <a:cs typeface="Arial"/>
              </a:rPr>
              <a:t>famous</a:t>
            </a:r>
            <a:r>
              <a:rPr lang="en-US" sz="1400" spc="-35" dirty="0">
                <a:solidFill>
                  <a:srgbClr val="FFFFFF"/>
                </a:solidFill>
                <a:latin typeface="Arial"/>
                <a:cs typeface="Arial"/>
              </a:rPr>
              <a:t> </a:t>
            </a:r>
            <a:r>
              <a:rPr lang="en-US" sz="1400" dirty="0">
                <a:solidFill>
                  <a:srgbClr val="FFFFFF"/>
                </a:solidFill>
                <a:latin typeface="Arial"/>
                <a:cs typeface="Arial"/>
              </a:rPr>
              <a:t>Normandy</a:t>
            </a:r>
            <a:r>
              <a:rPr lang="en-US" sz="1400" spc="-30" dirty="0">
                <a:solidFill>
                  <a:srgbClr val="FFFFFF"/>
                </a:solidFill>
                <a:latin typeface="Arial"/>
                <a:cs typeface="Arial"/>
              </a:rPr>
              <a:t> </a:t>
            </a:r>
            <a:r>
              <a:rPr lang="en-US" sz="1400" spc="-10" dirty="0">
                <a:solidFill>
                  <a:srgbClr val="FFFFFF"/>
                </a:solidFill>
                <a:latin typeface="Arial"/>
                <a:cs typeface="Arial"/>
              </a:rPr>
              <a:t>produce</a:t>
            </a:r>
            <a:endParaRPr lang="en-US" sz="1400" dirty="0">
              <a:latin typeface="Arial"/>
              <a:cs typeface="Arial"/>
            </a:endParaRPr>
          </a:p>
        </p:txBody>
      </p:sp>
    </p:spTree>
    <p:extLst>
      <p:ext uri="{BB962C8B-B14F-4D97-AF65-F5344CB8AC3E}">
        <p14:creationId xmlns:p14="http://schemas.microsoft.com/office/powerpoint/2010/main" val="3431213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000500" y="0"/>
            <a:ext cx="5143500" cy="6857998"/>
          </a:xfrm>
          <a:prstGeom prst="rect">
            <a:avLst/>
          </a:prstGeom>
        </p:spPr>
      </p:pic>
      <p:sp>
        <p:nvSpPr>
          <p:cNvPr id="3" name="object 3"/>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grpSp>
        <p:nvGrpSpPr>
          <p:cNvPr id="4" name="object 4"/>
          <p:cNvGrpSpPr/>
          <p:nvPr/>
        </p:nvGrpSpPr>
        <p:grpSpPr>
          <a:xfrm>
            <a:off x="0" y="0"/>
            <a:ext cx="8791575" cy="6858000"/>
            <a:chOff x="0" y="0"/>
            <a:chExt cx="8791575" cy="6858000"/>
          </a:xfrm>
        </p:grpSpPr>
        <p:pic>
          <p:nvPicPr>
            <p:cNvPr id="5" name="object 5"/>
            <p:cNvPicPr/>
            <p:nvPr/>
          </p:nvPicPr>
          <p:blipFill>
            <a:blip r:embed="rId3" cstate="print"/>
            <a:stretch>
              <a:fillRect/>
            </a:stretch>
          </p:blipFill>
          <p:spPr>
            <a:xfrm>
              <a:off x="7812023" y="260604"/>
              <a:ext cx="979170" cy="978408"/>
            </a:xfrm>
            <a:prstGeom prst="rect">
              <a:avLst/>
            </a:prstGeom>
          </p:spPr>
        </p:pic>
        <p:sp>
          <p:nvSpPr>
            <p:cNvPr id="6" name="object 6"/>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dirty="0"/>
            </a:p>
          </p:txBody>
        </p:sp>
      </p:grpSp>
      <p:sp>
        <p:nvSpPr>
          <p:cNvPr id="7" name="object 7"/>
          <p:cNvSpPr txBox="1">
            <a:spLocks noGrp="1"/>
          </p:cNvSpPr>
          <p:nvPr>
            <p:ph type="title"/>
          </p:nvPr>
        </p:nvSpPr>
        <p:spPr>
          <a:xfrm>
            <a:off x="474218" y="1764473"/>
            <a:ext cx="3185176" cy="568104"/>
          </a:xfrm>
          <a:prstGeom prst="rect">
            <a:avLst/>
          </a:prstGeom>
        </p:spPr>
        <p:txBody>
          <a:bodyPr vert="horz" wrap="square" lIns="0" tIns="118110" rIns="0" bIns="0" rtlCol="0">
            <a:spAutoFit/>
          </a:bodyPr>
          <a:lstStyle/>
          <a:p>
            <a:pPr marL="12700" marR="5080">
              <a:lnSpc>
                <a:spcPts val="3460"/>
              </a:lnSpc>
              <a:spcBef>
                <a:spcPts val="930"/>
              </a:spcBef>
            </a:pPr>
            <a:r>
              <a:rPr spc="-10" dirty="0"/>
              <a:t>Local bakery</a:t>
            </a:r>
          </a:p>
        </p:txBody>
      </p:sp>
      <p:sp>
        <p:nvSpPr>
          <p:cNvPr id="8" name="object 8"/>
          <p:cNvSpPr txBox="1"/>
          <p:nvPr/>
        </p:nvSpPr>
        <p:spPr>
          <a:xfrm>
            <a:off x="474218" y="2667000"/>
            <a:ext cx="2851150" cy="1963999"/>
          </a:xfrm>
          <a:prstGeom prst="rect">
            <a:avLst/>
          </a:prstGeom>
        </p:spPr>
        <p:txBody>
          <a:bodyPr vert="horz" wrap="square" lIns="0" tIns="12065" rIns="0" bIns="0" rtlCol="0">
            <a:spAutoFit/>
          </a:bodyPr>
          <a:lstStyle/>
          <a:p>
            <a:pPr marL="12700" marR="5080">
              <a:lnSpc>
                <a:spcPct val="100000"/>
              </a:lnSpc>
              <a:spcBef>
                <a:spcPts val="95"/>
              </a:spcBef>
            </a:pPr>
            <a:r>
              <a:rPr sz="1400" dirty="0">
                <a:solidFill>
                  <a:srgbClr val="FFFFFF"/>
                </a:solidFill>
                <a:latin typeface="Arial"/>
                <a:cs typeface="Arial"/>
              </a:rPr>
              <a:t>Visit</a:t>
            </a:r>
            <a:r>
              <a:rPr sz="1400" spc="-25" dirty="0">
                <a:solidFill>
                  <a:srgbClr val="FFFFFF"/>
                </a:solidFill>
                <a:latin typeface="Arial"/>
                <a:cs typeface="Arial"/>
              </a:rPr>
              <a:t> </a:t>
            </a:r>
            <a:r>
              <a:rPr sz="1400" dirty="0">
                <a:solidFill>
                  <a:srgbClr val="FFFFFF"/>
                </a:solidFill>
                <a:latin typeface="Arial"/>
                <a:cs typeface="Arial"/>
              </a:rPr>
              <a:t>a</a:t>
            </a:r>
            <a:r>
              <a:rPr sz="1400" spc="-25" dirty="0">
                <a:solidFill>
                  <a:srgbClr val="FFFFFF"/>
                </a:solidFill>
                <a:latin typeface="Arial"/>
                <a:cs typeface="Arial"/>
              </a:rPr>
              <a:t> </a:t>
            </a:r>
            <a:r>
              <a:rPr sz="1400" dirty="0">
                <a:solidFill>
                  <a:srgbClr val="FFFFFF"/>
                </a:solidFill>
                <a:latin typeface="Arial"/>
                <a:cs typeface="Arial"/>
              </a:rPr>
              <a:t>local</a:t>
            </a:r>
            <a:r>
              <a:rPr sz="1400" spc="-35" dirty="0">
                <a:solidFill>
                  <a:srgbClr val="FFFFFF"/>
                </a:solidFill>
                <a:latin typeface="Arial"/>
                <a:cs typeface="Arial"/>
              </a:rPr>
              <a:t> </a:t>
            </a:r>
            <a:r>
              <a:rPr sz="1400" dirty="0">
                <a:solidFill>
                  <a:srgbClr val="FFFFFF"/>
                </a:solidFill>
                <a:latin typeface="Arial"/>
                <a:cs typeface="Arial"/>
              </a:rPr>
              <a:t>French</a:t>
            </a:r>
            <a:r>
              <a:rPr sz="1400" spc="-45" dirty="0">
                <a:solidFill>
                  <a:srgbClr val="FFFFFF"/>
                </a:solidFill>
                <a:latin typeface="Arial"/>
                <a:cs typeface="Arial"/>
              </a:rPr>
              <a:t> </a:t>
            </a:r>
            <a:r>
              <a:rPr sz="1400" dirty="0">
                <a:solidFill>
                  <a:srgbClr val="FFFFFF"/>
                </a:solidFill>
                <a:latin typeface="Arial"/>
                <a:cs typeface="Arial"/>
              </a:rPr>
              <a:t>bakery</a:t>
            </a:r>
            <a:r>
              <a:rPr sz="1400" spc="-40" dirty="0">
                <a:solidFill>
                  <a:srgbClr val="FFFFFF"/>
                </a:solidFill>
                <a:latin typeface="Arial"/>
                <a:cs typeface="Arial"/>
              </a:rPr>
              <a:t> </a:t>
            </a:r>
            <a:r>
              <a:rPr sz="1400" spc="-25" dirty="0">
                <a:solidFill>
                  <a:srgbClr val="FFFFFF"/>
                </a:solidFill>
                <a:latin typeface="Arial"/>
                <a:cs typeface="Arial"/>
              </a:rPr>
              <a:t>or </a:t>
            </a:r>
            <a:r>
              <a:rPr sz="1400" dirty="0">
                <a:solidFill>
                  <a:srgbClr val="FFFFFF"/>
                </a:solidFill>
                <a:latin typeface="Arial"/>
                <a:cs typeface="Arial"/>
              </a:rPr>
              <a:t>“Boulangerie”</a:t>
            </a:r>
            <a:r>
              <a:rPr sz="1400" spc="-50" dirty="0">
                <a:solidFill>
                  <a:srgbClr val="FFFFFF"/>
                </a:solidFill>
                <a:latin typeface="Arial"/>
                <a:cs typeface="Arial"/>
              </a:rPr>
              <a:t> </a:t>
            </a:r>
            <a:r>
              <a:rPr sz="1400" dirty="0">
                <a:solidFill>
                  <a:srgbClr val="FFFFFF"/>
                </a:solidFill>
                <a:latin typeface="Arial"/>
                <a:cs typeface="Arial"/>
              </a:rPr>
              <a:t>for</a:t>
            </a:r>
            <a:r>
              <a:rPr sz="1400" spc="-25" dirty="0">
                <a:solidFill>
                  <a:srgbClr val="FFFFFF"/>
                </a:solidFill>
                <a:latin typeface="Arial"/>
                <a:cs typeface="Arial"/>
              </a:rPr>
              <a:t> </a:t>
            </a:r>
            <a:r>
              <a:rPr sz="1400" dirty="0">
                <a:solidFill>
                  <a:srgbClr val="FFFFFF"/>
                </a:solidFill>
                <a:latin typeface="Arial"/>
                <a:cs typeface="Arial"/>
              </a:rPr>
              <a:t>a</a:t>
            </a:r>
            <a:r>
              <a:rPr sz="1400" spc="-20" dirty="0">
                <a:solidFill>
                  <a:srgbClr val="FFFFFF"/>
                </a:solidFill>
                <a:latin typeface="Arial"/>
                <a:cs typeface="Arial"/>
              </a:rPr>
              <a:t> </a:t>
            </a:r>
            <a:r>
              <a:rPr sz="1400" dirty="0">
                <a:solidFill>
                  <a:srgbClr val="FFFFFF"/>
                </a:solidFill>
                <a:latin typeface="Arial"/>
                <a:cs typeface="Arial"/>
              </a:rPr>
              <a:t>demonstration</a:t>
            </a:r>
            <a:r>
              <a:rPr lang="en-US" sz="1400" dirty="0">
                <a:solidFill>
                  <a:srgbClr val="FFFFFF"/>
                </a:solidFill>
                <a:latin typeface="Arial"/>
                <a:cs typeface="Arial"/>
              </a:rPr>
              <a:t>.</a:t>
            </a:r>
          </a:p>
          <a:p>
            <a:pPr marL="12700" marR="5080">
              <a:lnSpc>
                <a:spcPct val="100000"/>
              </a:lnSpc>
              <a:spcBef>
                <a:spcPts val="95"/>
              </a:spcBef>
            </a:pPr>
            <a:endParaRPr sz="1400" dirty="0">
              <a:latin typeface="Arial"/>
              <a:cs typeface="Arial"/>
            </a:endParaRPr>
          </a:p>
          <a:p>
            <a:pPr marL="12700">
              <a:lnSpc>
                <a:spcPct val="100000"/>
              </a:lnSpc>
            </a:pPr>
            <a:r>
              <a:rPr lang="en-US" sz="1400" dirty="0">
                <a:solidFill>
                  <a:schemeClr val="bg1"/>
                </a:solidFill>
                <a:latin typeface="Arial" panose="020B0604020202020204" pitchFamily="34" charset="0"/>
                <a:cs typeface="Arial" panose="020B0604020202020204" pitchFamily="34" charset="0"/>
              </a:rPr>
              <a:t>Experience a hands-on croissant making session under the expert guidance of a master baker, you’ll learn the secrets behind crafting the perfect buttery, flaky pastry. </a:t>
            </a:r>
          </a:p>
          <a:p>
            <a:pPr marL="12700">
              <a:lnSpc>
                <a:spcPct val="100000"/>
              </a:lnSpc>
            </a:pPr>
            <a:endParaRPr lang="en-US" sz="1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801A48-25CD-DF08-5167-9FC7127D8AE8}"/>
              </a:ext>
            </a:extLst>
          </p:cNvPr>
          <p:cNvSpPr/>
          <p:nvPr/>
        </p:nvSpPr>
        <p:spPr>
          <a:xfrm>
            <a:off x="-76200" y="0"/>
            <a:ext cx="9296400" cy="6934200"/>
          </a:xfrm>
          <a:prstGeom prst="rect">
            <a:avLst/>
          </a:prstGeom>
          <a:gradFill>
            <a:gsLst>
              <a:gs pos="0">
                <a:schemeClr val="tx2"/>
              </a:gs>
              <a:gs pos="91000">
                <a:schemeClr val="tx2">
                  <a:lumMod val="40000"/>
                  <a:lumOff val="6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bject 2"/>
          <p:cNvSpPr txBox="1"/>
          <p:nvPr/>
        </p:nvSpPr>
        <p:spPr>
          <a:xfrm>
            <a:off x="4248403" y="6077458"/>
            <a:ext cx="648335" cy="185420"/>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FFFFFF"/>
                </a:solidFill>
                <a:latin typeface="Arial"/>
                <a:cs typeface="Arial"/>
              </a:rPr>
              <a:t>Find</a:t>
            </a:r>
            <a:r>
              <a:rPr sz="1050" spc="-20" dirty="0">
                <a:solidFill>
                  <a:srgbClr val="FFFFFF"/>
                </a:solidFill>
                <a:latin typeface="Arial"/>
                <a:cs typeface="Arial"/>
              </a:rPr>
              <a:t> </a:t>
            </a:r>
            <a:r>
              <a:rPr sz="1050" dirty="0">
                <a:solidFill>
                  <a:srgbClr val="FFFFFF"/>
                </a:solidFill>
                <a:latin typeface="Arial"/>
                <a:cs typeface="Arial"/>
              </a:rPr>
              <a:t>us</a:t>
            </a:r>
            <a:r>
              <a:rPr sz="1050" spc="-25" dirty="0">
                <a:solidFill>
                  <a:srgbClr val="FFFFFF"/>
                </a:solidFill>
                <a:latin typeface="Arial"/>
                <a:cs typeface="Arial"/>
              </a:rPr>
              <a:t> on</a:t>
            </a:r>
            <a:endParaRPr sz="1050">
              <a:latin typeface="Arial"/>
              <a:cs typeface="Arial"/>
            </a:endParaRPr>
          </a:p>
        </p:txBody>
      </p:sp>
      <p:sp>
        <p:nvSpPr>
          <p:cNvPr id="3" name="object 3"/>
          <p:cNvSpPr txBox="1">
            <a:spLocks noGrp="1"/>
          </p:cNvSpPr>
          <p:nvPr>
            <p:ph type="title"/>
          </p:nvPr>
        </p:nvSpPr>
        <p:spPr>
          <a:xfrm>
            <a:off x="1800255" y="2934767"/>
            <a:ext cx="5561965" cy="574040"/>
          </a:xfrm>
          <a:prstGeom prst="rect">
            <a:avLst/>
          </a:prstGeom>
        </p:spPr>
        <p:txBody>
          <a:bodyPr vert="horz" wrap="square" lIns="0" tIns="12700" rIns="0" bIns="0" rtlCol="0">
            <a:spAutoFit/>
          </a:bodyPr>
          <a:lstStyle/>
          <a:p>
            <a:pPr marL="12700">
              <a:lnSpc>
                <a:spcPct val="100000"/>
              </a:lnSpc>
              <a:spcBef>
                <a:spcPts val="100"/>
              </a:spcBef>
            </a:pPr>
            <a:r>
              <a:rPr dirty="0"/>
              <a:t>France</a:t>
            </a:r>
            <a:r>
              <a:rPr spc="-25" dirty="0"/>
              <a:t> </a:t>
            </a:r>
            <a:r>
              <a:rPr dirty="0"/>
              <a:t>is</a:t>
            </a:r>
            <a:r>
              <a:rPr spc="-20" dirty="0"/>
              <a:t> </a:t>
            </a:r>
            <a:r>
              <a:rPr dirty="0"/>
              <a:t>waiting</a:t>
            </a:r>
            <a:r>
              <a:rPr spc="-40" dirty="0"/>
              <a:t> </a:t>
            </a:r>
            <a:r>
              <a:rPr dirty="0"/>
              <a:t>for</a:t>
            </a:r>
            <a:r>
              <a:rPr spc="-20" dirty="0"/>
              <a:t> you!</a:t>
            </a:r>
          </a:p>
        </p:txBody>
      </p:sp>
      <p:sp>
        <p:nvSpPr>
          <p:cNvPr id="4" name="TextBox 3">
            <a:hlinkClick r:id="rId2"/>
            <a:extLst>
              <a:ext uri="{FF2B5EF4-FFF2-40B4-BE49-F238E27FC236}">
                <a16:creationId xmlns:a16="http://schemas.microsoft.com/office/drawing/2014/main" id="{8D0FD127-509C-5269-71B3-6D861AFDCC78}"/>
              </a:ext>
            </a:extLst>
          </p:cNvPr>
          <p:cNvSpPr txBox="1"/>
          <p:nvPr/>
        </p:nvSpPr>
        <p:spPr>
          <a:xfrm>
            <a:off x="2417926" y="5562600"/>
            <a:ext cx="4305987" cy="338554"/>
          </a:xfrm>
          <a:prstGeom prst="rect">
            <a:avLst/>
          </a:prstGeom>
          <a:noFill/>
        </p:spPr>
        <p:txBody>
          <a:bodyPr wrap="none" rtlCol="0">
            <a:spAutoFit/>
          </a:bodyPr>
          <a:lstStyle/>
          <a:p>
            <a:r>
              <a:rPr lang="en-US" sz="1600" dirty="0">
                <a:solidFill>
                  <a:schemeClr val="bg1"/>
                </a:solidFill>
                <a:hlinkClick r:id="rId3"/>
              </a:rPr>
              <a:t>Click here for more information about the trip!</a:t>
            </a:r>
            <a:endParaRPr lang="en-GB" sz="1600" dirty="0">
              <a:solidFill>
                <a:schemeClr val="bg1"/>
              </a:solidFill>
            </a:endParaRPr>
          </a:p>
        </p:txBody>
      </p:sp>
      <p:pic>
        <p:nvPicPr>
          <p:cNvPr id="19" name="Picture 18" descr="A white square with blue and grey text&#10;&#10;Description automatically generated">
            <a:extLst>
              <a:ext uri="{FF2B5EF4-FFF2-40B4-BE49-F238E27FC236}">
                <a16:creationId xmlns:a16="http://schemas.microsoft.com/office/drawing/2014/main" id="{E912B834-1AF1-6423-5C3F-46D6CD00C7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2496" y="4364285"/>
            <a:ext cx="956846" cy="956846"/>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A09E7E40-A59E-3E53-5943-D5AA7AFBAC5C}"/>
              </a:ext>
            </a:extLst>
          </p:cNvPr>
          <p:cNvPicPr>
            <a:picLocks noChangeAspect="1"/>
          </p:cNvPicPr>
          <p:nvPr/>
        </p:nvPicPr>
        <p:blipFill>
          <a:blip r:embed="rId5" cstate="print">
            <a:extLst>
              <a:ext uri="{28A0092B-C50C-407E-A947-70E740481C1C}">
                <a14:useLocalDpi xmlns:a14="http://schemas.microsoft.com/office/drawing/2010/main" val="0"/>
              </a:ext>
            </a:extLst>
          </a:blip>
          <a:srcRect l="8333" t="38750" r="9167" b="38750"/>
          <a:stretch/>
        </p:blipFill>
        <p:spPr>
          <a:xfrm>
            <a:off x="4024169" y="6384092"/>
            <a:ext cx="1114138" cy="2025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a:p>
        </p:txBody>
      </p:sp>
      <p:sp>
        <p:nvSpPr>
          <p:cNvPr id="3" name="object 3"/>
          <p:cNvSpPr txBox="1">
            <a:spLocks noGrp="1"/>
          </p:cNvSpPr>
          <p:nvPr>
            <p:ph type="title"/>
          </p:nvPr>
        </p:nvSpPr>
        <p:spPr>
          <a:xfrm>
            <a:off x="474218" y="606446"/>
            <a:ext cx="2943860" cy="1232535"/>
          </a:xfrm>
          <a:prstGeom prst="rect">
            <a:avLst/>
          </a:prstGeom>
        </p:spPr>
        <p:txBody>
          <a:bodyPr vert="horz" wrap="square" lIns="0" tIns="12065" rIns="0" bIns="0" rtlCol="0">
            <a:spAutoFit/>
          </a:bodyPr>
          <a:lstStyle/>
          <a:p>
            <a:pPr marL="12700">
              <a:lnSpc>
                <a:spcPts val="4750"/>
              </a:lnSpc>
              <a:spcBef>
                <a:spcPts val="95"/>
              </a:spcBef>
            </a:pPr>
            <a:r>
              <a:rPr sz="4400" spc="-40" dirty="0"/>
              <a:t>You’re</a:t>
            </a:r>
            <a:r>
              <a:rPr sz="4400" spc="-254" dirty="0"/>
              <a:t> </a:t>
            </a:r>
            <a:r>
              <a:rPr sz="4400" spc="-25" dirty="0"/>
              <a:t>in</a:t>
            </a:r>
            <a:endParaRPr sz="4400" dirty="0"/>
          </a:p>
          <a:p>
            <a:pPr marL="12700">
              <a:lnSpc>
                <a:spcPts val="4750"/>
              </a:lnSpc>
            </a:pPr>
            <a:r>
              <a:rPr sz="4400" dirty="0"/>
              <a:t>safe</a:t>
            </a:r>
            <a:r>
              <a:rPr sz="4400" spc="-100" dirty="0"/>
              <a:t> </a:t>
            </a:r>
            <a:r>
              <a:rPr sz="4400" spc="-10" dirty="0"/>
              <a:t>hands</a:t>
            </a:r>
            <a:endParaRPr sz="4400" dirty="0"/>
          </a:p>
        </p:txBody>
      </p:sp>
      <p:sp>
        <p:nvSpPr>
          <p:cNvPr id="4" name="object 4"/>
          <p:cNvSpPr txBox="1"/>
          <p:nvPr/>
        </p:nvSpPr>
        <p:spPr>
          <a:xfrm>
            <a:off x="474218" y="2089404"/>
            <a:ext cx="3286125" cy="3293110"/>
          </a:xfrm>
          <a:prstGeom prst="rect">
            <a:avLst/>
          </a:prstGeom>
        </p:spPr>
        <p:txBody>
          <a:bodyPr vert="horz" wrap="square" lIns="0" tIns="12065" rIns="0" bIns="0" rtlCol="0">
            <a:spAutoFit/>
          </a:bodyPr>
          <a:lstStyle/>
          <a:p>
            <a:pPr marL="12700">
              <a:lnSpc>
                <a:spcPct val="100000"/>
              </a:lnSpc>
              <a:spcBef>
                <a:spcPts val="95"/>
              </a:spcBef>
            </a:pPr>
            <a:r>
              <a:rPr sz="1400" b="1" spc="-10" dirty="0">
                <a:solidFill>
                  <a:srgbClr val="FFFFFF"/>
                </a:solidFill>
                <a:latin typeface="Arial"/>
                <a:cs typeface="Arial"/>
              </a:rPr>
              <a:t>Your</a:t>
            </a:r>
            <a:r>
              <a:rPr sz="1400" b="1" spc="-35" dirty="0">
                <a:solidFill>
                  <a:srgbClr val="FFFFFF"/>
                </a:solidFill>
                <a:latin typeface="Arial"/>
                <a:cs typeface="Arial"/>
              </a:rPr>
              <a:t> </a:t>
            </a:r>
            <a:r>
              <a:rPr sz="1400" b="1" dirty="0">
                <a:solidFill>
                  <a:srgbClr val="FFFFFF"/>
                </a:solidFill>
                <a:latin typeface="Arial"/>
                <a:cs typeface="Arial"/>
              </a:rPr>
              <a:t>child’s</a:t>
            </a:r>
            <a:r>
              <a:rPr sz="1400" b="1" spc="-65" dirty="0">
                <a:solidFill>
                  <a:srgbClr val="FFFFFF"/>
                </a:solidFill>
                <a:latin typeface="Arial"/>
                <a:cs typeface="Arial"/>
              </a:rPr>
              <a:t> </a:t>
            </a:r>
            <a:r>
              <a:rPr sz="1400" b="1" dirty="0">
                <a:solidFill>
                  <a:srgbClr val="FFFFFF"/>
                </a:solidFill>
                <a:latin typeface="Arial"/>
                <a:cs typeface="Arial"/>
              </a:rPr>
              <a:t>safety</a:t>
            </a:r>
            <a:r>
              <a:rPr sz="1400" b="1" spc="-65" dirty="0">
                <a:solidFill>
                  <a:srgbClr val="FFFFFF"/>
                </a:solidFill>
                <a:latin typeface="Arial"/>
                <a:cs typeface="Arial"/>
              </a:rPr>
              <a:t> </a:t>
            </a:r>
            <a:r>
              <a:rPr sz="1400" b="1" dirty="0">
                <a:solidFill>
                  <a:srgbClr val="FFFFFF"/>
                </a:solidFill>
                <a:latin typeface="Arial"/>
                <a:cs typeface="Arial"/>
              </a:rPr>
              <a:t>is</a:t>
            </a:r>
            <a:r>
              <a:rPr sz="1400" b="1" spc="-45" dirty="0">
                <a:solidFill>
                  <a:srgbClr val="FFFFFF"/>
                </a:solidFill>
                <a:latin typeface="Arial"/>
                <a:cs typeface="Arial"/>
              </a:rPr>
              <a:t> </a:t>
            </a:r>
            <a:r>
              <a:rPr sz="1400" b="1" dirty="0">
                <a:solidFill>
                  <a:srgbClr val="FFFFFF"/>
                </a:solidFill>
                <a:latin typeface="Arial"/>
                <a:cs typeface="Arial"/>
              </a:rPr>
              <a:t>our</a:t>
            </a:r>
            <a:r>
              <a:rPr sz="1400" b="1" spc="-40" dirty="0">
                <a:solidFill>
                  <a:srgbClr val="FFFFFF"/>
                </a:solidFill>
                <a:latin typeface="Arial"/>
                <a:cs typeface="Arial"/>
              </a:rPr>
              <a:t> </a:t>
            </a:r>
            <a:r>
              <a:rPr sz="1400" b="1" dirty="0">
                <a:solidFill>
                  <a:srgbClr val="FFFFFF"/>
                </a:solidFill>
                <a:latin typeface="Arial"/>
                <a:cs typeface="Arial"/>
              </a:rPr>
              <a:t>priority</a:t>
            </a:r>
            <a:r>
              <a:rPr sz="1400" b="1" spc="-40" dirty="0">
                <a:solidFill>
                  <a:srgbClr val="FFFFFF"/>
                </a:solidFill>
                <a:latin typeface="Arial"/>
                <a:cs typeface="Arial"/>
              </a:rPr>
              <a:t> </a:t>
            </a:r>
            <a:r>
              <a:rPr sz="1400" spc="-25" dirty="0">
                <a:solidFill>
                  <a:srgbClr val="FFFFFF"/>
                </a:solidFill>
                <a:latin typeface="Arial"/>
                <a:cs typeface="Arial"/>
              </a:rPr>
              <a:t>and</a:t>
            </a:r>
            <a:endParaRPr sz="1400" dirty="0">
              <a:latin typeface="Arial"/>
              <a:cs typeface="Arial"/>
            </a:endParaRPr>
          </a:p>
          <a:p>
            <a:pPr marL="12700">
              <a:lnSpc>
                <a:spcPct val="100000"/>
              </a:lnSpc>
            </a:pPr>
            <a:r>
              <a:rPr sz="1400" dirty="0">
                <a:solidFill>
                  <a:srgbClr val="FFFFFF"/>
                </a:solidFill>
                <a:latin typeface="Arial"/>
                <a:cs typeface="Arial"/>
              </a:rPr>
              <a:t>we</a:t>
            </a:r>
            <a:r>
              <a:rPr sz="1400" spc="-15" dirty="0">
                <a:solidFill>
                  <a:srgbClr val="FFFFFF"/>
                </a:solidFill>
                <a:latin typeface="Arial"/>
                <a:cs typeface="Arial"/>
              </a:rPr>
              <a:t> </a:t>
            </a:r>
            <a:r>
              <a:rPr sz="1400" dirty="0">
                <a:solidFill>
                  <a:srgbClr val="FFFFFF"/>
                </a:solidFill>
                <a:latin typeface="Arial"/>
                <a:cs typeface="Arial"/>
              </a:rPr>
              <a:t>ensure</a:t>
            </a:r>
            <a:r>
              <a:rPr sz="1400" spc="-35"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highest</a:t>
            </a:r>
            <a:r>
              <a:rPr sz="1400" spc="-30" dirty="0">
                <a:solidFill>
                  <a:srgbClr val="FFFFFF"/>
                </a:solidFill>
                <a:latin typeface="Arial"/>
                <a:cs typeface="Arial"/>
              </a:rPr>
              <a:t> </a:t>
            </a:r>
            <a:r>
              <a:rPr sz="1400" dirty="0">
                <a:solidFill>
                  <a:srgbClr val="FFFFFF"/>
                </a:solidFill>
                <a:latin typeface="Arial"/>
                <a:cs typeface="Arial"/>
              </a:rPr>
              <a:t>standards</a:t>
            </a:r>
            <a:r>
              <a:rPr sz="1400" spc="-35" dirty="0">
                <a:solidFill>
                  <a:srgbClr val="FFFFFF"/>
                </a:solidFill>
                <a:latin typeface="Arial"/>
                <a:cs typeface="Arial"/>
              </a:rPr>
              <a:t> </a:t>
            </a:r>
            <a:r>
              <a:rPr sz="1400" dirty="0">
                <a:solidFill>
                  <a:srgbClr val="FFFFFF"/>
                </a:solidFill>
                <a:latin typeface="Arial"/>
                <a:cs typeface="Arial"/>
              </a:rPr>
              <a:t>are</a:t>
            </a:r>
            <a:r>
              <a:rPr sz="1400" spc="-25" dirty="0">
                <a:solidFill>
                  <a:srgbClr val="FFFFFF"/>
                </a:solidFill>
                <a:latin typeface="Arial"/>
                <a:cs typeface="Arial"/>
              </a:rPr>
              <a:t> </a:t>
            </a:r>
            <a:r>
              <a:rPr sz="1400" spc="-20" dirty="0">
                <a:solidFill>
                  <a:srgbClr val="FFFFFF"/>
                </a:solidFill>
                <a:latin typeface="Arial"/>
                <a:cs typeface="Arial"/>
              </a:rPr>
              <a:t>met.</a:t>
            </a:r>
            <a:endParaRPr sz="1400" dirty="0">
              <a:latin typeface="Arial"/>
              <a:cs typeface="Arial"/>
            </a:endParaRPr>
          </a:p>
          <a:p>
            <a:pPr>
              <a:lnSpc>
                <a:spcPct val="100000"/>
              </a:lnSpc>
              <a:spcBef>
                <a:spcPts val="1440"/>
              </a:spcBef>
            </a:pPr>
            <a:endParaRPr sz="1400" dirty="0">
              <a:latin typeface="Arial"/>
              <a:cs typeface="Arial"/>
            </a:endParaRPr>
          </a:p>
          <a:p>
            <a:pPr marL="297815" indent="-285115">
              <a:lnSpc>
                <a:spcPct val="100000"/>
              </a:lnSpc>
              <a:buFont typeface="Wingdings"/>
              <a:buChar char=""/>
              <a:tabLst>
                <a:tab pos="297815" algn="l"/>
              </a:tabLst>
            </a:pPr>
            <a:r>
              <a:rPr sz="1400" spc="-35" dirty="0">
                <a:solidFill>
                  <a:srgbClr val="FFFFFF"/>
                </a:solidFill>
                <a:latin typeface="Arial"/>
                <a:cs typeface="Arial"/>
              </a:rPr>
              <a:t>ABTA</a:t>
            </a:r>
            <a:r>
              <a:rPr sz="1400" spc="-60" dirty="0">
                <a:solidFill>
                  <a:srgbClr val="FFFFFF"/>
                </a:solidFill>
                <a:latin typeface="Arial"/>
                <a:cs typeface="Arial"/>
              </a:rPr>
              <a:t> </a:t>
            </a:r>
            <a:r>
              <a:rPr sz="1400" spc="-10" dirty="0">
                <a:solidFill>
                  <a:srgbClr val="FFFFFF"/>
                </a:solidFill>
                <a:latin typeface="Arial"/>
                <a:cs typeface="Arial"/>
              </a:rPr>
              <a:t>member</a:t>
            </a:r>
            <a:endParaRPr sz="1400" dirty="0">
              <a:latin typeface="Arial"/>
              <a:cs typeface="Arial"/>
            </a:endParaRPr>
          </a:p>
          <a:p>
            <a:pPr marL="297815" indent="-285115">
              <a:lnSpc>
                <a:spcPct val="100000"/>
              </a:lnSpc>
              <a:spcBef>
                <a:spcPts val="840"/>
              </a:spcBef>
              <a:buFont typeface="Wingdings"/>
              <a:buChar char=""/>
              <a:tabLst>
                <a:tab pos="297815" algn="l"/>
              </a:tabLst>
            </a:pPr>
            <a:r>
              <a:rPr sz="1400" spc="-45" dirty="0">
                <a:solidFill>
                  <a:srgbClr val="FFFFFF"/>
                </a:solidFill>
                <a:latin typeface="Arial"/>
                <a:cs typeface="Arial"/>
              </a:rPr>
              <a:t>ATOL</a:t>
            </a:r>
            <a:r>
              <a:rPr sz="1400" spc="-55" dirty="0">
                <a:solidFill>
                  <a:srgbClr val="FFFFFF"/>
                </a:solidFill>
                <a:latin typeface="Arial"/>
                <a:cs typeface="Arial"/>
              </a:rPr>
              <a:t> </a:t>
            </a:r>
            <a:r>
              <a:rPr sz="1400" dirty="0">
                <a:solidFill>
                  <a:srgbClr val="FFFFFF"/>
                </a:solidFill>
                <a:latin typeface="Arial"/>
                <a:cs typeface="Arial"/>
              </a:rPr>
              <a:t>and</a:t>
            </a:r>
            <a:r>
              <a:rPr sz="1400" spc="-100" dirty="0">
                <a:solidFill>
                  <a:srgbClr val="FFFFFF"/>
                </a:solidFill>
                <a:latin typeface="Arial"/>
                <a:cs typeface="Arial"/>
              </a:rPr>
              <a:t> </a:t>
            </a:r>
            <a:r>
              <a:rPr sz="1400" dirty="0">
                <a:solidFill>
                  <a:srgbClr val="FFFFFF"/>
                </a:solidFill>
                <a:latin typeface="Arial"/>
                <a:cs typeface="Arial"/>
              </a:rPr>
              <a:t>ABTOT</a:t>
            </a:r>
            <a:r>
              <a:rPr sz="1400" spc="-65" dirty="0">
                <a:solidFill>
                  <a:srgbClr val="FFFFFF"/>
                </a:solidFill>
                <a:latin typeface="Arial"/>
                <a:cs typeface="Arial"/>
              </a:rPr>
              <a:t> </a:t>
            </a:r>
            <a:r>
              <a:rPr sz="1400" dirty="0">
                <a:solidFill>
                  <a:srgbClr val="FFFFFF"/>
                </a:solidFill>
                <a:latin typeface="Arial"/>
                <a:cs typeface="Arial"/>
              </a:rPr>
              <a:t>financial</a:t>
            </a:r>
            <a:r>
              <a:rPr sz="1400" spc="-35" dirty="0">
                <a:solidFill>
                  <a:srgbClr val="FFFFFF"/>
                </a:solidFill>
                <a:latin typeface="Arial"/>
                <a:cs typeface="Arial"/>
              </a:rPr>
              <a:t> </a:t>
            </a:r>
            <a:r>
              <a:rPr sz="1400" spc="-10" dirty="0">
                <a:solidFill>
                  <a:srgbClr val="FFFFFF"/>
                </a:solidFill>
                <a:latin typeface="Arial"/>
                <a:cs typeface="Arial"/>
              </a:rPr>
              <a:t>protected</a:t>
            </a:r>
            <a:endParaRPr sz="1400" dirty="0">
              <a:latin typeface="Arial"/>
              <a:cs typeface="Arial"/>
            </a:endParaRPr>
          </a:p>
          <a:p>
            <a:pPr marL="297815" indent="-285115">
              <a:lnSpc>
                <a:spcPct val="100000"/>
              </a:lnSpc>
              <a:spcBef>
                <a:spcPts val="840"/>
              </a:spcBef>
              <a:buFont typeface="Wingdings"/>
              <a:buChar char=""/>
              <a:tabLst>
                <a:tab pos="297815" algn="l"/>
              </a:tabLst>
            </a:pPr>
            <a:r>
              <a:rPr sz="1400" dirty="0">
                <a:solidFill>
                  <a:srgbClr val="FFFFFF"/>
                </a:solidFill>
                <a:latin typeface="Arial"/>
                <a:cs typeface="Arial"/>
              </a:rPr>
              <a:t>School</a:t>
            </a:r>
            <a:r>
              <a:rPr sz="1400" spc="-70" dirty="0">
                <a:solidFill>
                  <a:srgbClr val="FFFFFF"/>
                </a:solidFill>
                <a:latin typeface="Arial"/>
                <a:cs typeface="Arial"/>
              </a:rPr>
              <a:t> </a:t>
            </a:r>
            <a:r>
              <a:rPr sz="1400" dirty="0">
                <a:solidFill>
                  <a:srgbClr val="FFFFFF"/>
                </a:solidFill>
                <a:latin typeface="Arial"/>
                <a:cs typeface="Arial"/>
              </a:rPr>
              <a:t>Travel</a:t>
            </a:r>
            <a:r>
              <a:rPr sz="1400" spc="-50" dirty="0">
                <a:solidFill>
                  <a:srgbClr val="FFFFFF"/>
                </a:solidFill>
                <a:latin typeface="Arial"/>
                <a:cs typeface="Arial"/>
              </a:rPr>
              <a:t> </a:t>
            </a:r>
            <a:r>
              <a:rPr sz="1400" dirty="0">
                <a:solidFill>
                  <a:srgbClr val="FFFFFF"/>
                </a:solidFill>
                <a:latin typeface="Arial"/>
                <a:cs typeface="Arial"/>
              </a:rPr>
              <a:t>Forum</a:t>
            </a:r>
            <a:r>
              <a:rPr sz="1400" spc="-60" dirty="0">
                <a:solidFill>
                  <a:srgbClr val="FFFFFF"/>
                </a:solidFill>
                <a:latin typeface="Arial"/>
                <a:cs typeface="Arial"/>
              </a:rPr>
              <a:t> </a:t>
            </a:r>
            <a:r>
              <a:rPr sz="1400" dirty="0">
                <a:solidFill>
                  <a:srgbClr val="FFFFFF"/>
                </a:solidFill>
                <a:latin typeface="Arial"/>
                <a:cs typeface="Arial"/>
              </a:rPr>
              <a:t>(STF)</a:t>
            </a:r>
            <a:r>
              <a:rPr sz="1400" spc="-50" dirty="0">
                <a:solidFill>
                  <a:srgbClr val="FFFFFF"/>
                </a:solidFill>
                <a:latin typeface="Arial"/>
                <a:cs typeface="Arial"/>
              </a:rPr>
              <a:t> </a:t>
            </a:r>
            <a:r>
              <a:rPr sz="1400" spc="-10" dirty="0">
                <a:solidFill>
                  <a:srgbClr val="FFFFFF"/>
                </a:solidFill>
                <a:latin typeface="Arial"/>
                <a:cs typeface="Arial"/>
              </a:rPr>
              <a:t>member</a:t>
            </a:r>
            <a:endParaRPr sz="1400" dirty="0">
              <a:latin typeface="Arial"/>
              <a:cs typeface="Arial"/>
            </a:endParaRPr>
          </a:p>
          <a:p>
            <a:pPr marL="298450" marR="436245" indent="-285750">
              <a:lnSpc>
                <a:spcPct val="150000"/>
              </a:lnSpc>
              <a:buFont typeface="Wingdings"/>
              <a:buChar char=""/>
              <a:tabLst>
                <a:tab pos="298450" algn="l"/>
              </a:tabLst>
            </a:pPr>
            <a:r>
              <a:rPr sz="1400" dirty="0">
                <a:solidFill>
                  <a:srgbClr val="FFFFFF"/>
                </a:solidFill>
                <a:latin typeface="Arial"/>
                <a:cs typeface="Arial"/>
              </a:rPr>
              <a:t>Learning</a:t>
            </a:r>
            <a:r>
              <a:rPr sz="1400" spc="-45" dirty="0">
                <a:solidFill>
                  <a:srgbClr val="FFFFFF"/>
                </a:solidFill>
                <a:latin typeface="Arial"/>
                <a:cs typeface="Arial"/>
              </a:rPr>
              <a:t> </a:t>
            </a:r>
            <a:r>
              <a:rPr sz="1400" dirty="0">
                <a:solidFill>
                  <a:srgbClr val="FFFFFF"/>
                </a:solidFill>
                <a:latin typeface="Arial"/>
                <a:cs typeface="Arial"/>
              </a:rPr>
              <a:t>Outside</a:t>
            </a:r>
            <a:r>
              <a:rPr sz="1400" spc="-40"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spc="-10" dirty="0">
                <a:solidFill>
                  <a:srgbClr val="FFFFFF"/>
                </a:solidFill>
                <a:latin typeface="Arial"/>
                <a:cs typeface="Arial"/>
              </a:rPr>
              <a:t>Classroom </a:t>
            </a:r>
            <a:r>
              <a:rPr sz="1400" dirty="0">
                <a:solidFill>
                  <a:srgbClr val="FFFFFF"/>
                </a:solidFill>
                <a:latin typeface="Arial"/>
                <a:cs typeface="Arial"/>
              </a:rPr>
              <a:t>(LOtC)</a:t>
            </a:r>
            <a:r>
              <a:rPr sz="1400" spc="-30" dirty="0">
                <a:solidFill>
                  <a:srgbClr val="FFFFFF"/>
                </a:solidFill>
                <a:latin typeface="Arial"/>
                <a:cs typeface="Arial"/>
              </a:rPr>
              <a:t> </a:t>
            </a:r>
            <a:r>
              <a:rPr sz="1400" dirty="0">
                <a:solidFill>
                  <a:srgbClr val="FFFFFF"/>
                </a:solidFill>
                <a:latin typeface="Arial"/>
                <a:cs typeface="Arial"/>
              </a:rPr>
              <a:t>Quality</a:t>
            </a:r>
            <a:r>
              <a:rPr sz="1400" spc="-35" dirty="0">
                <a:solidFill>
                  <a:srgbClr val="FFFFFF"/>
                </a:solidFill>
                <a:latin typeface="Arial"/>
                <a:cs typeface="Arial"/>
              </a:rPr>
              <a:t> </a:t>
            </a:r>
            <a:r>
              <a:rPr sz="1400" dirty="0">
                <a:solidFill>
                  <a:srgbClr val="FFFFFF"/>
                </a:solidFill>
                <a:latin typeface="Arial"/>
                <a:cs typeface="Arial"/>
              </a:rPr>
              <a:t>Badge</a:t>
            </a:r>
            <a:r>
              <a:rPr sz="1400" spc="-30" dirty="0">
                <a:solidFill>
                  <a:srgbClr val="FFFFFF"/>
                </a:solidFill>
                <a:latin typeface="Arial"/>
                <a:cs typeface="Arial"/>
              </a:rPr>
              <a:t> </a:t>
            </a:r>
            <a:r>
              <a:rPr sz="1400" spc="-10" dirty="0">
                <a:solidFill>
                  <a:srgbClr val="FFFFFF"/>
                </a:solidFill>
                <a:latin typeface="Arial"/>
                <a:cs typeface="Arial"/>
              </a:rPr>
              <a:t>holder</a:t>
            </a:r>
            <a:endParaRPr sz="1400" dirty="0">
              <a:latin typeface="Arial"/>
              <a:cs typeface="Arial"/>
            </a:endParaRPr>
          </a:p>
          <a:p>
            <a:pPr marL="297815" indent="-285115">
              <a:lnSpc>
                <a:spcPct val="100000"/>
              </a:lnSpc>
              <a:spcBef>
                <a:spcPts val="840"/>
              </a:spcBef>
              <a:buFont typeface="Wingdings"/>
              <a:buChar char=""/>
              <a:tabLst>
                <a:tab pos="297815" algn="l"/>
              </a:tabLst>
            </a:pPr>
            <a:r>
              <a:rPr sz="1400" spc="-10" dirty="0">
                <a:solidFill>
                  <a:srgbClr val="FFFFFF"/>
                </a:solidFill>
                <a:latin typeface="Arial"/>
                <a:cs typeface="Arial"/>
              </a:rPr>
              <a:t>AAIAC</a:t>
            </a:r>
            <a:r>
              <a:rPr sz="1400" spc="-45" dirty="0">
                <a:solidFill>
                  <a:srgbClr val="FFFFFF"/>
                </a:solidFill>
                <a:latin typeface="Arial"/>
                <a:cs typeface="Arial"/>
              </a:rPr>
              <a:t> </a:t>
            </a:r>
            <a:r>
              <a:rPr sz="1400" spc="-10" dirty="0">
                <a:solidFill>
                  <a:srgbClr val="FFFFFF"/>
                </a:solidFill>
                <a:latin typeface="Arial"/>
                <a:cs typeface="Arial"/>
              </a:rPr>
              <a:t>Adventuremark</a:t>
            </a:r>
            <a:r>
              <a:rPr sz="1400" dirty="0">
                <a:solidFill>
                  <a:srgbClr val="FFFFFF"/>
                </a:solidFill>
                <a:latin typeface="Arial"/>
                <a:cs typeface="Arial"/>
              </a:rPr>
              <a:t> </a:t>
            </a:r>
            <a:r>
              <a:rPr sz="1400" spc="-10" dirty="0">
                <a:solidFill>
                  <a:srgbClr val="FFFFFF"/>
                </a:solidFill>
                <a:latin typeface="Arial"/>
                <a:cs typeface="Arial"/>
              </a:rPr>
              <a:t>holder</a:t>
            </a:r>
            <a:endParaRPr sz="1400" dirty="0">
              <a:latin typeface="Arial"/>
              <a:cs typeface="Arial"/>
            </a:endParaRPr>
          </a:p>
          <a:p>
            <a:pPr marL="297815" indent="-285115">
              <a:lnSpc>
                <a:spcPct val="100000"/>
              </a:lnSpc>
              <a:spcBef>
                <a:spcPts val="840"/>
              </a:spcBef>
              <a:buFont typeface="Wingdings"/>
              <a:buChar char=""/>
              <a:tabLst>
                <a:tab pos="297815" algn="l"/>
              </a:tabLst>
            </a:pPr>
            <a:r>
              <a:rPr sz="1400" dirty="0">
                <a:solidFill>
                  <a:srgbClr val="FFFFFF"/>
                </a:solidFill>
                <a:latin typeface="Arial"/>
                <a:cs typeface="Arial"/>
              </a:rPr>
              <a:t>Audited</a:t>
            </a:r>
            <a:r>
              <a:rPr sz="1400" spc="-40" dirty="0">
                <a:solidFill>
                  <a:srgbClr val="FFFFFF"/>
                </a:solidFill>
                <a:latin typeface="Arial"/>
                <a:cs typeface="Arial"/>
              </a:rPr>
              <a:t> </a:t>
            </a:r>
            <a:r>
              <a:rPr sz="1400" dirty="0">
                <a:solidFill>
                  <a:srgbClr val="FFFFFF"/>
                </a:solidFill>
                <a:latin typeface="Arial"/>
                <a:cs typeface="Arial"/>
              </a:rPr>
              <a:t>safety</a:t>
            </a:r>
            <a:r>
              <a:rPr sz="1400" spc="-40" dirty="0">
                <a:solidFill>
                  <a:srgbClr val="FFFFFF"/>
                </a:solidFill>
                <a:latin typeface="Arial"/>
                <a:cs typeface="Arial"/>
              </a:rPr>
              <a:t> </a:t>
            </a:r>
            <a:r>
              <a:rPr sz="1400" dirty="0">
                <a:solidFill>
                  <a:srgbClr val="FFFFFF"/>
                </a:solidFill>
                <a:latin typeface="Arial"/>
                <a:cs typeface="Arial"/>
              </a:rPr>
              <a:t>management</a:t>
            </a:r>
            <a:r>
              <a:rPr sz="1400" spc="-50" dirty="0">
                <a:solidFill>
                  <a:srgbClr val="FFFFFF"/>
                </a:solidFill>
                <a:latin typeface="Arial"/>
                <a:cs typeface="Arial"/>
              </a:rPr>
              <a:t> </a:t>
            </a:r>
            <a:r>
              <a:rPr sz="1400" spc="-10" dirty="0">
                <a:solidFill>
                  <a:srgbClr val="FFFFFF"/>
                </a:solidFill>
                <a:latin typeface="Arial"/>
                <a:cs typeface="Arial"/>
              </a:rPr>
              <a:t>system</a:t>
            </a:r>
            <a:endParaRPr sz="1400" dirty="0">
              <a:latin typeface="Arial"/>
              <a:cs typeface="Arial"/>
            </a:endParaRPr>
          </a:p>
          <a:p>
            <a:pPr marL="297815" indent="-285115">
              <a:lnSpc>
                <a:spcPct val="100000"/>
              </a:lnSpc>
              <a:spcBef>
                <a:spcPts val="844"/>
              </a:spcBef>
              <a:buFont typeface="Wingdings"/>
              <a:buChar char=""/>
              <a:tabLst>
                <a:tab pos="297815" algn="l"/>
              </a:tabLst>
            </a:pPr>
            <a:r>
              <a:rPr sz="1400" dirty="0">
                <a:solidFill>
                  <a:srgbClr val="FFFFFF"/>
                </a:solidFill>
                <a:latin typeface="Arial"/>
                <a:cs typeface="Arial"/>
              </a:rPr>
              <a:t>All</a:t>
            </a:r>
            <a:r>
              <a:rPr sz="1400" spc="-20" dirty="0">
                <a:solidFill>
                  <a:srgbClr val="FFFFFF"/>
                </a:solidFill>
                <a:latin typeface="Arial"/>
                <a:cs typeface="Arial"/>
              </a:rPr>
              <a:t> </a:t>
            </a:r>
            <a:r>
              <a:rPr sz="1400" dirty="0">
                <a:solidFill>
                  <a:srgbClr val="FFFFFF"/>
                </a:solidFill>
                <a:latin typeface="Arial"/>
                <a:cs typeface="Arial"/>
              </a:rPr>
              <a:t>accommodation</a:t>
            </a:r>
            <a:r>
              <a:rPr sz="1400" spc="-55" dirty="0">
                <a:solidFill>
                  <a:srgbClr val="FFFFFF"/>
                </a:solidFill>
                <a:latin typeface="Arial"/>
                <a:cs typeface="Arial"/>
              </a:rPr>
              <a:t> </a:t>
            </a:r>
            <a:r>
              <a:rPr sz="1400" spc="-10" dirty="0">
                <a:solidFill>
                  <a:srgbClr val="FFFFFF"/>
                </a:solidFill>
                <a:latin typeface="Arial"/>
                <a:cs typeface="Arial"/>
              </a:rPr>
              <a:t>audited</a:t>
            </a:r>
            <a:endParaRPr sz="1400" dirty="0">
              <a:latin typeface="Arial"/>
              <a:cs typeface="Arial"/>
            </a:endParaRPr>
          </a:p>
        </p:txBody>
      </p:sp>
      <p:pic>
        <p:nvPicPr>
          <p:cNvPr id="6" name="object 6"/>
          <p:cNvPicPr/>
          <p:nvPr/>
        </p:nvPicPr>
        <p:blipFill>
          <a:blip r:embed="rId2" cstate="print"/>
          <a:stretch>
            <a:fillRect/>
          </a:stretch>
        </p:blipFill>
        <p:spPr>
          <a:xfrm>
            <a:off x="6012179" y="1629155"/>
            <a:ext cx="1360169" cy="4692396"/>
          </a:xfrm>
          <a:prstGeom prst="rect">
            <a:avLst/>
          </a:prstGeom>
        </p:spPr>
      </p:pic>
      <p:pic>
        <p:nvPicPr>
          <p:cNvPr id="7" name="object 7"/>
          <p:cNvPicPr/>
          <p:nvPr/>
        </p:nvPicPr>
        <p:blipFill>
          <a:blip r:embed="rId3" cstate="print"/>
          <a:stretch>
            <a:fillRect/>
          </a:stretch>
        </p:blipFill>
        <p:spPr>
          <a:xfrm>
            <a:off x="5924550" y="553212"/>
            <a:ext cx="1535429" cy="717041"/>
          </a:xfrm>
          <a:prstGeom prst="rect">
            <a:avLst/>
          </a:prstGeom>
        </p:spPr>
      </p:pic>
      <p:grpSp>
        <p:nvGrpSpPr>
          <p:cNvPr id="8" name="Group 7">
            <a:extLst>
              <a:ext uri="{FF2B5EF4-FFF2-40B4-BE49-F238E27FC236}">
                <a16:creationId xmlns:a16="http://schemas.microsoft.com/office/drawing/2014/main" id="{8E53FAD8-BAE3-B06C-B8A4-F6C2BC1461B9}"/>
              </a:ext>
            </a:extLst>
          </p:cNvPr>
          <p:cNvGrpSpPr/>
          <p:nvPr/>
        </p:nvGrpSpPr>
        <p:grpSpPr>
          <a:xfrm>
            <a:off x="1066800" y="5878707"/>
            <a:ext cx="3069651" cy="762455"/>
            <a:chOff x="1066800" y="5878707"/>
            <a:chExt cx="3069651" cy="762455"/>
          </a:xfrm>
        </p:grpSpPr>
        <p:pic>
          <p:nvPicPr>
            <p:cNvPr id="9" name="Graphic 8" descr="Internet with solid fill">
              <a:extLst>
                <a:ext uri="{FF2B5EF4-FFF2-40B4-BE49-F238E27FC236}">
                  <a16:creationId xmlns:a16="http://schemas.microsoft.com/office/drawing/2014/main" id="{27B51D54-7E39-D510-C046-3A8E976349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5764" y="5878707"/>
              <a:ext cx="540765" cy="540765"/>
            </a:xfrm>
            <a:prstGeom prst="rect">
              <a:avLst/>
            </a:prstGeom>
          </p:spPr>
        </p:pic>
        <p:sp>
          <p:nvSpPr>
            <p:cNvPr id="10" name="TextBox 9">
              <a:extLst>
                <a:ext uri="{FF2B5EF4-FFF2-40B4-BE49-F238E27FC236}">
                  <a16:creationId xmlns:a16="http://schemas.microsoft.com/office/drawing/2014/main" id="{A77A8A53-AFB1-7670-9788-7365ABD338B2}"/>
                </a:ext>
              </a:extLst>
            </p:cNvPr>
            <p:cNvSpPr txBox="1"/>
            <p:nvPr/>
          </p:nvSpPr>
          <p:spPr>
            <a:xfrm>
              <a:off x="1066800" y="6379552"/>
              <a:ext cx="3069651" cy="261610"/>
            </a:xfrm>
            <a:prstGeom prst="rect">
              <a:avLst/>
            </a:prstGeom>
            <a:noFill/>
          </p:spPr>
          <p:txBody>
            <a:bodyPr wrap="square">
              <a:spAutoFit/>
            </a:bodyPr>
            <a:lstStyle/>
            <a:p>
              <a:pPr marL="12700">
                <a:lnSpc>
                  <a:spcPct val="100000"/>
                </a:lnSpc>
                <a:spcBef>
                  <a:spcPts val="844"/>
                </a:spcBef>
                <a:tabLst>
                  <a:tab pos="297815" algn="l"/>
                </a:tabLst>
              </a:pPr>
              <a:r>
                <a:rPr lang="en-US" sz="1100" dirty="0">
                  <a:solidFill>
                    <a:srgbClr val="FFFFFF"/>
                  </a:solidFill>
                  <a:latin typeface="Arial"/>
                  <a:cs typeface="Arial"/>
                  <a:hlinkClick r:id="rId6"/>
                </a:rPr>
                <a:t>M</a:t>
              </a:r>
              <a:r>
                <a:rPr lang="en-GB" sz="1100" dirty="0">
                  <a:solidFill>
                    <a:srgbClr val="FFFFFF"/>
                  </a:solidFill>
                  <a:latin typeface="Arial"/>
                  <a:cs typeface="Arial"/>
                  <a:hlinkClick r:id="rId6"/>
                </a:rPr>
                <a:t>ore about accreditation.</a:t>
              </a:r>
              <a:endParaRPr lang="en-GB" sz="1100" dirty="0">
                <a:latin typeface="Arial"/>
                <a:cs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2"/>
            </a:gs>
            <a:gs pos="91000">
              <a:schemeClr val="tx2">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5" name="Picture 4" descr="A house with snow on the ground&#10;&#10;Description automatically generated">
            <a:extLst>
              <a:ext uri="{FF2B5EF4-FFF2-40B4-BE49-F238E27FC236}">
                <a16:creationId xmlns:a16="http://schemas.microsoft.com/office/drawing/2014/main" id="{01412556-5F1D-8E33-4FDB-F6069E11DC49}"/>
              </a:ext>
            </a:extLst>
          </p:cNvPr>
          <p:cNvPicPr>
            <a:picLocks noChangeAspect="1"/>
          </p:cNvPicPr>
          <p:nvPr/>
        </p:nvPicPr>
        <p:blipFill>
          <a:blip r:embed="rId2">
            <a:extLst>
              <a:ext uri="{28A0092B-C50C-407E-A947-70E740481C1C}">
                <a14:useLocalDpi xmlns:a14="http://schemas.microsoft.com/office/drawing/2010/main" val="0"/>
              </a:ext>
            </a:extLst>
          </a:blip>
          <a:srcRect l="36319" r="11784"/>
          <a:stretch/>
        </p:blipFill>
        <p:spPr>
          <a:xfrm>
            <a:off x="4212591" y="-45916"/>
            <a:ext cx="4931410" cy="6949831"/>
          </a:xfrm>
          <a:prstGeom prst="rect">
            <a:avLst/>
          </a:prstGeom>
        </p:spPr>
      </p:pic>
      <p:sp>
        <p:nvSpPr>
          <p:cNvPr id="6" name="object 6"/>
          <p:cNvSpPr/>
          <p:nvPr/>
        </p:nvSpPr>
        <p:spPr>
          <a:xfrm>
            <a:off x="0" y="0"/>
            <a:ext cx="4212590" cy="69342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a:p>
        </p:txBody>
      </p:sp>
      <p:sp>
        <p:nvSpPr>
          <p:cNvPr id="7" name="object 7"/>
          <p:cNvSpPr txBox="1">
            <a:spLocks noGrp="1"/>
          </p:cNvSpPr>
          <p:nvPr>
            <p:ph type="title"/>
          </p:nvPr>
        </p:nvSpPr>
        <p:spPr>
          <a:xfrm>
            <a:off x="492621" y="-152400"/>
            <a:ext cx="3378835" cy="3032369"/>
          </a:xfrm>
          <a:prstGeom prst="rect">
            <a:avLst/>
          </a:prstGeom>
        </p:spPr>
        <p:txBody>
          <a:bodyPr vert="horz" wrap="square" lIns="0" tIns="1357122" rIns="0" bIns="0" rtlCol="0">
            <a:spAutoFit/>
          </a:bodyPr>
          <a:lstStyle/>
          <a:p>
            <a:pPr marL="12700">
              <a:lnSpc>
                <a:spcPct val="100000"/>
              </a:lnSpc>
              <a:spcBef>
                <a:spcPts val="100"/>
              </a:spcBef>
            </a:pPr>
            <a:r>
              <a:rPr lang="en-US" dirty="0"/>
              <a:t>Welcome to the Moulin Centre</a:t>
            </a:r>
            <a:endParaRPr spc="-25" dirty="0"/>
          </a:p>
        </p:txBody>
      </p:sp>
      <p:sp>
        <p:nvSpPr>
          <p:cNvPr id="8" name="object 8"/>
          <p:cNvSpPr txBox="1"/>
          <p:nvPr/>
        </p:nvSpPr>
        <p:spPr>
          <a:xfrm>
            <a:off x="466578" y="3124200"/>
            <a:ext cx="2939415" cy="2159000"/>
          </a:xfrm>
          <a:prstGeom prst="rect">
            <a:avLst/>
          </a:prstGeom>
        </p:spPr>
        <p:txBody>
          <a:bodyPr vert="horz" wrap="square" lIns="0" tIns="12065" rIns="0" bIns="0" rtlCol="0">
            <a:spAutoFit/>
          </a:bodyPr>
          <a:lstStyle/>
          <a:p>
            <a:pPr marL="12700" marR="257810" algn="just">
              <a:lnSpc>
                <a:spcPct val="100000"/>
              </a:lnSpc>
              <a:spcBef>
                <a:spcPts val="95"/>
              </a:spcBef>
            </a:pPr>
            <a:r>
              <a:rPr sz="1400" dirty="0">
                <a:solidFill>
                  <a:srgbClr val="FFFFFF"/>
                </a:solidFill>
                <a:latin typeface="Arial"/>
                <a:cs typeface="Arial"/>
              </a:rPr>
              <a:t>Check</a:t>
            </a:r>
            <a:r>
              <a:rPr sz="1400" spc="-25" dirty="0">
                <a:solidFill>
                  <a:srgbClr val="FFFFFF"/>
                </a:solidFill>
                <a:latin typeface="Arial"/>
                <a:cs typeface="Arial"/>
              </a:rPr>
              <a:t> </a:t>
            </a:r>
            <a:r>
              <a:rPr sz="1400" dirty="0">
                <a:solidFill>
                  <a:srgbClr val="FFFFFF"/>
                </a:solidFill>
                <a:latin typeface="Arial"/>
                <a:cs typeface="Arial"/>
              </a:rPr>
              <a:t>in</a:t>
            </a:r>
            <a:r>
              <a:rPr sz="1400" spc="-15" dirty="0">
                <a:solidFill>
                  <a:srgbClr val="FFFFFF"/>
                </a:solidFill>
                <a:latin typeface="Arial"/>
                <a:cs typeface="Arial"/>
              </a:rPr>
              <a:t> </a:t>
            </a:r>
            <a:r>
              <a:rPr sz="1400" dirty="0">
                <a:solidFill>
                  <a:srgbClr val="FFFFFF"/>
                </a:solidFill>
                <a:latin typeface="Arial"/>
                <a:cs typeface="Arial"/>
              </a:rPr>
              <a:t>to</a:t>
            </a:r>
            <a:r>
              <a:rPr sz="1400" spc="-15"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a:t>
            </a:r>
            <a:r>
              <a:rPr sz="1400" dirty="0">
                <a:solidFill>
                  <a:srgbClr val="FFFFFF"/>
                </a:solidFill>
                <a:latin typeface="Arial"/>
                <a:cs typeface="Arial"/>
              </a:rPr>
              <a:t>Moulin</a:t>
            </a:r>
            <a:r>
              <a:rPr sz="1400" spc="-25" dirty="0">
                <a:solidFill>
                  <a:srgbClr val="FFFFFF"/>
                </a:solidFill>
                <a:latin typeface="Arial"/>
                <a:cs typeface="Arial"/>
              </a:rPr>
              <a:t> </a:t>
            </a:r>
            <a:r>
              <a:rPr sz="1400" dirty="0">
                <a:solidFill>
                  <a:srgbClr val="FFFFFF"/>
                </a:solidFill>
                <a:latin typeface="Arial"/>
                <a:cs typeface="Arial"/>
              </a:rPr>
              <a:t>aux</a:t>
            </a:r>
            <a:r>
              <a:rPr sz="1400" spc="-20" dirty="0">
                <a:solidFill>
                  <a:srgbClr val="FFFFFF"/>
                </a:solidFill>
                <a:latin typeface="Arial"/>
                <a:cs typeface="Arial"/>
              </a:rPr>
              <a:t> </a:t>
            </a:r>
            <a:r>
              <a:rPr sz="1400" spc="-10" dirty="0">
                <a:solidFill>
                  <a:srgbClr val="FFFFFF"/>
                </a:solidFill>
                <a:latin typeface="Arial"/>
                <a:cs typeface="Arial"/>
              </a:rPr>
              <a:t>Draps </a:t>
            </a:r>
            <a:r>
              <a:rPr sz="1400" dirty="0">
                <a:solidFill>
                  <a:srgbClr val="FFFFFF"/>
                </a:solidFill>
                <a:latin typeface="Arial"/>
                <a:cs typeface="Arial"/>
              </a:rPr>
              <a:t>school</a:t>
            </a:r>
            <a:r>
              <a:rPr sz="1400" spc="-35" dirty="0">
                <a:solidFill>
                  <a:srgbClr val="FFFFFF"/>
                </a:solidFill>
                <a:latin typeface="Arial"/>
                <a:cs typeface="Arial"/>
              </a:rPr>
              <a:t> </a:t>
            </a:r>
            <a:r>
              <a:rPr sz="1400" dirty="0">
                <a:solidFill>
                  <a:srgbClr val="FFFFFF"/>
                </a:solidFill>
                <a:latin typeface="Arial"/>
                <a:cs typeface="Arial"/>
              </a:rPr>
              <a:t>centre</a:t>
            </a:r>
            <a:r>
              <a:rPr sz="1400" spc="-40" dirty="0">
                <a:solidFill>
                  <a:srgbClr val="FFFFFF"/>
                </a:solidFill>
                <a:latin typeface="Arial"/>
                <a:cs typeface="Arial"/>
              </a:rPr>
              <a:t> </a:t>
            </a:r>
            <a:r>
              <a:rPr sz="1400" dirty="0">
                <a:solidFill>
                  <a:srgbClr val="FFFFFF"/>
                </a:solidFill>
                <a:latin typeface="Arial"/>
                <a:cs typeface="Arial"/>
              </a:rPr>
              <a:t>where</a:t>
            </a:r>
            <a:r>
              <a:rPr sz="1400" spc="-30" dirty="0">
                <a:solidFill>
                  <a:srgbClr val="FFFFFF"/>
                </a:solidFill>
                <a:latin typeface="Arial"/>
                <a:cs typeface="Arial"/>
              </a:rPr>
              <a:t> </a:t>
            </a:r>
            <a:r>
              <a:rPr sz="1400" dirty="0">
                <a:solidFill>
                  <a:srgbClr val="FFFFFF"/>
                </a:solidFill>
                <a:latin typeface="Arial"/>
                <a:cs typeface="Arial"/>
              </a:rPr>
              <a:t>you</a:t>
            </a:r>
            <a:r>
              <a:rPr sz="1400" spc="-30" dirty="0">
                <a:solidFill>
                  <a:srgbClr val="FFFFFF"/>
                </a:solidFill>
                <a:latin typeface="Arial"/>
                <a:cs typeface="Arial"/>
              </a:rPr>
              <a:t> </a:t>
            </a:r>
            <a:r>
              <a:rPr sz="1400" dirty="0">
                <a:solidFill>
                  <a:srgbClr val="FFFFFF"/>
                </a:solidFill>
                <a:latin typeface="Arial"/>
                <a:cs typeface="Arial"/>
              </a:rPr>
              <a:t>will</a:t>
            </a:r>
            <a:r>
              <a:rPr sz="1400" spc="-10" dirty="0">
                <a:solidFill>
                  <a:srgbClr val="FFFFFF"/>
                </a:solidFill>
                <a:latin typeface="Arial"/>
                <a:cs typeface="Arial"/>
              </a:rPr>
              <a:t> </a:t>
            </a:r>
            <a:r>
              <a:rPr sz="1400" spc="-20" dirty="0">
                <a:solidFill>
                  <a:srgbClr val="FFFFFF"/>
                </a:solidFill>
                <a:latin typeface="Arial"/>
                <a:cs typeface="Arial"/>
              </a:rPr>
              <a:t>meet </a:t>
            </a:r>
            <a:r>
              <a:rPr sz="1400" spc="-10" dirty="0">
                <a:solidFill>
                  <a:srgbClr val="FFFFFF"/>
                </a:solidFill>
                <a:latin typeface="Arial"/>
                <a:cs typeface="Arial"/>
              </a:rPr>
              <a:t>your</a:t>
            </a:r>
            <a:r>
              <a:rPr sz="1400" spc="-95" dirty="0">
                <a:solidFill>
                  <a:srgbClr val="FFFFFF"/>
                </a:solidFill>
                <a:latin typeface="Arial"/>
                <a:cs typeface="Arial"/>
              </a:rPr>
              <a:t> </a:t>
            </a:r>
            <a:r>
              <a:rPr lang="en-US" sz="1400" dirty="0">
                <a:solidFill>
                  <a:srgbClr val="FFFFFF"/>
                </a:solidFill>
                <a:latin typeface="Arial"/>
                <a:cs typeface="Arial"/>
              </a:rPr>
              <a:t>instructor</a:t>
            </a:r>
            <a:r>
              <a:rPr sz="1400" spc="-15" dirty="0">
                <a:solidFill>
                  <a:srgbClr val="FFFFFF"/>
                </a:solidFill>
                <a:latin typeface="Arial"/>
                <a:cs typeface="Arial"/>
              </a:rPr>
              <a:t> </a:t>
            </a:r>
            <a:r>
              <a:rPr sz="1400" dirty="0">
                <a:solidFill>
                  <a:srgbClr val="FFFFFF"/>
                </a:solidFill>
                <a:latin typeface="Arial"/>
                <a:cs typeface="Arial"/>
              </a:rPr>
              <a:t>and</a:t>
            </a:r>
            <a:r>
              <a:rPr sz="1400" spc="-10" dirty="0">
                <a:solidFill>
                  <a:srgbClr val="FFFFFF"/>
                </a:solidFill>
                <a:latin typeface="Arial"/>
                <a:cs typeface="Arial"/>
              </a:rPr>
              <a:t> </a:t>
            </a:r>
            <a:r>
              <a:rPr sz="1400" dirty="0">
                <a:solidFill>
                  <a:srgbClr val="FFFFFF"/>
                </a:solidFill>
                <a:latin typeface="Arial"/>
                <a:cs typeface="Arial"/>
              </a:rPr>
              <a:t>get</a:t>
            </a:r>
            <a:r>
              <a:rPr sz="1400" spc="-10" dirty="0">
                <a:solidFill>
                  <a:srgbClr val="FFFFFF"/>
                </a:solidFill>
                <a:latin typeface="Arial"/>
                <a:cs typeface="Arial"/>
              </a:rPr>
              <a:t> settled</a:t>
            </a:r>
            <a:r>
              <a:rPr lang="en-US" sz="1400" spc="-10" dirty="0">
                <a:solidFill>
                  <a:srgbClr val="FFFFFF"/>
                </a:solidFill>
                <a:latin typeface="Arial"/>
                <a:cs typeface="Arial"/>
              </a:rPr>
              <a:t>.</a:t>
            </a:r>
            <a:endParaRPr sz="1400" dirty="0">
              <a:latin typeface="Arial"/>
              <a:cs typeface="Arial"/>
            </a:endParaRPr>
          </a:p>
          <a:p>
            <a:pPr>
              <a:lnSpc>
                <a:spcPct val="100000"/>
              </a:lnSpc>
              <a:spcBef>
                <a:spcPts val="70"/>
              </a:spcBef>
            </a:pPr>
            <a:endParaRPr sz="1400" dirty="0">
              <a:latin typeface="Arial"/>
              <a:cs typeface="Arial"/>
            </a:endParaRPr>
          </a:p>
          <a:p>
            <a:pPr marL="12700" marR="5080">
              <a:lnSpc>
                <a:spcPct val="100000"/>
              </a:lnSpc>
            </a:pPr>
            <a:r>
              <a:rPr sz="1400" dirty="0">
                <a:solidFill>
                  <a:srgbClr val="FFFFFF"/>
                </a:solidFill>
                <a:latin typeface="Arial"/>
                <a:cs typeface="Arial"/>
              </a:rPr>
              <a:t>This</a:t>
            </a:r>
            <a:r>
              <a:rPr sz="1400" spc="-20" dirty="0">
                <a:solidFill>
                  <a:srgbClr val="FFFFFF"/>
                </a:solidFill>
                <a:latin typeface="Arial"/>
                <a:cs typeface="Arial"/>
              </a:rPr>
              <a:t> </a:t>
            </a:r>
            <a:r>
              <a:rPr sz="1400" dirty="0">
                <a:solidFill>
                  <a:srgbClr val="FFFFFF"/>
                </a:solidFill>
                <a:latin typeface="Arial"/>
                <a:cs typeface="Arial"/>
              </a:rPr>
              <a:t>centre</a:t>
            </a:r>
            <a:r>
              <a:rPr sz="1400" spc="-25" dirty="0">
                <a:solidFill>
                  <a:srgbClr val="FFFFFF"/>
                </a:solidFill>
                <a:latin typeface="Arial"/>
                <a:cs typeface="Arial"/>
              </a:rPr>
              <a:t> </a:t>
            </a:r>
            <a:r>
              <a:rPr sz="1400" dirty="0">
                <a:solidFill>
                  <a:srgbClr val="FFFFFF"/>
                </a:solidFill>
                <a:latin typeface="Arial"/>
                <a:cs typeface="Arial"/>
              </a:rPr>
              <a:t>is</a:t>
            </a:r>
            <a:r>
              <a:rPr sz="1400" spc="-5" dirty="0">
                <a:solidFill>
                  <a:srgbClr val="FFFFFF"/>
                </a:solidFill>
                <a:latin typeface="Arial"/>
                <a:cs typeface="Arial"/>
              </a:rPr>
              <a:t> </a:t>
            </a:r>
            <a:r>
              <a:rPr sz="1400" dirty="0">
                <a:solidFill>
                  <a:srgbClr val="FFFFFF"/>
                </a:solidFill>
                <a:latin typeface="Arial"/>
                <a:cs typeface="Arial"/>
              </a:rPr>
              <a:t>set</a:t>
            </a:r>
            <a:r>
              <a:rPr sz="1400" spc="-15" dirty="0">
                <a:solidFill>
                  <a:srgbClr val="FFFFFF"/>
                </a:solidFill>
                <a:latin typeface="Arial"/>
                <a:cs typeface="Arial"/>
              </a:rPr>
              <a:t> </a:t>
            </a:r>
            <a:r>
              <a:rPr sz="1400" dirty="0">
                <a:solidFill>
                  <a:srgbClr val="FFFFFF"/>
                </a:solidFill>
                <a:latin typeface="Arial"/>
                <a:cs typeface="Arial"/>
              </a:rPr>
              <a:t>in</a:t>
            </a:r>
            <a:r>
              <a:rPr sz="1400" spc="-5" dirty="0">
                <a:solidFill>
                  <a:srgbClr val="FFFFFF"/>
                </a:solidFill>
                <a:latin typeface="Arial"/>
                <a:cs typeface="Arial"/>
              </a:rPr>
              <a:t> </a:t>
            </a:r>
            <a:r>
              <a:rPr sz="1400" dirty="0">
                <a:solidFill>
                  <a:srgbClr val="FFFFFF"/>
                </a:solidFill>
                <a:latin typeface="Arial"/>
                <a:cs typeface="Arial"/>
              </a:rPr>
              <a:t>22</a:t>
            </a:r>
            <a:r>
              <a:rPr sz="1400" spc="-15" dirty="0">
                <a:solidFill>
                  <a:srgbClr val="FFFFFF"/>
                </a:solidFill>
                <a:latin typeface="Arial"/>
                <a:cs typeface="Arial"/>
              </a:rPr>
              <a:t> </a:t>
            </a:r>
            <a:r>
              <a:rPr sz="1400" dirty="0">
                <a:solidFill>
                  <a:srgbClr val="FFFFFF"/>
                </a:solidFill>
                <a:latin typeface="Arial"/>
                <a:cs typeface="Arial"/>
              </a:rPr>
              <a:t>acres</a:t>
            </a:r>
            <a:r>
              <a:rPr sz="1400" spc="-30" dirty="0">
                <a:solidFill>
                  <a:srgbClr val="FFFFFF"/>
                </a:solidFill>
                <a:latin typeface="Arial"/>
                <a:cs typeface="Arial"/>
              </a:rPr>
              <a:t> </a:t>
            </a:r>
            <a:r>
              <a:rPr sz="1400" spc="-25" dirty="0">
                <a:solidFill>
                  <a:srgbClr val="FFFFFF"/>
                </a:solidFill>
                <a:latin typeface="Arial"/>
                <a:cs typeface="Arial"/>
              </a:rPr>
              <a:t>of </a:t>
            </a:r>
            <a:r>
              <a:rPr sz="1400" dirty="0">
                <a:solidFill>
                  <a:srgbClr val="FFFFFF"/>
                </a:solidFill>
                <a:latin typeface="Arial"/>
                <a:cs typeface="Arial"/>
              </a:rPr>
              <a:t>peaceful</a:t>
            </a:r>
            <a:r>
              <a:rPr sz="1400" spc="-45" dirty="0">
                <a:solidFill>
                  <a:srgbClr val="FFFFFF"/>
                </a:solidFill>
                <a:latin typeface="Arial"/>
                <a:cs typeface="Arial"/>
              </a:rPr>
              <a:t> </a:t>
            </a:r>
            <a:r>
              <a:rPr sz="1400" dirty="0">
                <a:solidFill>
                  <a:srgbClr val="FFFFFF"/>
                </a:solidFill>
                <a:latin typeface="Arial"/>
                <a:cs typeface="Arial"/>
              </a:rPr>
              <a:t>green</a:t>
            </a:r>
            <a:r>
              <a:rPr sz="1400" spc="-50" dirty="0">
                <a:solidFill>
                  <a:srgbClr val="FFFFFF"/>
                </a:solidFill>
                <a:latin typeface="Arial"/>
                <a:cs typeface="Arial"/>
              </a:rPr>
              <a:t> </a:t>
            </a:r>
            <a:r>
              <a:rPr sz="1400" dirty="0">
                <a:solidFill>
                  <a:srgbClr val="FFFFFF"/>
                </a:solidFill>
                <a:latin typeface="Arial"/>
                <a:cs typeface="Arial"/>
              </a:rPr>
              <a:t>fields</a:t>
            </a:r>
            <a:r>
              <a:rPr sz="1400" spc="-40" dirty="0">
                <a:solidFill>
                  <a:srgbClr val="FFFFFF"/>
                </a:solidFill>
                <a:latin typeface="Arial"/>
                <a:cs typeface="Arial"/>
              </a:rPr>
              <a:t> </a:t>
            </a:r>
            <a:r>
              <a:rPr sz="1400" dirty="0">
                <a:solidFill>
                  <a:srgbClr val="FFFFFF"/>
                </a:solidFill>
                <a:latin typeface="Arial"/>
                <a:cs typeface="Arial"/>
              </a:rPr>
              <a:t>with</a:t>
            </a:r>
            <a:r>
              <a:rPr sz="1400" spc="-25" dirty="0">
                <a:solidFill>
                  <a:srgbClr val="FFFFFF"/>
                </a:solidFill>
                <a:latin typeface="Arial"/>
                <a:cs typeface="Arial"/>
              </a:rPr>
              <a:t> </a:t>
            </a:r>
            <a:r>
              <a:rPr sz="1400" dirty="0">
                <a:solidFill>
                  <a:srgbClr val="FFFFFF"/>
                </a:solidFill>
                <a:latin typeface="Arial"/>
                <a:cs typeface="Arial"/>
              </a:rPr>
              <a:t>plenty</a:t>
            </a:r>
            <a:r>
              <a:rPr sz="1400" spc="-45" dirty="0">
                <a:solidFill>
                  <a:srgbClr val="FFFFFF"/>
                </a:solidFill>
                <a:latin typeface="Arial"/>
                <a:cs typeface="Arial"/>
              </a:rPr>
              <a:t> </a:t>
            </a:r>
            <a:r>
              <a:rPr sz="1400" spc="-25" dirty="0">
                <a:solidFill>
                  <a:srgbClr val="FFFFFF"/>
                </a:solidFill>
                <a:latin typeface="Arial"/>
                <a:cs typeface="Arial"/>
              </a:rPr>
              <a:t>of </a:t>
            </a:r>
            <a:r>
              <a:rPr sz="1400" dirty="0">
                <a:solidFill>
                  <a:srgbClr val="FFFFFF"/>
                </a:solidFill>
                <a:latin typeface="Arial"/>
                <a:cs typeface="Arial"/>
              </a:rPr>
              <a:t>space</a:t>
            </a:r>
            <a:r>
              <a:rPr sz="1400" spc="-50" dirty="0">
                <a:solidFill>
                  <a:srgbClr val="FFFFFF"/>
                </a:solidFill>
                <a:latin typeface="Arial"/>
                <a:cs typeface="Arial"/>
              </a:rPr>
              <a:t> </a:t>
            </a:r>
            <a:r>
              <a:rPr sz="1400" dirty="0">
                <a:solidFill>
                  <a:srgbClr val="FFFFFF"/>
                </a:solidFill>
                <a:latin typeface="Arial"/>
                <a:cs typeface="Arial"/>
              </a:rPr>
              <a:t>to</a:t>
            </a:r>
            <a:r>
              <a:rPr sz="1400" spc="-35" dirty="0">
                <a:solidFill>
                  <a:srgbClr val="FFFFFF"/>
                </a:solidFill>
                <a:latin typeface="Arial"/>
                <a:cs typeface="Arial"/>
              </a:rPr>
              <a:t> </a:t>
            </a:r>
            <a:r>
              <a:rPr sz="1400" dirty="0">
                <a:solidFill>
                  <a:srgbClr val="FFFFFF"/>
                </a:solidFill>
                <a:latin typeface="Arial"/>
                <a:cs typeface="Arial"/>
              </a:rPr>
              <a:t>wander</a:t>
            </a:r>
            <a:r>
              <a:rPr sz="1400" spc="-45" dirty="0">
                <a:solidFill>
                  <a:srgbClr val="FFFFFF"/>
                </a:solidFill>
                <a:latin typeface="Arial"/>
                <a:cs typeface="Arial"/>
              </a:rPr>
              <a:t> </a:t>
            </a:r>
            <a:r>
              <a:rPr sz="1400" dirty="0">
                <a:solidFill>
                  <a:srgbClr val="FFFFFF"/>
                </a:solidFill>
                <a:latin typeface="Arial"/>
                <a:cs typeface="Arial"/>
              </a:rPr>
              <a:t>safely.</a:t>
            </a:r>
            <a:r>
              <a:rPr lang="en-US" sz="1400" spc="310" dirty="0">
                <a:solidFill>
                  <a:srgbClr val="FFFFFF"/>
                </a:solidFill>
                <a:latin typeface="Arial"/>
                <a:cs typeface="Arial"/>
              </a:rPr>
              <a:t> </a:t>
            </a:r>
            <a:r>
              <a:rPr sz="1400" dirty="0">
                <a:solidFill>
                  <a:srgbClr val="FFFFFF"/>
                </a:solidFill>
                <a:latin typeface="Arial"/>
                <a:cs typeface="Arial"/>
              </a:rPr>
              <a:t>During</a:t>
            </a:r>
            <a:r>
              <a:rPr sz="1400" spc="-40" dirty="0">
                <a:solidFill>
                  <a:srgbClr val="FFFFFF"/>
                </a:solidFill>
                <a:latin typeface="Arial"/>
                <a:cs typeface="Arial"/>
              </a:rPr>
              <a:t> </a:t>
            </a:r>
            <a:r>
              <a:rPr sz="1400" spc="-20" dirty="0">
                <a:solidFill>
                  <a:srgbClr val="FFFFFF"/>
                </a:solidFill>
                <a:latin typeface="Arial"/>
                <a:cs typeface="Arial"/>
              </a:rPr>
              <a:t>term </a:t>
            </a:r>
            <a:r>
              <a:rPr sz="1400" dirty="0">
                <a:solidFill>
                  <a:srgbClr val="FFFFFF"/>
                </a:solidFill>
                <a:latin typeface="Arial"/>
                <a:cs typeface="Arial"/>
              </a:rPr>
              <a:t>time,</a:t>
            </a:r>
            <a:r>
              <a:rPr sz="1400" spc="-20" dirty="0">
                <a:solidFill>
                  <a:srgbClr val="FFFFFF"/>
                </a:solidFill>
                <a:latin typeface="Arial"/>
                <a:cs typeface="Arial"/>
              </a:rPr>
              <a:t> </a:t>
            </a:r>
            <a:r>
              <a:rPr sz="1400" dirty="0">
                <a:solidFill>
                  <a:srgbClr val="FFFFFF"/>
                </a:solidFill>
                <a:latin typeface="Arial"/>
                <a:cs typeface="Arial"/>
              </a:rPr>
              <a:t>it</a:t>
            </a:r>
            <a:r>
              <a:rPr sz="1400" spc="-15" dirty="0">
                <a:solidFill>
                  <a:srgbClr val="FFFFFF"/>
                </a:solidFill>
                <a:latin typeface="Arial"/>
                <a:cs typeface="Arial"/>
              </a:rPr>
              <a:t> </a:t>
            </a:r>
            <a:r>
              <a:rPr sz="1400" dirty="0">
                <a:solidFill>
                  <a:srgbClr val="FFFFFF"/>
                </a:solidFill>
                <a:latin typeface="Arial"/>
                <a:cs typeface="Arial"/>
              </a:rPr>
              <a:t>is</a:t>
            </a:r>
            <a:r>
              <a:rPr sz="1400" spc="-15" dirty="0">
                <a:solidFill>
                  <a:srgbClr val="FFFFFF"/>
                </a:solidFill>
                <a:latin typeface="Arial"/>
                <a:cs typeface="Arial"/>
              </a:rPr>
              <a:t> </a:t>
            </a:r>
            <a:r>
              <a:rPr sz="1400" dirty="0">
                <a:solidFill>
                  <a:srgbClr val="FFFFFF"/>
                </a:solidFill>
                <a:latin typeface="Arial"/>
                <a:cs typeface="Arial"/>
              </a:rPr>
              <a:t>exclusively</a:t>
            </a:r>
            <a:r>
              <a:rPr sz="1400" spc="-30" dirty="0">
                <a:solidFill>
                  <a:srgbClr val="FFFFFF"/>
                </a:solidFill>
                <a:latin typeface="Arial"/>
                <a:cs typeface="Arial"/>
              </a:rPr>
              <a:t> </a:t>
            </a:r>
            <a:r>
              <a:rPr sz="1400" dirty="0">
                <a:solidFill>
                  <a:srgbClr val="FFFFFF"/>
                </a:solidFill>
                <a:latin typeface="Arial"/>
                <a:cs typeface="Arial"/>
              </a:rPr>
              <a:t>for</a:t>
            </a:r>
            <a:r>
              <a:rPr sz="1400" spc="-20"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a:t>
            </a:r>
            <a:r>
              <a:rPr sz="1400" dirty="0">
                <a:solidFill>
                  <a:srgbClr val="FFFFFF"/>
                </a:solidFill>
                <a:latin typeface="Arial"/>
                <a:cs typeface="Arial"/>
              </a:rPr>
              <a:t>use</a:t>
            </a:r>
            <a:r>
              <a:rPr sz="1400" spc="-20" dirty="0">
                <a:solidFill>
                  <a:srgbClr val="FFFFFF"/>
                </a:solidFill>
                <a:latin typeface="Arial"/>
                <a:cs typeface="Arial"/>
              </a:rPr>
              <a:t> </a:t>
            </a:r>
            <a:r>
              <a:rPr sz="1400" spc="-25" dirty="0">
                <a:solidFill>
                  <a:srgbClr val="FFFFFF"/>
                </a:solidFill>
                <a:latin typeface="Arial"/>
                <a:cs typeface="Arial"/>
              </a:rPr>
              <a:t>of </a:t>
            </a:r>
            <a:r>
              <a:rPr sz="1400" dirty="0">
                <a:solidFill>
                  <a:srgbClr val="FFFFFF"/>
                </a:solidFill>
                <a:latin typeface="Arial"/>
                <a:cs typeface="Arial"/>
              </a:rPr>
              <a:t>school</a:t>
            </a:r>
            <a:r>
              <a:rPr sz="1400" spc="-30" dirty="0">
                <a:solidFill>
                  <a:srgbClr val="FFFFFF"/>
                </a:solidFill>
                <a:latin typeface="Arial"/>
                <a:cs typeface="Arial"/>
              </a:rPr>
              <a:t> </a:t>
            </a:r>
            <a:r>
              <a:rPr sz="1400" dirty="0">
                <a:solidFill>
                  <a:srgbClr val="FFFFFF"/>
                </a:solidFill>
                <a:latin typeface="Arial"/>
                <a:cs typeface="Arial"/>
              </a:rPr>
              <a:t>groups</a:t>
            </a:r>
            <a:r>
              <a:rPr sz="1400" spc="-30" dirty="0">
                <a:solidFill>
                  <a:srgbClr val="FFFFFF"/>
                </a:solidFill>
                <a:latin typeface="Arial"/>
                <a:cs typeface="Arial"/>
              </a:rPr>
              <a:t> </a:t>
            </a:r>
            <a:r>
              <a:rPr sz="1400" dirty="0">
                <a:solidFill>
                  <a:srgbClr val="FFFFFF"/>
                </a:solidFill>
                <a:latin typeface="Arial"/>
                <a:cs typeface="Arial"/>
              </a:rPr>
              <a:t>meaning</a:t>
            </a:r>
            <a:r>
              <a:rPr sz="1400" spc="-35" dirty="0">
                <a:solidFill>
                  <a:srgbClr val="FFFFFF"/>
                </a:solidFill>
                <a:latin typeface="Arial"/>
                <a:cs typeface="Arial"/>
              </a:rPr>
              <a:t> </a:t>
            </a:r>
            <a:r>
              <a:rPr sz="1400" dirty="0">
                <a:solidFill>
                  <a:srgbClr val="FFFFFF"/>
                </a:solidFill>
                <a:latin typeface="Arial"/>
                <a:cs typeface="Arial"/>
              </a:rPr>
              <a:t>there</a:t>
            </a:r>
            <a:r>
              <a:rPr sz="1400" spc="-30" dirty="0">
                <a:solidFill>
                  <a:srgbClr val="FFFFFF"/>
                </a:solidFill>
                <a:latin typeface="Arial"/>
                <a:cs typeface="Arial"/>
              </a:rPr>
              <a:t> </a:t>
            </a:r>
            <a:r>
              <a:rPr sz="1400" dirty="0">
                <a:solidFill>
                  <a:srgbClr val="FFFFFF"/>
                </a:solidFill>
                <a:latin typeface="Arial"/>
                <a:cs typeface="Arial"/>
              </a:rPr>
              <a:t>are</a:t>
            </a:r>
            <a:r>
              <a:rPr sz="1400" spc="-25" dirty="0">
                <a:solidFill>
                  <a:srgbClr val="FFFFFF"/>
                </a:solidFill>
                <a:latin typeface="Arial"/>
                <a:cs typeface="Arial"/>
              </a:rPr>
              <a:t> few </a:t>
            </a:r>
            <a:r>
              <a:rPr sz="1400" dirty="0">
                <a:solidFill>
                  <a:srgbClr val="FFFFFF"/>
                </a:solidFill>
                <a:latin typeface="Arial"/>
                <a:cs typeface="Arial"/>
              </a:rPr>
              <a:t>other</a:t>
            </a:r>
            <a:r>
              <a:rPr sz="1400" spc="-45" dirty="0">
                <a:solidFill>
                  <a:srgbClr val="FFFFFF"/>
                </a:solidFill>
                <a:latin typeface="Arial"/>
                <a:cs typeface="Arial"/>
              </a:rPr>
              <a:t> </a:t>
            </a:r>
            <a:r>
              <a:rPr sz="1400" dirty="0">
                <a:solidFill>
                  <a:srgbClr val="FFFFFF"/>
                </a:solidFill>
                <a:latin typeface="Arial"/>
                <a:cs typeface="Arial"/>
              </a:rPr>
              <a:t>distractions</a:t>
            </a:r>
            <a:r>
              <a:rPr sz="1400" spc="-40" dirty="0">
                <a:solidFill>
                  <a:srgbClr val="FFFFFF"/>
                </a:solidFill>
                <a:latin typeface="Arial"/>
                <a:cs typeface="Arial"/>
              </a:rPr>
              <a:t> </a:t>
            </a:r>
            <a:r>
              <a:rPr sz="1400" dirty="0">
                <a:solidFill>
                  <a:srgbClr val="FFFFFF"/>
                </a:solidFill>
                <a:latin typeface="Arial"/>
                <a:cs typeface="Arial"/>
              </a:rPr>
              <a:t>for</a:t>
            </a:r>
            <a:r>
              <a:rPr sz="1400" spc="-30" dirty="0">
                <a:solidFill>
                  <a:srgbClr val="FFFFFF"/>
                </a:solidFill>
                <a:latin typeface="Arial"/>
                <a:cs typeface="Arial"/>
              </a:rPr>
              <a:t> </a:t>
            </a:r>
            <a:r>
              <a:rPr sz="1400" spc="-10" dirty="0">
                <a:solidFill>
                  <a:srgbClr val="FFFFFF"/>
                </a:solidFill>
                <a:latin typeface="Arial"/>
                <a:cs typeface="Arial"/>
              </a:rPr>
              <a:t>students</a:t>
            </a:r>
            <a:r>
              <a:rPr lang="en-US" sz="1400" spc="-10" dirty="0">
                <a:solidFill>
                  <a:srgbClr val="FFFFFF"/>
                </a:solidFill>
                <a:latin typeface="Arial"/>
                <a:cs typeface="Arial"/>
              </a:rPr>
              <a:t>.</a:t>
            </a:r>
            <a:endParaRPr sz="1400" dirty="0">
              <a:latin typeface="Arial"/>
              <a:cs typeface="Arial"/>
            </a:endParaRPr>
          </a:p>
        </p:txBody>
      </p:sp>
      <p:pic>
        <p:nvPicPr>
          <p:cNvPr id="9" name="object 9"/>
          <p:cNvPicPr/>
          <p:nvPr/>
        </p:nvPicPr>
        <p:blipFill>
          <a:blip r:embed="rId3" cstate="print"/>
          <a:stretch>
            <a:fillRect/>
          </a:stretch>
        </p:blipFill>
        <p:spPr>
          <a:xfrm>
            <a:off x="7812023" y="260604"/>
            <a:ext cx="979170" cy="9784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FBA2B-9BF7-62E7-28F3-3E4138034E88}"/>
            </a:ext>
          </a:extLst>
        </p:cNvPr>
        <p:cNvGrpSpPr/>
        <p:nvPr/>
      </p:nvGrpSpPr>
      <p:grpSpPr>
        <a:xfrm>
          <a:off x="0" y="0"/>
          <a:ext cx="0" cy="0"/>
          <a:chOff x="0" y="0"/>
          <a:chExt cx="0" cy="0"/>
        </a:xfrm>
      </p:grpSpPr>
      <p:pic>
        <p:nvPicPr>
          <p:cNvPr id="10" name="Picture 9" descr="A group of people standing in front of a red and white food stand&#10;&#10;Description automatically generated">
            <a:extLst>
              <a:ext uri="{FF2B5EF4-FFF2-40B4-BE49-F238E27FC236}">
                <a16:creationId xmlns:a16="http://schemas.microsoft.com/office/drawing/2014/main" id="{7F18B8CE-187D-38F9-A433-C700307FB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531" y="0"/>
            <a:ext cx="4941529" cy="3706147"/>
          </a:xfrm>
          <a:prstGeom prst="rect">
            <a:avLst/>
          </a:prstGeom>
        </p:spPr>
      </p:pic>
      <p:pic>
        <p:nvPicPr>
          <p:cNvPr id="16" name="Picture 15" descr="A ferris wheel and a christmas tree with Cosmo Clock 21 in the background&#10;&#10;Description automatically generated">
            <a:extLst>
              <a:ext uri="{FF2B5EF4-FFF2-40B4-BE49-F238E27FC236}">
                <a16:creationId xmlns:a16="http://schemas.microsoft.com/office/drawing/2014/main" id="{1E2E0903-BAF5-7DB9-62D8-12028A802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2471" y="3570393"/>
            <a:ext cx="4941529" cy="3363807"/>
          </a:xfrm>
          <a:prstGeom prst="rect">
            <a:avLst/>
          </a:prstGeom>
        </p:spPr>
      </p:pic>
      <p:sp>
        <p:nvSpPr>
          <p:cNvPr id="3" name="object 3">
            <a:extLst>
              <a:ext uri="{FF2B5EF4-FFF2-40B4-BE49-F238E27FC236}">
                <a16:creationId xmlns:a16="http://schemas.microsoft.com/office/drawing/2014/main" id="{4B2EDE67-2DBA-4DCF-08E8-9AA2073C153A}"/>
              </a:ext>
            </a:extLst>
          </p:cNvPr>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grpSp>
        <p:nvGrpSpPr>
          <p:cNvPr id="4" name="object 4">
            <a:extLst>
              <a:ext uri="{FF2B5EF4-FFF2-40B4-BE49-F238E27FC236}">
                <a16:creationId xmlns:a16="http://schemas.microsoft.com/office/drawing/2014/main" id="{FA87BCAF-C58A-7D77-30CF-6F0C12CC81C9}"/>
              </a:ext>
            </a:extLst>
          </p:cNvPr>
          <p:cNvGrpSpPr/>
          <p:nvPr/>
        </p:nvGrpSpPr>
        <p:grpSpPr>
          <a:xfrm>
            <a:off x="0" y="0"/>
            <a:ext cx="8791575" cy="6858000"/>
            <a:chOff x="0" y="0"/>
            <a:chExt cx="8791575" cy="6858000"/>
          </a:xfrm>
          <a:gradFill>
            <a:gsLst>
              <a:gs pos="0">
                <a:schemeClr val="tx2"/>
              </a:gs>
              <a:gs pos="91000">
                <a:schemeClr val="tx2">
                  <a:lumMod val="40000"/>
                  <a:lumOff val="60000"/>
                </a:schemeClr>
              </a:gs>
            </a:gsLst>
            <a:lin ang="5400000" scaled="1"/>
          </a:gradFill>
        </p:grpSpPr>
        <p:pic>
          <p:nvPicPr>
            <p:cNvPr id="5" name="object 5">
              <a:extLst>
                <a:ext uri="{FF2B5EF4-FFF2-40B4-BE49-F238E27FC236}">
                  <a16:creationId xmlns:a16="http://schemas.microsoft.com/office/drawing/2014/main" id="{3AAB990F-137D-AEF8-B5BE-DFA63E9FA683}"/>
                </a:ext>
              </a:extLst>
            </p:cNvPr>
            <p:cNvPicPr/>
            <p:nvPr/>
          </p:nvPicPr>
          <p:blipFill>
            <a:blip r:embed="rId4" cstate="print"/>
            <a:stretch>
              <a:fillRect/>
            </a:stretch>
          </p:blipFill>
          <p:spPr>
            <a:xfrm>
              <a:off x="7812023" y="260604"/>
              <a:ext cx="979170" cy="978408"/>
            </a:xfrm>
            <a:prstGeom prst="rect">
              <a:avLst/>
            </a:prstGeom>
            <a:grpFill/>
          </p:spPr>
        </p:pic>
        <p:sp>
          <p:nvSpPr>
            <p:cNvPr id="6" name="object 6">
              <a:extLst>
                <a:ext uri="{FF2B5EF4-FFF2-40B4-BE49-F238E27FC236}">
                  <a16:creationId xmlns:a16="http://schemas.microsoft.com/office/drawing/2014/main" id="{1B74B13C-30A8-5961-BB9C-28DEBDC4FE72}"/>
                </a:ext>
              </a:extLst>
            </p:cNvPr>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pFill/>
          </p:spPr>
          <p:txBody>
            <a:bodyPr wrap="square" lIns="0" tIns="0" rIns="0" bIns="0" rtlCol="0"/>
            <a:lstStyle/>
            <a:p>
              <a:endParaRPr/>
            </a:p>
          </p:txBody>
        </p:sp>
      </p:grpSp>
      <p:sp>
        <p:nvSpPr>
          <p:cNvPr id="7" name="object 7">
            <a:extLst>
              <a:ext uri="{FF2B5EF4-FFF2-40B4-BE49-F238E27FC236}">
                <a16:creationId xmlns:a16="http://schemas.microsoft.com/office/drawing/2014/main" id="{F4AC3832-BCB0-BAD0-8F95-C6C66E8E06CF}"/>
              </a:ext>
            </a:extLst>
          </p:cNvPr>
          <p:cNvSpPr txBox="1">
            <a:spLocks noGrp="1"/>
          </p:cNvSpPr>
          <p:nvPr>
            <p:ph type="title"/>
          </p:nvPr>
        </p:nvSpPr>
        <p:spPr>
          <a:xfrm>
            <a:off x="474218" y="1179321"/>
            <a:ext cx="2439035" cy="1465786"/>
          </a:xfrm>
          <a:prstGeom prst="rect">
            <a:avLst/>
          </a:prstGeom>
        </p:spPr>
        <p:txBody>
          <a:bodyPr vert="horz" wrap="square" lIns="0" tIns="118110" rIns="0" bIns="0" rtlCol="0">
            <a:spAutoFit/>
          </a:bodyPr>
          <a:lstStyle/>
          <a:p>
            <a:pPr marL="12700" marR="5080">
              <a:lnSpc>
                <a:spcPts val="3460"/>
              </a:lnSpc>
              <a:spcBef>
                <a:spcPts val="930"/>
              </a:spcBef>
            </a:pPr>
            <a:r>
              <a:rPr lang="en-US" dirty="0"/>
              <a:t>Lille Christmas Market</a:t>
            </a:r>
            <a:endParaRPr spc="-10" dirty="0"/>
          </a:p>
        </p:txBody>
      </p:sp>
      <p:sp>
        <p:nvSpPr>
          <p:cNvPr id="8" name="object 8">
            <a:extLst>
              <a:ext uri="{FF2B5EF4-FFF2-40B4-BE49-F238E27FC236}">
                <a16:creationId xmlns:a16="http://schemas.microsoft.com/office/drawing/2014/main" id="{6D2A0651-DE81-4053-6C50-949E79A214F3}"/>
              </a:ext>
            </a:extLst>
          </p:cNvPr>
          <p:cNvSpPr txBox="1"/>
          <p:nvPr/>
        </p:nvSpPr>
        <p:spPr>
          <a:xfrm>
            <a:off x="474218" y="2895600"/>
            <a:ext cx="2987675" cy="1976823"/>
          </a:xfrm>
          <a:prstGeom prst="rect">
            <a:avLst/>
          </a:prstGeom>
        </p:spPr>
        <p:txBody>
          <a:bodyPr vert="horz" wrap="square" lIns="0" tIns="12065" rIns="0" bIns="0" rtlCol="0">
            <a:spAutoFit/>
          </a:bodyPr>
          <a:lstStyle/>
          <a:p>
            <a:pPr marL="12700" marR="5080">
              <a:lnSpc>
                <a:spcPct val="100000"/>
              </a:lnSpc>
              <a:spcBef>
                <a:spcPts val="95"/>
              </a:spcBef>
            </a:pPr>
            <a:r>
              <a:rPr lang="en-US" sz="1400" dirty="0">
                <a:solidFill>
                  <a:srgbClr val="FFFFFF"/>
                </a:solidFill>
                <a:latin typeface="Arial"/>
                <a:cs typeface="Arial"/>
              </a:rPr>
              <a:t>Lille Christmas market is perfect for a festive day trip. </a:t>
            </a:r>
          </a:p>
          <a:p>
            <a:pPr marL="12700" marR="5080">
              <a:lnSpc>
                <a:spcPct val="100000"/>
              </a:lnSpc>
              <a:spcBef>
                <a:spcPts val="95"/>
              </a:spcBef>
            </a:pPr>
            <a:endParaRPr lang="en-US" sz="1400" dirty="0">
              <a:solidFill>
                <a:srgbClr val="FFFFFF"/>
              </a:solidFill>
              <a:latin typeface="Arial"/>
              <a:cs typeface="Arial"/>
            </a:endParaRPr>
          </a:p>
          <a:p>
            <a:pPr marL="12700" marR="5080">
              <a:lnSpc>
                <a:spcPct val="100000"/>
              </a:lnSpc>
              <a:spcBef>
                <a:spcPts val="95"/>
              </a:spcBef>
            </a:pPr>
            <a:r>
              <a:rPr lang="en-US" sz="1400" dirty="0">
                <a:solidFill>
                  <a:schemeClr val="bg1"/>
                </a:solidFill>
              </a:rPr>
              <a:t>With over 90 wooden chalets offering artisan gifts, festive decorations, and delicious seasonal treats. Stroll through twinkling lights, soak up the warm holiday atmosphere, and enjoy traditional carols as you browse.</a:t>
            </a:r>
            <a:endParaRPr sz="1400" dirty="0">
              <a:solidFill>
                <a:schemeClr val="bg1"/>
              </a:solidFill>
              <a:latin typeface="Arial"/>
              <a:cs typeface="Arial"/>
            </a:endParaRPr>
          </a:p>
        </p:txBody>
      </p:sp>
      <p:pic>
        <p:nvPicPr>
          <p:cNvPr id="2" name="object 9">
            <a:extLst>
              <a:ext uri="{FF2B5EF4-FFF2-40B4-BE49-F238E27FC236}">
                <a16:creationId xmlns:a16="http://schemas.microsoft.com/office/drawing/2014/main" id="{825A6AB0-EB2E-F12B-56A6-006DD66835E0}"/>
              </a:ext>
            </a:extLst>
          </p:cNvPr>
          <p:cNvPicPr/>
          <p:nvPr/>
        </p:nvPicPr>
        <p:blipFill>
          <a:blip r:embed="rId4" cstate="print"/>
          <a:stretch>
            <a:fillRect/>
          </a:stretch>
        </p:blipFill>
        <p:spPr>
          <a:xfrm>
            <a:off x="7924800" y="220905"/>
            <a:ext cx="979170" cy="978408"/>
          </a:xfrm>
          <a:prstGeom prst="rect">
            <a:avLst/>
          </a:prstGeom>
        </p:spPr>
      </p:pic>
    </p:spTree>
    <p:extLst>
      <p:ext uri="{BB962C8B-B14F-4D97-AF65-F5344CB8AC3E}">
        <p14:creationId xmlns:p14="http://schemas.microsoft.com/office/powerpoint/2010/main" val="39821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A3CD1-B852-BEC3-2E57-48EE27E524CD}"/>
            </a:ext>
          </a:extLst>
        </p:cNvPr>
        <p:cNvGrpSpPr/>
        <p:nvPr/>
      </p:nvGrpSpPr>
      <p:grpSpPr>
        <a:xfrm>
          <a:off x="0" y="0"/>
          <a:ext cx="0" cy="0"/>
          <a:chOff x="0" y="0"/>
          <a:chExt cx="0" cy="0"/>
        </a:xfrm>
      </p:grpSpPr>
      <p:pic>
        <p:nvPicPr>
          <p:cNvPr id="11" name="Picture 10" descr="A street with colorful flags and lights&#10;&#10;AI-generated content may be incorrect.">
            <a:extLst>
              <a:ext uri="{FF2B5EF4-FFF2-40B4-BE49-F238E27FC236}">
                <a16:creationId xmlns:a16="http://schemas.microsoft.com/office/drawing/2014/main" id="{3F05F403-D2AC-2E49-7C95-BB120BD33D0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3749"/>
          <a:stretch>
            <a:fillRect/>
          </a:stretch>
        </p:blipFill>
        <p:spPr>
          <a:xfrm>
            <a:off x="4118700" y="0"/>
            <a:ext cx="5025300" cy="4054777"/>
          </a:xfrm>
          <a:prstGeom prst="rect">
            <a:avLst/>
          </a:prstGeom>
        </p:spPr>
      </p:pic>
      <p:pic>
        <p:nvPicPr>
          <p:cNvPr id="13" name="Picture 12" descr="A carousel with a horse and a carousel in front of a building&#10;&#10;AI-generated content may be incorrect.">
            <a:extLst>
              <a:ext uri="{FF2B5EF4-FFF2-40B4-BE49-F238E27FC236}">
                <a16:creationId xmlns:a16="http://schemas.microsoft.com/office/drawing/2014/main" id="{1FE657EC-6830-01D5-E2FC-64E34462AEC9}"/>
              </a:ext>
            </a:extLst>
          </p:cNvPr>
          <p:cNvPicPr>
            <a:picLocks noChangeAspect="1"/>
          </p:cNvPicPr>
          <p:nvPr/>
        </p:nvPicPr>
        <p:blipFill>
          <a:blip r:embed="rId4">
            <a:extLst>
              <a:ext uri="{28A0092B-C50C-407E-A947-70E740481C1C}">
                <a14:useLocalDpi xmlns:a14="http://schemas.microsoft.com/office/drawing/2010/main" val="0"/>
              </a:ext>
            </a:extLst>
          </a:blip>
          <a:srcRect t="12744" b="11140"/>
          <a:stretch>
            <a:fillRect/>
          </a:stretch>
        </p:blipFill>
        <p:spPr>
          <a:xfrm>
            <a:off x="3510587" y="3276600"/>
            <a:ext cx="5653078" cy="3581400"/>
          </a:xfrm>
          <a:prstGeom prst="rect">
            <a:avLst/>
          </a:prstGeom>
        </p:spPr>
      </p:pic>
      <p:sp>
        <p:nvSpPr>
          <p:cNvPr id="3" name="object 3">
            <a:extLst>
              <a:ext uri="{FF2B5EF4-FFF2-40B4-BE49-F238E27FC236}">
                <a16:creationId xmlns:a16="http://schemas.microsoft.com/office/drawing/2014/main" id="{7AF3E949-6952-0EDE-05F2-B2B64129F907}"/>
              </a:ext>
            </a:extLst>
          </p:cNvPr>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sp>
        <p:nvSpPr>
          <p:cNvPr id="6" name="object 6">
            <a:extLst>
              <a:ext uri="{FF2B5EF4-FFF2-40B4-BE49-F238E27FC236}">
                <a16:creationId xmlns:a16="http://schemas.microsoft.com/office/drawing/2014/main" id="{5004C16D-FF84-DDA6-6904-5DA8DAF394A7}"/>
              </a:ext>
            </a:extLst>
          </p:cNvPr>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a:p>
        </p:txBody>
      </p:sp>
      <p:sp>
        <p:nvSpPr>
          <p:cNvPr id="7" name="object 7">
            <a:extLst>
              <a:ext uri="{FF2B5EF4-FFF2-40B4-BE49-F238E27FC236}">
                <a16:creationId xmlns:a16="http://schemas.microsoft.com/office/drawing/2014/main" id="{4A3A04CB-23CC-B738-97F9-478AF921F47C}"/>
              </a:ext>
            </a:extLst>
          </p:cNvPr>
          <p:cNvSpPr txBox="1">
            <a:spLocks noGrp="1"/>
          </p:cNvSpPr>
          <p:nvPr>
            <p:ph type="title"/>
          </p:nvPr>
        </p:nvSpPr>
        <p:spPr>
          <a:xfrm>
            <a:off x="474218" y="1179321"/>
            <a:ext cx="2439035" cy="1465786"/>
          </a:xfrm>
          <a:prstGeom prst="rect">
            <a:avLst/>
          </a:prstGeom>
        </p:spPr>
        <p:txBody>
          <a:bodyPr vert="horz" wrap="square" lIns="0" tIns="118110" rIns="0" bIns="0" rtlCol="0">
            <a:spAutoFit/>
          </a:bodyPr>
          <a:lstStyle/>
          <a:p>
            <a:pPr marL="12700" marR="5080">
              <a:lnSpc>
                <a:spcPts val="3460"/>
              </a:lnSpc>
              <a:spcBef>
                <a:spcPts val="930"/>
              </a:spcBef>
            </a:pPr>
            <a:r>
              <a:rPr lang="en-US" dirty="0"/>
              <a:t>Arras Christmas Market</a:t>
            </a:r>
            <a:endParaRPr spc="-10" dirty="0"/>
          </a:p>
        </p:txBody>
      </p:sp>
      <p:sp>
        <p:nvSpPr>
          <p:cNvPr id="8" name="object 8">
            <a:extLst>
              <a:ext uri="{FF2B5EF4-FFF2-40B4-BE49-F238E27FC236}">
                <a16:creationId xmlns:a16="http://schemas.microsoft.com/office/drawing/2014/main" id="{D48D5D23-B62B-E97E-F427-CB6D38B1FB0A}"/>
              </a:ext>
            </a:extLst>
          </p:cNvPr>
          <p:cNvSpPr txBox="1"/>
          <p:nvPr/>
        </p:nvSpPr>
        <p:spPr>
          <a:xfrm>
            <a:off x="474218" y="2895600"/>
            <a:ext cx="2987675" cy="2623154"/>
          </a:xfrm>
          <a:prstGeom prst="rect">
            <a:avLst/>
          </a:prstGeom>
        </p:spPr>
        <p:txBody>
          <a:bodyPr vert="horz" wrap="square" lIns="0" tIns="12065" rIns="0" bIns="0" rtlCol="0">
            <a:spAutoFit/>
          </a:bodyPr>
          <a:lstStyle/>
          <a:p>
            <a:pPr marL="12700" marR="5080">
              <a:lnSpc>
                <a:spcPct val="100000"/>
              </a:lnSpc>
              <a:spcBef>
                <a:spcPts val="95"/>
              </a:spcBef>
            </a:pPr>
            <a:r>
              <a:rPr lang="en-US" sz="1400" dirty="0">
                <a:solidFill>
                  <a:schemeClr val="bg1"/>
                </a:solidFill>
              </a:rPr>
              <a:t>Set in front of the magnificent Grand Place, the Arras Christmas Market is another substantial event easily accessible in Northern France.</a:t>
            </a:r>
          </a:p>
          <a:p>
            <a:pPr marL="12700" marR="5080">
              <a:lnSpc>
                <a:spcPct val="100000"/>
              </a:lnSpc>
              <a:spcBef>
                <a:spcPts val="95"/>
              </a:spcBef>
            </a:pPr>
            <a:endParaRPr lang="en-US" sz="1400" dirty="0">
              <a:solidFill>
                <a:schemeClr val="bg1"/>
              </a:solidFill>
            </a:endParaRPr>
          </a:p>
          <a:p>
            <a:pPr marL="12700" marR="5080">
              <a:lnSpc>
                <a:spcPct val="100000"/>
              </a:lnSpc>
              <a:spcBef>
                <a:spcPts val="95"/>
              </a:spcBef>
            </a:pPr>
            <a:r>
              <a:rPr lang="en-US" sz="1400" dirty="0">
                <a:solidFill>
                  <a:schemeClr val="bg1"/>
                </a:solidFill>
              </a:rPr>
              <a:t>Around 90 stalls offer a smorgasbord of food, drink and gift ideas and are found in a dedicated market setting in the beautiful town square. other entertainment includes a skating rink, carousel, musical events and workshops.</a:t>
            </a:r>
            <a:endParaRPr sz="1400" dirty="0">
              <a:solidFill>
                <a:schemeClr val="bg1"/>
              </a:solidFill>
              <a:latin typeface="Arial"/>
              <a:cs typeface="Arial"/>
            </a:endParaRPr>
          </a:p>
        </p:txBody>
      </p:sp>
      <p:pic>
        <p:nvPicPr>
          <p:cNvPr id="2" name="object 9">
            <a:extLst>
              <a:ext uri="{FF2B5EF4-FFF2-40B4-BE49-F238E27FC236}">
                <a16:creationId xmlns:a16="http://schemas.microsoft.com/office/drawing/2014/main" id="{5B80B8FE-DB13-CA1F-4031-B2ACBD185415}"/>
              </a:ext>
            </a:extLst>
          </p:cNvPr>
          <p:cNvPicPr/>
          <p:nvPr/>
        </p:nvPicPr>
        <p:blipFill>
          <a:blip r:embed="rId5" cstate="print"/>
          <a:stretch>
            <a:fillRect/>
          </a:stretch>
        </p:blipFill>
        <p:spPr>
          <a:xfrm>
            <a:off x="7924800" y="220905"/>
            <a:ext cx="979170" cy="978408"/>
          </a:xfrm>
          <a:prstGeom prst="rect">
            <a:avLst/>
          </a:prstGeom>
        </p:spPr>
      </p:pic>
    </p:spTree>
    <p:extLst>
      <p:ext uri="{BB962C8B-B14F-4D97-AF65-F5344CB8AC3E}">
        <p14:creationId xmlns:p14="http://schemas.microsoft.com/office/powerpoint/2010/main" val="151604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D1BB9-A1F7-DFFF-C860-172A86090D7E}"/>
            </a:ext>
          </a:extLst>
        </p:cNvPr>
        <p:cNvGrpSpPr/>
        <p:nvPr/>
      </p:nvGrpSpPr>
      <p:grpSpPr>
        <a:xfrm>
          <a:off x="0" y="0"/>
          <a:ext cx="0" cy="0"/>
          <a:chOff x="0" y="0"/>
          <a:chExt cx="0" cy="0"/>
        </a:xfrm>
      </p:grpSpPr>
      <p:pic>
        <p:nvPicPr>
          <p:cNvPr id="10" name="Picture 9" descr="A christmas market with lights and trees&#10;&#10;AI-generated content may be incorrect.">
            <a:extLst>
              <a:ext uri="{FF2B5EF4-FFF2-40B4-BE49-F238E27FC236}">
                <a16:creationId xmlns:a16="http://schemas.microsoft.com/office/drawing/2014/main" id="{B6E35C12-5E60-ECD1-B793-1273ACFE2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5618" y="3483351"/>
            <a:ext cx="5088382" cy="3392255"/>
          </a:xfrm>
          <a:prstGeom prst="rect">
            <a:avLst/>
          </a:prstGeom>
        </p:spPr>
      </p:pic>
      <p:pic>
        <p:nvPicPr>
          <p:cNvPr id="5" name="Picture 4" descr="A storefront with christmas decorations&#10;&#10;AI-generated content may be incorrect.">
            <a:extLst>
              <a:ext uri="{FF2B5EF4-FFF2-40B4-BE49-F238E27FC236}">
                <a16:creationId xmlns:a16="http://schemas.microsoft.com/office/drawing/2014/main" id="{F7291AF3-53F2-36DF-F851-345EF6C743F5}"/>
              </a:ext>
            </a:extLst>
          </p:cNvPr>
          <p:cNvPicPr>
            <a:picLocks noChangeAspect="1"/>
          </p:cNvPicPr>
          <p:nvPr/>
        </p:nvPicPr>
        <p:blipFill>
          <a:blip r:embed="rId3">
            <a:extLst>
              <a:ext uri="{28A0092B-C50C-407E-A947-70E740481C1C}">
                <a14:useLocalDpi xmlns:a14="http://schemas.microsoft.com/office/drawing/2010/main" val="0"/>
              </a:ext>
            </a:extLst>
          </a:blip>
          <a:srcRect t="14746"/>
          <a:stretch>
            <a:fillRect/>
          </a:stretch>
        </p:blipFill>
        <p:spPr>
          <a:xfrm>
            <a:off x="4212590" y="0"/>
            <a:ext cx="4931410" cy="3524390"/>
          </a:xfrm>
          <a:prstGeom prst="rect">
            <a:avLst/>
          </a:prstGeom>
        </p:spPr>
      </p:pic>
      <p:sp>
        <p:nvSpPr>
          <p:cNvPr id="3" name="object 3">
            <a:extLst>
              <a:ext uri="{FF2B5EF4-FFF2-40B4-BE49-F238E27FC236}">
                <a16:creationId xmlns:a16="http://schemas.microsoft.com/office/drawing/2014/main" id="{60FC2716-4566-B86C-A607-22A8DCBC52D7}"/>
              </a:ext>
            </a:extLst>
          </p:cNvPr>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sp>
        <p:nvSpPr>
          <p:cNvPr id="6" name="object 6">
            <a:extLst>
              <a:ext uri="{FF2B5EF4-FFF2-40B4-BE49-F238E27FC236}">
                <a16:creationId xmlns:a16="http://schemas.microsoft.com/office/drawing/2014/main" id="{96AACBA2-4E58-986E-708F-26B2D7C36E5F}"/>
              </a:ext>
            </a:extLst>
          </p:cNvPr>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a:p>
        </p:txBody>
      </p:sp>
      <p:sp>
        <p:nvSpPr>
          <p:cNvPr id="7" name="object 7">
            <a:extLst>
              <a:ext uri="{FF2B5EF4-FFF2-40B4-BE49-F238E27FC236}">
                <a16:creationId xmlns:a16="http://schemas.microsoft.com/office/drawing/2014/main" id="{215D962C-72BF-B5F0-1FAF-A6B7EBD5DC50}"/>
              </a:ext>
            </a:extLst>
          </p:cNvPr>
          <p:cNvSpPr txBox="1">
            <a:spLocks noGrp="1"/>
          </p:cNvSpPr>
          <p:nvPr>
            <p:ph type="title"/>
          </p:nvPr>
        </p:nvSpPr>
        <p:spPr>
          <a:xfrm>
            <a:off x="474218" y="1356452"/>
            <a:ext cx="2802382" cy="1016945"/>
          </a:xfrm>
          <a:prstGeom prst="rect">
            <a:avLst/>
          </a:prstGeom>
        </p:spPr>
        <p:txBody>
          <a:bodyPr vert="horz" wrap="square" lIns="0" tIns="118110" rIns="0" bIns="0" rtlCol="0">
            <a:spAutoFit/>
          </a:bodyPr>
          <a:lstStyle/>
          <a:p>
            <a:pPr marL="12700" marR="5080">
              <a:lnSpc>
                <a:spcPts val="3460"/>
              </a:lnSpc>
              <a:spcBef>
                <a:spcPts val="930"/>
              </a:spcBef>
            </a:pPr>
            <a:r>
              <a:rPr lang="en-GB" dirty="0" err="1"/>
              <a:t>Boulogne-sur-Mer</a:t>
            </a:r>
            <a:endParaRPr spc="-10" dirty="0"/>
          </a:p>
        </p:txBody>
      </p:sp>
      <p:sp>
        <p:nvSpPr>
          <p:cNvPr id="8" name="object 8">
            <a:extLst>
              <a:ext uri="{FF2B5EF4-FFF2-40B4-BE49-F238E27FC236}">
                <a16:creationId xmlns:a16="http://schemas.microsoft.com/office/drawing/2014/main" id="{18C5836A-5E23-57C9-44AA-01F8C5EA9775}"/>
              </a:ext>
            </a:extLst>
          </p:cNvPr>
          <p:cNvSpPr txBox="1"/>
          <p:nvPr/>
        </p:nvSpPr>
        <p:spPr>
          <a:xfrm>
            <a:off x="474218" y="2743200"/>
            <a:ext cx="3107182" cy="2623154"/>
          </a:xfrm>
          <a:prstGeom prst="rect">
            <a:avLst/>
          </a:prstGeom>
        </p:spPr>
        <p:txBody>
          <a:bodyPr vert="horz" wrap="square" lIns="0" tIns="12065" rIns="0" bIns="0" rtlCol="0">
            <a:spAutoFit/>
          </a:bodyPr>
          <a:lstStyle/>
          <a:p>
            <a:pPr marL="12700" marR="5080">
              <a:lnSpc>
                <a:spcPct val="100000"/>
              </a:lnSpc>
              <a:spcBef>
                <a:spcPts val="95"/>
              </a:spcBef>
            </a:pPr>
            <a:r>
              <a:rPr lang="en-US" sz="1400" dirty="0">
                <a:solidFill>
                  <a:schemeClr val="bg1"/>
                </a:solidFill>
              </a:rPr>
              <a:t>The historic town of </a:t>
            </a:r>
            <a:r>
              <a:rPr lang="en-US" sz="1400" dirty="0" err="1">
                <a:solidFill>
                  <a:schemeClr val="bg1"/>
                </a:solidFill>
              </a:rPr>
              <a:t>Boulogne-sur-Mer</a:t>
            </a:r>
            <a:r>
              <a:rPr lang="en-US" sz="1400" dirty="0">
                <a:solidFill>
                  <a:schemeClr val="bg1"/>
                </a:solidFill>
              </a:rPr>
              <a:t> has a Christmas market for only one weekend in December. Nevertheless, it's a super event offering all the usual festive treats, plus local delicacies such as smoked herring and Christmas pudding</a:t>
            </a:r>
          </a:p>
          <a:p>
            <a:pPr marL="12700" marR="5080">
              <a:lnSpc>
                <a:spcPct val="100000"/>
              </a:lnSpc>
              <a:spcBef>
                <a:spcPts val="95"/>
              </a:spcBef>
            </a:pPr>
            <a:endParaRPr lang="en-US" sz="1400" dirty="0">
              <a:solidFill>
                <a:schemeClr val="bg1"/>
              </a:solidFill>
            </a:endParaRPr>
          </a:p>
          <a:p>
            <a:pPr marL="12700" marR="5080">
              <a:lnSpc>
                <a:spcPct val="100000"/>
              </a:lnSpc>
              <a:spcBef>
                <a:spcPts val="95"/>
              </a:spcBef>
            </a:pPr>
            <a:r>
              <a:rPr lang="en-US" sz="1400" dirty="0">
                <a:solidFill>
                  <a:schemeClr val="bg1"/>
                </a:solidFill>
              </a:rPr>
              <a:t>Ice sculptures, a jazz band, pottery demonstrations and local folklore all combine to make this something worth heading to</a:t>
            </a:r>
            <a:endParaRPr sz="1400" dirty="0">
              <a:solidFill>
                <a:schemeClr val="bg1"/>
              </a:solidFill>
              <a:latin typeface="Arial"/>
              <a:cs typeface="Arial"/>
            </a:endParaRPr>
          </a:p>
        </p:txBody>
      </p:sp>
      <p:pic>
        <p:nvPicPr>
          <p:cNvPr id="2" name="object 9">
            <a:extLst>
              <a:ext uri="{FF2B5EF4-FFF2-40B4-BE49-F238E27FC236}">
                <a16:creationId xmlns:a16="http://schemas.microsoft.com/office/drawing/2014/main" id="{726A17EE-2CE9-3D8F-BEC0-E078A4C21631}"/>
              </a:ext>
            </a:extLst>
          </p:cNvPr>
          <p:cNvPicPr/>
          <p:nvPr/>
        </p:nvPicPr>
        <p:blipFill>
          <a:blip r:embed="rId4" cstate="print"/>
          <a:stretch>
            <a:fillRect/>
          </a:stretch>
        </p:blipFill>
        <p:spPr>
          <a:xfrm>
            <a:off x="7924800" y="220905"/>
            <a:ext cx="979170" cy="978408"/>
          </a:xfrm>
          <a:prstGeom prst="rect">
            <a:avLst/>
          </a:prstGeom>
        </p:spPr>
      </p:pic>
    </p:spTree>
    <p:extLst>
      <p:ext uri="{BB962C8B-B14F-4D97-AF65-F5344CB8AC3E}">
        <p14:creationId xmlns:p14="http://schemas.microsoft.com/office/powerpoint/2010/main" val="4154137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01282-E203-2C5B-CF43-21C6AB8949E0}"/>
            </a:ext>
          </a:extLst>
        </p:cNvPr>
        <p:cNvGrpSpPr/>
        <p:nvPr/>
      </p:nvGrpSpPr>
      <p:grpSpPr>
        <a:xfrm>
          <a:off x="0" y="0"/>
          <a:ext cx="0" cy="0"/>
          <a:chOff x="0" y="0"/>
          <a:chExt cx="0" cy="0"/>
        </a:xfrm>
      </p:grpSpPr>
      <p:pic>
        <p:nvPicPr>
          <p:cNvPr id="12" name="Picture 11" descr="A christmas tree and a ferris wheel&#10;&#10;AI-generated content may be incorrect.">
            <a:extLst>
              <a:ext uri="{FF2B5EF4-FFF2-40B4-BE49-F238E27FC236}">
                <a16:creationId xmlns:a16="http://schemas.microsoft.com/office/drawing/2014/main" id="{F95975A4-3694-2055-19AF-EE80B5CF3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3344606"/>
            <a:ext cx="5270090" cy="3513393"/>
          </a:xfrm>
          <a:prstGeom prst="rect">
            <a:avLst/>
          </a:prstGeom>
        </p:spPr>
      </p:pic>
      <p:pic>
        <p:nvPicPr>
          <p:cNvPr id="9" name="Picture 8" descr="People outside a restaurant&#10;&#10;AI-generated content may be incorrect.">
            <a:extLst>
              <a:ext uri="{FF2B5EF4-FFF2-40B4-BE49-F238E27FC236}">
                <a16:creationId xmlns:a16="http://schemas.microsoft.com/office/drawing/2014/main" id="{F711414A-8A74-E98D-1911-2C6A23ADE0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2788" y="-1"/>
            <a:ext cx="5143502" cy="3429001"/>
          </a:xfrm>
          <a:prstGeom prst="rect">
            <a:avLst/>
          </a:prstGeom>
        </p:spPr>
      </p:pic>
      <p:sp>
        <p:nvSpPr>
          <p:cNvPr id="3" name="object 3">
            <a:extLst>
              <a:ext uri="{FF2B5EF4-FFF2-40B4-BE49-F238E27FC236}">
                <a16:creationId xmlns:a16="http://schemas.microsoft.com/office/drawing/2014/main" id="{A7A918D9-F5B7-F942-F074-1097AD2BBB15}"/>
              </a:ext>
            </a:extLst>
          </p:cNvPr>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sp>
        <p:nvSpPr>
          <p:cNvPr id="6" name="object 6">
            <a:extLst>
              <a:ext uri="{FF2B5EF4-FFF2-40B4-BE49-F238E27FC236}">
                <a16:creationId xmlns:a16="http://schemas.microsoft.com/office/drawing/2014/main" id="{BA8D07F9-E05B-0882-DAC5-A76D664B7D89}"/>
              </a:ext>
            </a:extLst>
          </p:cNvPr>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a:p>
        </p:txBody>
      </p:sp>
      <p:sp>
        <p:nvSpPr>
          <p:cNvPr id="7" name="object 7">
            <a:extLst>
              <a:ext uri="{FF2B5EF4-FFF2-40B4-BE49-F238E27FC236}">
                <a16:creationId xmlns:a16="http://schemas.microsoft.com/office/drawing/2014/main" id="{07A99111-A5A8-638B-18B4-60476AC63957}"/>
              </a:ext>
            </a:extLst>
          </p:cNvPr>
          <p:cNvSpPr txBox="1">
            <a:spLocks noGrp="1"/>
          </p:cNvSpPr>
          <p:nvPr>
            <p:ph type="title"/>
          </p:nvPr>
        </p:nvSpPr>
        <p:spPr>
          <a:xfrm>
            <a:off x="480003" y="1029302"/>
            <a:ext cx="2802382" cy="1465786"/>
          </a:xfrm>
          <a:prstGeom prst="rect">
            <a:avLst/>
          </a:prstGeom>
        </p:spPr>
        <p:txBody>
          <a:bodyPr vert="horz" wrap="square" lIns="0" tIns="118110" rIns="0" bIns="0" rtlCol="0">
            <a:spAutoFit/>
          </a:bodyPr>
          <a:lstStyle/>
          <a:p>
            <a:pPr marL="12700" marR="5080">
              <a:lnSpc>
                <a:spcPts val="3460"/>
              </a:lnSpc>
              <a:spcBef>
                <a:spcPts val="930"/>
              </a:spcBef>
            </a:pPr>
            <a:r>
              <a:rPr lang="en-GB" dirty="0"/>
              <a:t>Amiens </a:t>
            </a:r>
            <a:r>
              <a:rPr lang="en-US" dirty="0"/>
              <a:t>Christmas Market</a:t>
            </a:r>
            <a:endParaRPr spc="-10" dirty="0"/>
          </a:p>
        </p:txBody>
      </p:sp>
      <p:sp>
        <p:nvSpPr>
          <p:cNvPr id="8" name="object 8">
            <a:extLst>
              <a:ext uri="{FF2B5EF4-FFF2-40B4-BE49-F238E27FC236}">
                <a16:creationId xmlns:a16="http://schemas.microsoft.com/office/drawing/2014/main" id="{C12E433D-DC53-CF1E-0719-94BA697D976E}"/>
              </a:ext>
            </a:extLst>
          </p:cNvPr>
          <p:cNvSpPr txBox="1"/>
          <p:nvPr/>
        </p:nvSpPr>
        <p:spPr>
          <a:xfrm>
            <a:off x="480003" y="2819400"/>
            <a:ext cx="3107182" cy="3459280"/>
          </a:xfrm>
          <a:prstGeom prst="rect">
            <a:avLst/>
          </a:prstGeom>
        </p:spPr>
        <p:txBody>
          <a:bodyPr vert="horz" wrap="square" lIns="0" tIns="12065" rIns="0" bIns="0" rtlCol="0">
            <a:spAutoFit/>
          </a:bodyPr>
          <a:lstStyle/>
          <a:p>
            <a:r>
              <a:rPr lang="en-US" sz="1400" dirty="0">
                <a:solidFill>
                  <a:schemeClr val="bg1"/>
                </a:solidFill>
              </a:rPr>
              <a:t>Amiens Christmas Market is one of the biggest and best Christmas markets in northern France. With over 135 stalls, there is a wide variety of produce and gifts from lead crystal glassware to famous Amiens macaroons - definitely worth a try!</a:t>
            </a:r>
          </a:p>
          <a:p>
            <a:endParaRPr lang="en-US" sz="1400" dirty="0">
              <a:solidFill>
                <a:schemeClr val="bg1"/>
              </a:solidFill>
            </a:endParaRPr>
          </a:p>
          <a:p>
            <a:r>
              <a:rPr lang="en-US" sz="1400" dirty="0">
                <a:solidFill>
                  <a:schemeClr val="bg1"/>
                </a:solidFill>
              </a:rPr>
              <a:t>Other attractions include an open air ice rink, merry-go-rounds, singers and shows. Finally, "Cathedral in </a:t>
            </a:r>
            <a:r>
              <a:rPr lang="en-US" sz="1400" dirty="0" err="1">
                <a:solidFill>
                  <a:schemeClr val="bg1"/>
                </a:solidFill>
              </a:rPr>
              <a:t>Colour</a:t>
            </a:r>
            <a:r>
              <a:rPr lang="en-US" sz="1400" dirty="0">
                <a:solidFill>
                  <a:schemeClr val="bg1"/>
                </a:solidFill>
              </a:rPr>
              <a:t>" (La Cathédrale </a:t>
            </a:r>
            <a:r>
              <a:rPr lang="en-US" sz="1400" dirty="0" err="1">
                <a:solidFill>
                  <a:schemeClr val="bg1"/>
                </a:solidFill>
              </a:rPr>
              <a:t>en</a:t>
            </a:r>
            <a:r>
              <a:rPr lang="en-US" sz="1400" dirty="0">
                <a:solidFill>
                  <a:schemeClr val="bg1"/>
                </a:solidFill>
              </a:rPr>
              <a:t> Couleurs) - is a free light show from 1st December to 1st January.</a:t>
            </a:r>
          </a:p>
          <a:p>
            <a:br>
              <a:rPr lang="en-US" sz="1400" dirty="0"/>
            </a:br>
            <a:endParaRPr sz="1400" dirty="0">
              <a:solidFill>
                <a:schemeClr val="bg1"/>
              </a:solidFill>
              <a:latin typeface="Arial"/>
              <a:cs typeface="Arial"/>
            </a:endParaRPr>
          </a:p>
        </p:txBody>
      </p:sp>
      <p:pic>
        <p:nvPicPr>
          <p:cNvPr id="2" name="object 9">
            <a:extLst>
              <a:ext uri="{FF2B5EF4-FFF2-40B4-BE49-F238E27FC236}">
                <a16:creationId xmlns:a16="http://schemas.microsoft.com/office/drawing/2014/main" id="{CE4AE8DD-F271-6038-AEA8-D1A75A4FE7DF}"/>
              </a:ext>
            </a:extLst>
          </p:cNvPr>
          <p:cNvPicPr/>
          <p:nvPr/>
        </p:nvPicPr>
        <p:blipFill>
          <a:blip r:embed="rId4" cstate="print"/>
          <a:stretch>
            <a:fillRect/>
          </a:stretch>
        </p:blipFill>
        <p:spPr>
          <a:xfrm>
            <a:off x="7924800" y="220905"/>
            <a:ext cx="979170" cy="978408"/>
          </a:xfrm>
          <a:prstGeom prst="rect">
            <a:avLst/>
          </a:prstGeom>
        </p:spPr>
      </p:pic>
    </p:spTree>
    <p:extLst>
      <p:ext uri="{BB962C8B-B14F-4D97-AF65-F5344CB8AC3E}">
        <p14:creationId xmlns:p14="http://schemas.microsoft.com/office/powerpoint/2010/main" val="3591724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memorial with flowers on the ground&#10;&#10;AI-generated content may be incorrect.">
            <a:extLst>
              <a:ext uri="{FF2B5EF4-FFF2-40B4-BE49-F238E27FC236}">
                <a16:creationId xmlns:a16="http://schemas.microsoft.com/office/drawing/2014/main" id="{E7BB8495-31FF-2B8B-4AF7-A2668CD03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0232" y="3505200"/>
            <a:ext cx="5029200" cy="3352800"/>
          </a:xfrm>
          <a:prstGeom prst="rect">
            <a:avLst/>
          </a:prstGeom>
        </p:spPr>
      </p:pic>
      <p:sp>
        <p:nvSpPr>
          <p:cNvPr id="3" name="object 3"/>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grpSp>
        <p:nvGrpSpPr>
          <p:cNvPr id="4" name="object 4"/>
          <p:cNvGrpSpPr/>
          <p:nvPr/>
        </p:nvGrpSpPr>
        <p:grpSpPr>
          <a:xfrm>
            <a:off x="0" y="0"/>
            <a:ext cx="8791575" cy="6858000"/>
            <a:chOff x="0" y="0"/>
            <a:chExt cx="8791575" cy="6858000"/>
          </a:xfrm>
        </p:grpSpPr>
        <p:pic>
          <p:nvPicPr>
            <p:cNvPr id="5" name="object 5"/>
            <p:cNvPicPr/>
            <p:nvPr/>
          </p:nvPicPr>
          <p:blipFill>
            <a:blip r:embed="rId3" cstate="print"/>
            <a:stretch>
              <a:fillRect/>
            </a:stretch>
          </p:blipFill>
          <p:spPr>
            <a:xfrm>
              <a:off x="7812023" y="260604"/>
              <a:ext cx="979170" cy="978408"/>
            </a:xfrm>
            <a:prstGeom prst="rect">
              <a:avLst/>
            </a:prstGeom>
          </p:spPr>
        </p:pic>
        <p:sp>
          <p:nvSpPr>
            <p:cNvPr id="6" name="object 6"/>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a:p>
          </p:txBody>
        </p:sp>
      </p:grpSp>
      <p:sp>
        <p:nvSpPr>
          <p:cNvPr id="7" name="object 7"/>
          <p:cNvSpPr txBox="1">
            <a:spLocks noGrp="1"/>
          </p:cNvSpPr>
          <p:nvPr>
            <p:ph type="title"/>
          </p:nvPr>
        </p:nvSpPr>
        <p:spPr>
          <a:xfrm>
            <a:off x="510799" y="493627"/>
            <a:ext cx="3259582" cy="2141611"/>
          </a:xfrm>
          <a:prstGeom prst="rect">
            <a:avLst/>
          </a:prstGeom>
        </p:spPr>
        <p:txBody>
          <a:bodyPr vert="horz" wrap="square" lIns="0" tIns="1023619" rIns="0" bIns="0" rtlCol="0">
            <a:spAutoFit/>
          </a:bodyPr>
          <a:lstStyle/>
          <a:p>
            <a:r>
              <a:rPr lang="en-GB" dirty="0"/>
              <a:t>Thiepval Memorial</a:t>
            </a:r>
          </a:p>
        </p:txBody>
      </p:sp>
      <p:sp>
        <p:nvSpPr>
          <p:cNvPr id="8" name="object 8"/>
          <p:cNvSpPr txBox="1"/>
          <p:nvPr/>
        </p:nvSpPr>
        <p:spPr>
          <a:xfrm>
            <a:off x="510799" y="2925591"/>
            <a:ext cx="2999740" cy="1545936"/>
          </a:xfrm>
          <a:prstGeom prst="rect">
            <a:avLst/>
          </a:prstGeom>
        </p:spPr>
        <p:txBody>
          <a:bodyPr vert="horz" wrap="square" lIns="0" tIns="12065" rIns="0" bIns="0" rtlCol="0">
            <a:spAutoFit/>
          </a:bodyPr>
          <a:lstStyle/>
          <a:p>
            <a:pPr marL="12700" marR="5080">
              <a:lnSpc>
                <a:spcPct val="100000"/>
              </a:lnSpc>
              <a:spcBef>
                <a:spcPts val="95"/>
              </a:spcBef>
            </a:pPr>
            <a:r>
              <a:rPr lang="en-US" sz="1400" dirty="0">
                <a:solidFill>
                  <a:schemeClr val="bg1"/>
                </a:solidFill>
              </a:rPr>
              <a:t>The largest British war memorial in the world is known as the "Memorial to the Missing". </a:t>
            </a:r>
          </a:p>
          <a:p>
            <a:pPr marL="12700" marR="5080">
              <a:lnSpc>
                <a:spcPct val="100000"/>
              </a:lnSpc>
              <a:spcBef>
                <a:spcPts val="95"/>
              </a:spcBef>
            </a:pPr>
            <a:endParaRPr lang="en-US" sz="1400" dirty="0">
              <a:solidFill>
                <a:schemeClr val="bg1"/>
              </a:solidFill>
            </a:endParaRPr>
          </a:p>
          <a:p>
            <a:pPr marL="12700" marR="5080">
              <a:lnSpc>
                <a:spcPct val="100000"/>
              </a:lnSpc>
              <a:spcBef>
                <a:spcPts val="95"/>
              </a:spcBef>
            </a:pPr>
            <a:r>
              <a:rPr lang="en-US" sz="1400" dirty="0">
                <a:solidFill>
                  <a:schemeClr val="bg1"/>
                </a:solidFill>
              </a:rPr>
              <a:t>A moving tribute to the 72,000+ servicemen who died in the Battles of the Somme in WWI</a:t>
            </a:r>
            <a:endParaRPr lang="en-US" sz="1400" dirty="0">
              <a:solidFill>
                <a:schemeClr val="bg1"/>
              </a:solidFill>
              <a:latin typeface="Arial"/>
              <a:cs typeface="Arial"/>
            </a:endParaRPr>
          </a:p>
        </p:txBody>
      </p:sp>
      <p:pic>
        <p:nvPicPr>
          <p:cNvPr id="13" name="Picture 12" descr="A monument with a cross in front of it&#10;&#10;AI-generated content may be incorrect.">
            <a:extLst>
              <a:ext uri="{FF2B5EF4-FFF2-40B4-BE49-F238E27FC236}">
                <a16:creationId xmlns:a16="http://schemas.microsoft.com/office/drawing/2014/main" id="{94891CD6-5F54-4A75-294D-2A44065939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8020" y="0"/>
            <a:ext cx="4931412" cy="36985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07F1A1-1727-75C2-A115-3CF5366B77BE}"/>
            </a:ext>
          </a:extLst>
        </p:cNvPr>
        <p:cNvGrpSpPr/>
        <p:nvPr/>
      </p:nvGrpSpPr>
      <p:grpSpPr>
        <a:xfrm>
          <a:off x="0" y="0"/>
          <a:ext cx="0" cy="0"/>
          <a:chOff x="0" y="0"/>
          <a:chExt cx="0" cy="0"/>
        </a:xfrm>
      </p:grpSpPr>
      <p:pic>
        <p:nvPicPr>
          <p:cNvPr id="9" name="Picture 8" descr="A group of people walking in a tunnel&#10;&#10;AI-generated content may be incorrect.">
            <a:extLst>
              <a:ext uri="{FF2B5EF4-FFF2-40B4-BE49-F238E27FC236}">
                <a16:creationId xmlns:a16="http://schemas.microsoft.com/office/drawing/2014/main" id="{193A12F7-A275-F6CA-ABC0-EC112F3699FD}"/>
              </a:ext>
            </a:extLst>
          </p:cNvPr>
          <p:cNvPicPr>
            <a:picLocks noChangeAspect="1"/>
          </p:cNvPicPr>
          <p:nvPr/>
        </p:nvPicPr>
        <p:blipFill>
          <a:blip r:embed="rId2">
            <a:extLst>
              <a:ext uri="{28A0092B-C50C-407E-A947-70E740481C1C}">
                <a14:useLocalDpi xmlns:a14="http://schemas.microsoft.com/office/drawing/2010/main" val="0"/>
              </a:ext>
            </a:extLst>
          </a:blip>
          <a:srcRect l="28725" r="41573"/>
          <a:stretch>
            <a:fillRect/>
          </a:stretch>
        </p:blipFill>
        <p:spPr>
          <a:xfrm>
            <a:off x="4069465" y="-3024"/>
            <a:ext cx="5074536" cy="6861024"/>
          </a:xfrm>
          <a:prstGeom prst="rect">
            <a:avLst/>
          </a:prstGeom>
        </p:spPr>
      </p:pic>
      <p:sp>
        <p:nvSpPr>
          <p:cNvPr id="3" name="object 3">
            <a:extLst>
              <a:ext uri="{FF2B5EF4-FFF2-40B4-BE49-F238E27FC236}">
                <a16:creationId xmlns:a16="http://schemas.microsoft.com/office/drawing/2014/main" id="{25F9019F-EFD5-D029-BADB-F86C248C283E}"/>
              </a:ext>
            </a:extLst>
          </p:cNvPr>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grpSp>
        <p:nvGrpSpPr>
          <p:cNvPr id="4" name="object 4">
            <a:extLst>
              <a:ext uri="{FF2B5EF4-FFF2-40B4-BE49-F238E27FC236}">
                <a16:creationId xmlns:a16="http://schemas.microsoft.com/office/drawing/2014/main" id="{A43E865B-55EC-ACD0-DD2C-565A318C7F2C}"/>
              </a:ext>
            </a:extLst>
          </p:cNvPr>
          <p:cNvGrpSpPr/>
          <p:nvPr/>
        </p:nvGrpSpPr>
        <p:grpSpPr>
          <a:xfrm>
            <a:off x="0" y="0"/>
            <a:ext cx="8791575" cy="6858000"/>
            <a:chOff x="0" y="0"/>
            <a:chExt cx="8791575" cy="6858000"/>
          </a:xfrm>
        </p:grpSpPr>
        <p:pic>
          <p:nvPicPr>
            <p:cNvPr id="5" name="object 5">
              <a:extLst>
                <a:ext uri="{FF2B5EF4-FFF2-40B4-BE49-F238E27FC236}">
                  <a16:creationId xmlns:a16="http://schemas.microsoft.com/office/drawing/2014/main" id="{3948BF5F-932C-06A2-613C-28E5E33898CF}"/>
                </a:ext>
              </a:extLst>
            </p:cNvPr>
            <p:cNvPicPr/>
            <p:nvPr/>
          </p:nvPicPr>
          <p:blipFill>
            <a:blip r:embed="rId3" cstate="print"/>
            <a:stretch>
              <a:fillRect/>
            </a:stretch>
          </p:blipFill>
          <p:spPr>
            <a:xfrm>
              <a:off x="7812023" y="260604"/>
              <a:ext cx="979170" cy="978408"/>
            </a:xfrm>
            <a:prstGeom prst="rect">
              <a:avLst/>
            </a:prstGeom>
          </p:spPr>
        </p:pic>
        <p:sp>
          <p:nvSpPr>
            <p:cNvPr id="6" name="object 6">
              <a:extLst>
                <a:ext uri="{FF2B5EF4-FFF2-40B4-BE49-F238E27FC236}">
                  <a16:creationId xmlns:a16="http://schemas.microsoft.com/office/drawing/2014/main" id="{FB5A8E9D-6A50-864A-78D3-F1115CC04FFC}"/>
                </a:ext>
              </a:extLst>
            </p:cNvPr>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gradFill>
              <a:gsLst>
                <a:gs pos="0">
                  <a:schemeClr val="tx2"/>
                </a:gs>
                <a:gs pos="91000">
                  <a:schemeClr val="tx2">
                    <a:lumMod val="40000"/>
                    <a:lumOff val="60000"/>
                  </a:schemeClr>
                </a:gs>
              </a:gsLst>
              <a:lin ang="5400000" scaled="1"/>
            </a:gradFill>
          </p:spPr>
          <p:txBody>
            <a:bodyPr wrap="square" lIns="0" tIns="0" rIns="0" bIns="0" rtlCol="0"/>
            <a:lstStyle/>
            <a:p>
              <a:endParaRPr/>
            </a:p>
          </p:txBody>
        </p:sp>
      </p:grpSp>
      <p:sp>
        <p:nvSpPr>
          <p:cNvPr id="7" name="object 7">
            <a:extLst>
              <a:ext uri="{FF2B5EF4-FFF2-40B4-BE49-F238E27FC236}">
                <a16:creationId xmlns:a16="http://schemas.microsoft.com/office/drawing/2014/main" id="{81848BF5-F5C7-E619-8AFB-7E5B00212BED}"/>
              </a:ext>
            </a:extLst>
          </p:cNvPr>
          <p:cNvSpPr txBox="1">
            <a:spLocks noGrp="1"/>
          </p:cNvSpPr>
          <p:nvPr>
            <p:ph type="title"/>
          </p:nvPr>
        </p:nvSpPr>
        <p:spPr>
          <a:xfrm>
            <a:off x="506352" y="139832"/>
            <a:ext cx="3259582" cy="2695609"/>
          </a:xfrm>
          <a:prstGeom prst="rect">
            <a:avLst/>
          </a:prstGeom>
        </p:spPr>
        <p:txBody>
          <a:bodyPr vert="horz" wrap="square" lIns="0" tIns="1023619" rIns="0" bIns="0" rtlCol="0">
            <a:spAutoFit/>
          </a:bodyPr>
          <a:lstStyle/>
          <a:p>
            <a:r>
              <a:rPr lang="en-GB" dirty="0" err="1"/>
              <a:t>Nausicaá</a:t>
            </a:r>
            <a:r>
              <a:rPr lang="en-GB" dirty="0"/>
              <a:t> National Sea Centre</a:t>
            </a:r>
          </a:p>
        </p:txBody>
      </p:sp>
      <p:sp>
        <p:nvSpPr>
          <p:cNvPr id="8" name="object 8">
            <a:extLst>
              <a:ext uri="{FF2B5EF4-FFF2-40B4-BE49-F238E27FC236}">
                <a16:creationId xmlns:a16="http://schemas.microsoft.com/office/drawing/2014/main" id="{BD0D6139-DCB1-198B-C180-DD67808CA6CC}"/>
              </a:ext>
            </a:extLst>
          </p:cNvPr>
          <p:cNvSpPr txBox="1"/>
          <p:nvPr/>
        </p:nvSpPr>
        <p:spPr>
          <a:xfrm>
            <a:off x="506352" y="3098645"/>
            <a:ext cx="2999740" cy="1304844"/>
          </a:xfrm>
          <a:prstGeom prst="rect">
            <a:avLst/>
          </a:prstGeom>
        </p:spPr>
        <p:txBody>
          <a:bodyPr vert="horz" wrap="square" lIns="0" tIns="12065" rIns="0" bIns="0" rtlCol="0">
            <a:spAutoFit/>
          </a:bodyPr>
          <a:lstStyle/>
          <a:p>
            <a:pPr marL="12700" marR="5080">
              <a:lnSpc>
                <a:spcPct val="100000"/>
              </a:lnSpc>
              <a:spcBef>
                <a:spcPts val="95"/>
              </a:spcBef>
            </a:pPr>
            <a:r>
              <a:rPr lang="en-US" sz="1400" dirty="0">
                <a:solidFill>
                  <a:schemeClr val="bg1"/>
                </a:solidFill>
              </a:rPr>
              <a:t>The largest marine life </a:t>
            </a:r>
            <a:r>
              <a:rPr lang="en-US" sz="1400" dirty="0" err="1">
                <a:solidFill>
                  <a:schemeClr val="bg1"/>
                </a:solidFill>
              </a:rPr>
              <a:t>centre</a:t>
            </a:r>
            <a:r>
              <a:rPr lang="en-US" sz="1400" dirty="0">
                <a:solidFill>
                  <a:schemeClr val="bg1"/>
                </a:solidFill>
              </a:rPr>
              <a:t> in Europe is home to 1,600 species and promotes sustainability and marine management. This is a fun and educational cross-curricular visit for groups.</a:t>
            </a:r>
            <a:endParaRPr lang="en-US" sz="1400" dirty="0">
              <a:solidFill>
                <a:schemeClr val="bg1"/>
              </a:solidFill>
              <a:latin typeface="Arial"/>
              <a:cs typeface="Arial"/>
            </a:endParaRPr>
          </a:p>
        </p:txBody>
      </p:sp>
    </p:spTree>
    <p:extLst>
      <p:ext uri="{BB962C8B-B14F-4D97-AF65-F5344CB8AC3E}">
        <p14:creationId xmlns:p14="http://schemas.microsoft.com/office/powerpoint/2010/main" val="1818170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761</Words>
  <Application>Microsoft Office PowerPoint</Application>
  <PresentationFormat>On-screen Show (4:3)</PresentationFormat>
  <Paragraphs>72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Wingdings</vt:lpstr>
      <vt:lpstr>Office Theme</vt:lpstr>
      <vt:lpstr>PowerPoint Presentation</vt:lpstr>
      <vt:lpstr>You’re in safe hands</vt:lpstr>
      <vt:lpstr>Welcome to the Moulin Centre</vt:lpstr>
      <vt:lpstr>Lille Christmas Market</vt:lpstr>
      <vt:lpstr>Arras Christmas Market</vt:lpstr>
      <vt:lpstr>Boulogne-sur-Mer</vt:lpstr>
      <vt:lpstr>Amiens Christmas Market</vt:lpstr>
      <vt:lpstr>Thiepval Memorial</vt:lpstr>
      <vt:lpstr>Nausicaá National Sea Centre</vt:lpstr>
      <vt:lpstr>Goat cheese farm</vt:lpstr>
      <vt:lpstr>Local bakery</vt:lpstr>
      <vt:lpstr>France is waiting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Opal Coast</dc:title>
  <dc:creator>Voyager School Travel;Sam Taylor (Digital Marketing Assistant)</dc:creator>
  <cp:lastModifiedBy>Emma Heasman</cp:lastModifiedBy>
  <cp:revision>28</cp:revision>
  <dcterms:created xsi:type="dcterms:W3CDTF">2024-04-03T09:54:09Z</dcterms:created>
  <dcterms:modified xsi:type="dcterms:W3CDTF">2025-06-03T13:02:18Z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2024-04-03T00:00:00Z</vt:filetime>
  </property>
  <property fmtid="{D5CDD505-2E9C-101B-9397-08002B2CF9AE}" pid="3" name="Creator">
    <vt:lpwstr>MicrosoftÂ® PowerPointÂ® 2019</vt:lpwstr>
  </property>
  <property fmtid="{D5CDD505-2E9C-101B-9397-08002B2CF9AE}" pid="4" name="LastSaved">
    <vt:filetime>2024-04-03T00:00:00Z</vt:filetime>
  </property>
  <property fmtid="{D5CDD505-2E9C-101B-9397-08002B2CF9AE}" pid="5" name="Producer">
    <vt:lpwstr>Adobe PDF Services</vt:lpwstr>
  </property>
</Properties>
</file>