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4091" r:id="rId2"/>
  </p:sldMasterIdLst>
  <p:notesMasterIdLst>
    <p:notesMasterId r:id="rId26"/>
  </p:notesMasterIdLst>
  <p:sldIdLst>
    <p:sldId id="308" r:id="rId3"/>
    <p:sldId id="388" r:id="rId4"/>
    <p:sldId id="389" r:id="rId5"/>
    <p:sldId id="423" r:id="rId6"/>
    <p:sldId id="383" r:id="rId7"/>
    <p:sldId id="421" r:id="rId8"/>
    <p:sldId id="427" r:id="rId9"/>
    <p:sldId id="432" r:id="rId10"/>
    <p:sldId id="433" r:id="rId11"/>
    <p:sldId id="434" r:id="rId12"/>
    <p:sldId id="435" r:id="rId13"/>
    <p:sldId id="436" r:id="rId14"/>
    <p:sldId id="438" r:id="rId15"/>
    <p:sldId id="437" r:id="rId16"/>
    <p:sldId id="425" r:id="rId17"/>
    <p:sldId id="426" r:id="rId18"/>
    <p:sldId id="349" r:id="rId19"/>
    <p:sldId id="424" r:id="rId20"/>
    <p:sldId id="428" r:id="rId21"/>
    <p:sldId id="431" r:id="rId22"/>
    <p:sldId id="417" r:id="rId23"/>
    <p:sldId id="264" r:id="rId24"/>
    <p:sldId id="378" r:id="rId25"/>
  </p:sldIdLst>
  <p:sldSz cx="9144000" cy="6858000" type="screen4x3"/>
  <p:notesSz cx="6834188" cy="9979025"/>
  <p:embeddedFontLst>
    <p:embeddedFont>
      <p:font typeface="Arial Black" panose="020B0A04020102020204" pitchFamily="34" charset="0"/>
      <p:bold r:id="rId27"/>
    </p:embeddedFont>
  </p:embeddedFontLst>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91D0"/>
    <a:srgbClr val="1E1E1E"/>
    <a:srgbClr val="00528C"/>
    <a:srgbClr val="F98101"/>
    <a:srgbClr val="0087AC"/>
    <a:srgbClr val="576563"/>
    <a:srgbClr val="777777"/>
    <a:srgbClr val="5F5F5F"/>
    <a:srgbClr val="4D4D4D"/>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939" autoAdjust="0"/>
  </p:normalViewPr>
  <p:slideViewPr>
    <p:cSldViewPr>
      <p:cViewPr varScale="1">
        <p:scale>
          <a:sx n="77" d="100"/>
          <a:sy n="77" d="100"/>
        </p:scale>
        <p:origin x="1618"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2275" cy="498475"/>
          </a:xfrm>
          <a:prstGeom prst="rect">
            <a:avLst/>
          </a:prstGeom>
        </p:spPr>
        <p:txBody>
          <a:bodyPr vert="horz" lIns="91440" tIns="45720" rIns="91440" bIns="45720" rtlCol="0"/>
          <a:lstStyle>
            <a:lvl1pPr algn="l">
              <a:defRPr sz="1200">
                <a:latin typeface="Arial" charset="0"/>
              </a:defRPr>
            </a:lvl1pPr>
          </a:lstStyle>
          <a:p>
            <a:pPr>
              <a:defRPr/>
            </a:pPr>
            <a:endParaRPr lang="en-GB"/>
          </a:p>
        </p:txBody>
      </p:sp>
      <p:sp>
        <p:nvSpPr>
          <p:cNvPr id="3" name="Date Placeholder 2"/>
          <p:cNvSpPr>
            <a:spLocks noGrp="1"/>
          </p:cNvSpPr>
          <p:nvPr>
            <p:ph type="dt" idx="1"/>
          </p:nvPr>
        </p:nvSpPr>
        <p:spPr>
          <a:xfrm>
            <a:off x="3871913" y="0"/>
            <a:ext cx="2960687" cy="498475"/>
          </a:xfrm>
          <a:prstGeom prst="rect">
            <a:avLst/>
          </a:prstGeom>
        </p:spPr>
        <p:txBody>
          <a:bodyPr vert="horz" lIns="91440" tIns="45720" rIns="91440" bIns="45720" rtlCol="0"/>
          <a:lstStyle>
            <a:lvl1pPr algn="r">
              <a:defRPr sz="1200">
                <a:latin typeface="Arial" charset="0"/>
              </a:defRPr>
            </a:lvl1pPr>
          </a:lstStyle>
          <a:p>
            <a:pPr>
              <a:defRPr/>
            </a:pPr>
            <a:fld id="{4DB66D95-2EE8-4232-AD33-01996582BBDC}" type="datetimeFigureOut">
              <a:rPr lang="en-GB"/>
              <a:pPr>
                <a:defRPr/>
              </a:pPr>
              <a:t>03/07/2026</a:t>
            </a:fld>
            <a:endParaRPr lang="en-GB"/>
          </a:p>
        </p:txBody>
      </p:sp>
      <p:sp>
        <p:nvSpPr>
          <p:cNvPr id="4" name="Slide Image Placeholder 3"/>
          <p:cNvSpPr>
            <a:spLocks noGrp="1" noRot="1" noChangeAspect="1"/>
          </p:cNvSpPr>
          <p:nvPr>
            <p:ph type="sldImg" idx="2"/>
          </p:nvPr>
        </p:nvSpPr>
        <p:spPr>
          <a:xfrm>
            <a:off x="922338" y="747713"/>
            <a:ext cx="4991100" cy="374332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4213" y="4740275"/>
            <a:ext cx="5467350" cy="4491038"/>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78963"/>
            <a:ext cx="2962275" cy="498475"/>
          </a:xfrm>
          <a:prstGeom prst="rect">
            <a:avLst/>
          </a:prstGeom>
        </p:spPr>
        <p:txBody>
          <a:bodyPr vert="horz" lIns="91440" tIns="45720" rIns="91440" bIns="45720" rtlCol="0" anchor="b"/>
          <a:lstStyle>
            <a:lvl1pPr algn="l">
              <a:defRPr sz="1200">
                <a:latin typeface="Arial" charset="0"/>
              </a:defRPr>
            </a:lvl1pPr>
          </a:lstStyle>
          <a:p>
            <a:pPr>
              <a:defRPr/>
            </a:pPr>
            <a:endParaRPr lang="en-GB"/>
          </a:p>
        </p:txBody>
      </p:sp>
      <p:sp>
        <p:nvSpPr>
          <p:cNvPr id="7" name="Slide Number Placeholder 6"/>
          <p:cNvSpPr>
            <a:spLocks noGrp="1"/>
          </p:cNvSpPr>
          <p:nvPr>
            <p:ph type="sldNum" sz="quarter" idx="5"/>
          </p:nvPr>
        </p:nvSpPr>
        <p:spPr>
          <a:xfrm>
            <a:off x="3871913" y="9478963"/>
            <a:ext cx="2960687" cy="498475"/>
          </a:xfrm>
          <a:prstGeom prst="rect">
            <a:avLst/>
          </a:prstGeom>
        </p:spPr>
        <p:txBody>
          <a:bodyPr vert="horz" lIns="91440" tIns="45720" rIns="91440" bIns="45720" rtlCol="0" anchor="b"/>
          <a:lstStyle>
            <a:lvl1pPr algn="r">
              <a:defRPr sz="1200">
                <a:latin typeface="Arial" charset="0"/>
              </a:defRPr>
            </a:lvl1pPr>
          </a:lstStyle>
          <a:p>
            <a:pPr>
              <a:defRPr/>
            </a:pPr>
            <a:fld id="{FE5659F2-D8C9-47F3-85EA-B2EC83B8DDD8}" type="slidenum">
              <a:rPr lang="en-GB"/>
              <a:pPr>
                <a:defRPr/>
              </a:pPr>
              <a:t>‹#›</a:t>
            </a:fld>
            <a:endParaRPr lang="en-GB"/>
          </a:p>
        </p:txBody>
      </p:sp>
    </p:spTree>
    <p:extLst>
      <p:ext uri="{BB962C8B-B14F-4D97-AF65-F5344CB8AC3E}">
        <p14:creationId xmlns:p14="http://schemas.microsoft.com/office/powerpoint/2010/main" val="11967801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FE5659F2-D8C9-47F3-85EA-B2EC83B8DDD8}" type="slidenum">
              <a:rPr lang="en-GB" smtClean="0"/>
              <a:pPr>
                <a:defRPr/>
              </a:pPr>
              <a:t>1</a:t>
            </a:fld>
            <a:endParaRPr lang="en-GB"/>
          </a:p>
        </p:txBody>
      </p:sp>
    </p:spTree>
    <p:extLst>
      <p:ext uri="{BB962C8B-B14F-4D97-AF65-F5344CB8AC3E}">
        <p14:creationId xmlns:p14="http://schemas.microsoft.com/office/powerpoint/2010/main" val="3708519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58319-8DED-D658-931F-A20332DDAAB2}"/>
            </a:ext>
          </a:extLst>
        </p:cNvPr>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3E140AFD-4BA0-D62B-D9AB-43EE3FF1C4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1FEAAC7D-1ACB-6AD9-EE9D-6E5BDE4B2A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7652" name="Slide Number Placeholder 3">
            <a:extLst>
              <a:ext uri="{FF2B5EF4-FFF2-40B4-BE49-F238E27FC236}">
                <a16:creationId xmlns:a16="http://schemas.microsoft.com/office/drawing/2014/main" id="{B94CAE2C-B8ED-86DB-A703-0AAAF2A24A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06C8B2A-D986-4D99-A103-19125B17F99D}" type="slidenum">
              <a:rPr lang="en-GB" altLang="en-US" smtClean="0">
                <a:solidFill>
                  <a:srgbClr val="000000"/>
                </a:solidFill>
                <a:latin typeface="Arial" charset="0"/>
              </a:rPr>
              <a:pPr eaLnBrk="1" hangingPunct="1">
                <a:spcBef>
                  <a:spcPct val="0"/>
                </a:spcBef>
              </a:pPr>
              <a:t>10</a:t>
            </a:fld>
            <a:endParaRPr lang="en-GB" altLang="en-US">
              <a:solidFill>
                <a:srgbClr val="000000"/>
              </a:solidFill>
              <a:latin typeface="Arial" charset="0"/>
            </a:endParaRPr>
          </a:p>
        </p:txBody>
      </p:sp>
    </p:spTree>
    <p:extLst>
      <p:ext uri="{BB962C8B-B14F-4D97-AF65-F5344CB8AC3E}">
        <p14:creationId xmlns:p14="http://schemas.microsoft.com/office/powerpoint/2010/main" val="4093922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92CD7-A0C6-4EAD-108E-732422A61752}"/>
            </a:ext>
          </a:extLst>
        </p:cNvPr>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C03045BE-5B3A-0A8E-C035-12A9AECD03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5390D0FE-1470-CA36-1795-19F2C92BDB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7652" name="Slide Number Placeholder 3">
            <a:extLst>
              <a:ext uri="{FF2B5EF4-FFF2-40B4-BE49-F238E27FC236}">
                <a16:creationId xmlns:a16="http://schemas.microsoft.com/office/drawing/2014/main" id="{7319C87F-D9DB-CBBC-5237-0DBC54A0E6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06C8B2A-D986-4D99-A103-19125B17F99D}" type="slidenum">
              <a:rPr lang="en-GB" altLang="en-US" smtClean="0">
                <a:solidFill>
                  <a:srgbClr val="000000"/>
                </a:solidFill>
                <a:latin typeface="Arial" charset="0"/>
              </a:rPr>
              <a:pPr eaLnBrk="1" hangingPunct="1">
                <a:spcBef>
                  <a:spcPct val="0"/>
                </a:spcBef>
              </a:pPr>
              <a:t>11</a:t>
            </a:fld>
            <a:endParaRPr lang="en-GB" altLang="en-US">
              <a:solidFill>
                <a:srgbClr val="000000"/>
              </a:solidFill>
              <a:latin typeface="Arial" charset="0"/>
            </a:endParaRPr>
          </a:p>
        </p:txBody>
      </p:sp>
    </p:spTree>
    <p:extLst>
      <p:ext uri="{BB962C8B-B14F-4D97-AF65-F5344CB8AC3E}">
        <p14:creationId xmlns:p14="http://schemas.microsoft.com/office/powerpoint/2010/main" val="1327139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D9AB8-FB21-BF89-F8FB-35A6D9D4B78D}"/>
            </a:ext>
          </a:extLst>
        </p:cNvPr>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0ECC569F-F5C5-5B49-A6C3-35D3E3796D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120BFCD7-AB5C-F3AF-4DC9-437F50055F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7652" name="Slide Number Placeholder 3">
            <a:extLst>
              <a:ext uri="{FF2B5EF4-FFF2-40B4-BE49-F238E27FC236}">
                <a16:creationId xmlns:a16="http://schemas.microsoft.com/office/drawing/2014/main" id="{ABA56A03-57EE-69E1-C0D9-9831DAB5BF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06C8B2A-D986-4D99-A103-19125B17F99D}" type="slidenum">
              <a:rPr lang="en-GB" altLang="en-US" smtClean="0">
                <a:solidFill>
                  <a:srgbClr val="000000"/>
                </a:solidFill>
                <a:latin typeface="Arial" charset="0"/>
              </a:rPr>
              <a:pPr eaLnBrk="1" hangingPunct="1">
                <a:spcBef>
                  <a:spcPct val="0"/>
                </a:spcBef>
              </a:pPr>
              <a:t>12</a:t>
            </a:fld>
            <a:endParaRPr lang="en-GB" altLang="en-US">
              <a:solidFill>
                <a:srgbClr val="000000"/>
              </a:solidFill>
              <a:latin typeface="Arial" charset="0"/>
            </a:endParaRPr>
          </a:p>
        </p:txBody>
      </p:sp>
    </p:spTree>
    <p:extLst>
      <p:ext uri="{BB962C8B-B14F-4D97-AF65-F5344CB8AC3E}">
        <p14:creationId xmlns:p14="http://schemas.microsoft.com/office/powerpoint/2010/main" val="1485510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5D738-F329-C4B1-A715-38489A808185}"/>
            </a:ext>
          </a:extLst>
        </p:cNvPr>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7C92773C-42CB-F171-6CC9-3AE90EDF24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1BC0F36E-A58A-E249-D148-59187B5535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7652" name="Slide Number Placeholder 3">
            <a:extLst>
              <a:ext uri="{FF2B5EF4-FFF2-40B4-BE49-F238E27FC236}">
                <a16:creationId xmlns:a16="http://schemas.microsoft.com/office/drawing/2014/main" id="{092A5C70-2D58-03C4-5AAD-FCEEC4569D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06C8B2A-D986-4D99-A103-19125B17F99D}" type="slidenum">
              <a:rPr lang="en-GB" altLang="en-US" smtClean="0">
                <a:solidFill>
                  <a:srgbClr val="000000"/>
                </a:solidFill>
                <a:latin typeface="Arial" charset="0"/>
              </a:rPr>
              <a:pPr eaLnBrk="1" hangingPunct="1">
                <a:spcBef>
                  <a:spcPct val="0"/>
                </a:spcBef>
              </a:pPr>
              <a:t>13</a:t>
            </a:fld>
            <a:endParaRPr lang="en-GB" altLang="en-US">
              <a:solidFill>
                <a:srgbClr val="000000"/>
              </a:solidFill>
              <a:latin typeface="Arial" charset="0"/>
            </a:endParaRPr>
          </a:p>
        </p:txBody>
      </p:sp>
    </p:spTree>
    <p:extLst>
      <p:ext uri="{BB962C8B-B14F-4D97-AF65-F5344CB8AC3E}">
        <p14:creationId xmlns:p14="http://schemas.microsoft.com/office/powerpoint/2010/main" val="3222085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FD1F7-C230-841E-895A-E59F2E663727}"/>
            </a:ext>
          </a:extLst>
        </p:cNvPr>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C68FE8D-0F48-0FDE-4E60-610AAB3D24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51536BBD-C1D2-5745-5C3C-29292AE217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7652" name="Slide Number Placeholder 3">
            <a:extLst>
              <a:ext uri="{FF2B5EF4-FFF2-40B4-BE49-F238E27FC236}">
                <a16:creationId xmlns:a16="http://schemas.microsoft.com/office/drawing/2014/main" id="{7A89891E-FA05-B874-5B1F-16C0ECFEEB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06C8B2A-D986-4D99-A103-19125B17F99D}" type="slidenum">
              <a:rPr lang="en-GB" altLang="en-US" smtClean="0">
                <a:solidFill>
                  <a:srgbClr val="000000"/>
                </a:solidFill>
                <a:latin typeface="Arial" charset="0"/>
              </a:rPr>
              <a:pPr eaLnBrk="1" hangingPunct="1">
                <a:spcBef>
                  <a:spcPct val="0"/>
                </a:spcBef>
              </a:pPr>
              <a:t>14</a:t>
            </a:fld>
            <a:endParaRPr lang="en-GB" altLang="en-US">
              <a:solidFill>
                <a:srgbClr val="000000"/>
              </a:solidFill>
              <a:latin typeface="Arial" charset="0"/>
            </a:endParaRPr>
          </a:p>
        </p:txBody>
      </p:sp>
    </p:spTree>
    <p:extLst>
      <p:ext uri="{BB962C8B-B14F-4D97-AF65-F5344CB8AC3E}">
        <p14:creationId xmlns:p14="http://schemas.microsoft.com/office/powerpoint/2010/main" val="823374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06C8B2A-D986-4D99-A103-19125B17F99D}" type="slidenum">
              <a:rPr lang="en-GB" altLang="en-US" smtClean="0">
                <a:solidFill>
                  <a:srgbClr val="000000"/>
                </a:solidFill>
                <a:latin typeface="Arial" charset="0"/>
              </a:rPr>
              <a:pPr eaLnBrk="1" hangingPunct="1">
                <a:spcBef>
                  <a:spcPct val="0"/>
                </a:spcBef>
              </a:pPr>
              <a:t>15</a:t>
            </a:fld>
            <a:endParaRPr lang="en-GB" altLang="en-US">
              <a:solidFill>
                <a:srgbClr val="000000"/>
              </a:solidFill>
              <a:latin typeface="Arial" charset="0"/>
            </a:endParaRPr>
          </a:p>
        </p:txBody>
      </p:sp>
    </p:spTree>
    <p:extLst>
      <p:ext uri="{BB962C8B-B14F-4D97-AF65-F5344CB8AC3E}">
        <p14:creationId xmlns:p14="http://schemas.microsoft.com/office/powerpoint/2010/main" val="1482799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06C8B2A-D986-4D99-A103-19125B17F99D}" type="slidenum">
              <a:rPr lang="en-GB" altLang="en-US" smtClean="0">
                <a:solidFill>
                  <a:srgbClr val="000000"/>
                </a:solidFill>
                <a:latin typeface="Arial" charset="0"/>
              </a:rPr>
              <a:pPr eaLnBrk="1" hangingPunct="1">
                <a:spcBef>
                  <a:spcPct val="0"/>
                </a:spcBef>
              </a:pPr>
              <a:t>16</a:t>
            </a:fld>
            <a:endParaRPr lang="en-GB" altLang="en-US">
              <a:solidFill>
                <a:srgbClr val="000000"/>
              </a:solidFill>
              <a:latin typeface="Arial" charset="0"/>
            </a:endParaRPr>
          </a:p>
        </p:txBody>
      </p:sp>
    </p:spTree>
    <p:extLst>
      <p:ext uri="{BB962C8B-B14F-4D97-AF65-F5344CB8AC3E}">
        <p14:creationId xmlns:p14="http://schemas.microsoft.com/office/powerpoint/2010/main" val="2565923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06C8B2A-D986-4D99-A103-19125B17F99D}" type="slidenum">
              <a:rPr lang="en-GB" altLang="en-US" smtClean="0">
                <a:solidFill>
                  <a:srgbClr val="000000"/>
                </a:solidFill>
                <a:latin typeface="Arial" charset="0"/>
              </a:rPr>
              <a:pPr eaLnBrk="1" hangingPunct="1">
                <a:spcBef>
                  <a:spcPct val="0"/>
                </a:spcBef>
              </a:pPr>
              <a:t>17</a:t>
            </a:fld>
            <a:endParaRPr lang="en-GB" altLang="en-US">
              <a:solidFill>
                <a:srgbClr val="000000"/>
              </a:solidFill>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06C8B2A-D986-4D99-A103-19125B17F99D}" type="slidenum">
              <a:rPr lang="en-GB" altLang="en-US" smtClean="0">
                <a:solidFill>
                  <a:srgbClr val="000000"/>
                </a:solidFill>
                <a:latin typeface="Arial" charset="0"/>
              </a:rPr>
              <a:pPr eaLnBrk="1" hangingPunct="1">
                <a:spcBef>
                  <a:spcPct val="0"/>
                </a:spcBef>
              </a:pPr>
              <a:t>18</a:t>
            </a:fld>
            <a:endParaRPr lang="en-GB" altLang="en-US">
              <a:solidFill>
                <a:srgbClr val="000000"/>
              </a:solidFill>
              <a:latin typeface="Arial" charset="0"/>
            </a:endParaRPr>
          </a:p>
        </p:txBody>
      </p:sp>
    </p:spTree>
    <p:extLst>
      <p:ext uri="{BB962C8B-B14F-4D97-AF65-F5344CB8AC3E}">
        <p14:creationId xmlns:p14="http://schemas.microsoft.com/office/powerpoint/2010/main" val="3468790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06C8B2A-D986-4D99-A103-19125B17F99D}" type="slidenum">
              <a:rPr lang="en-GB" altLang="en-US" smtClean="0">
                <a:solidFill>
                  <a:srgbClr val="000000"/>
                </a:solidFill>
                <a:latin typeface="Arial" charset="0"/>
              </a:rPr>
              <a:pPr eaLnBrk="1" hangingPunct="1">
                <a:spcBef>
                  <a:spcPct val="0"/>
                </a:spcBef>
              </a:pPr>
              <a:t>19</a:t>
            </a:fld>
            <a:endParaRPr lang="en-GB" altLang="en-US">
              <a:solidFill>
                <a:srgbClr val="000000"/>
              </a:solidFill>
              <a:latin typeface="Arial" charset="0"/>
            </a:endParaRPr>
          </a:p>
        </p:txBody>
      </p:sp>
    </p:spTree>
    <p:extLst>
      <p:ext uri="{BB962C8B-B14F-4D97-AF65-F5344CB8AC3E}">
        <p14:creationId xmlns:p14="http://schemas.microsoft.com/office/powerpoint/2010/main" val="2877481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20DC59B-98B8-4E07-81F6-587950E7B3B7}" type="slidenum">
              <a:rPr lang="en-GB" altLang="en-US" smtClean="0">
                <a:solidFill>
                  <a:srgbClr val="000000"/>
                </a:solidFill>
                <a:latin typeface="Arial" charset="0"/>
              </a:rPr>
              <a:pPr eaLnBrk="1" hangingPunct="1">
                <a:spcBef>
                  <a:spcPct val="0"/>
                </a:spcBef>
              </a:pPr>
              <a:t>2</a:t>
            </a:fld>
            <a:endParaRPr lang="en-GB" altLang="en-US">
              <a:solidFill>
                <a:srgbClr val="000000"/>
              </a:solidFill>
              <a:latin typeface="Arial" charset="0"/>
            </a:endParaRPr>
          </a:p>
        </p:txBody>
      </p:sp>
    </p:spTree>
    <p:extLst>
      <p:ext uri="{BB962C8B-B14F-4D97-AF65-F5344CB8AC3E}">
        <p14:creationId xmlns:p14="http://schemas.microsoft.com/office/powerpoint/2010/main" val="2345698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A4B80-28DD-A392-ED65-177F70A0F5D5}"/>
            </a:ext>
          </a:extLst>
        </p:cNvPr>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9B8101F3-3489-1528-973D-88E2DC872B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B9182C72-774D-6703-9D0C-5DC2F5C885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7652" name="Slide Number Placeholder 3">
            <a:extLst>
              <a:ext uri="{FF2B5EF4-FFF2-40B4-BE49-F238E27FC236}">
                <a16:creationId xmlns:a16="http://schemas.microsoft.com/office/drawing/2014/main" id="{BB574846-079A-211F-4B36-D88BE99F99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06C8B2A-D986-4D99-A103-19125B17F99D}" type="slidenum">
              <a:rPr lang="en-GB" altLang="en-US" smtClean="0">
                <a:solidFill>
                  <a:srgbClr val="000000"/>
                </a:solidFill>
                <a:latin typeface="Arial" charset="0"/>
              </a:rPr>
              <a:pPr eaLnBrk="1" hangingPunct="1">
                <a:spcBef>
                  <a:spcPct val="0"/>
                </a:spcBef>
              </a:pPr>
              <a:t>20</a:t>
            </a:fld>
            <a:endParaRPr lang="en-GB" altLang="en-US">
              <a:solidFill>
                <a:srgbClr val="000000"/>
              </a:solidFill>
              <a:latin typeface="Arial" charset="0"/>
            </a:endParaRPr>
          </a:p>
        </p:txBody>
      </p:sp>
    </p:spTree>
    <p:extLst>
      <p:ext uri="{BB962C8B-B14F-4D97-AF65-F5344CB8AC3E}">
        <p14:creationId xmlns:p14="http://schemas.microsoft.com/office/powerpoint/2010/main" val="79959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44880-F833-8C4A-D4E3-A99EC247FCE2}"/>
            </a:ext>
          </a:extLst>
        </p:cNvPr>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F33ABA20-2323-B481-99DC-A5915D143C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B32ABB28-C946-0AFF-1AF9-AE1D81B812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5604" name="Slide Number Placeholder 3">
            <a:extLst>
              <a:ext uri="{FF2B5EF4-FFF2-40B4-BE49-F238E27FC236}">
                <a16:creationId xmlns:a16="http://schemas.microsoft.com/office/drawing/2014/main" id="{07750B1B-5E1E-F83D-7645-E786693A1F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20DC59B-98B8-4E07-81F6-587950E7B3B7}" type="slidenum">
              <a:rPr lang="en-GB" altLang="en-US" smtClean="0">
                <a:solidFill>
                  <a:srgbClr val="000000"/>
                </a:solidFill>
                <a:latin typeface="Arial" charset="0"/>
              </a:rPr>
              <a:pPr eaLnBrk="1" hangingPunct="1">
                <a:spcBef>
                  <a:spcPct val="0"/>
                </a:spcBef>
              </a:pPr>
              <a:t>21</a:t>
            </a:fld>
            <a:endParaRPr lang="en-GB" altLang="en-US">
              <a:solidFill>
                <a:srgbClr val="000000"/>
              </a:solidFill>
              <a:latin typeface="Arial" charset="0"/>
            </a:endParaRPr>
          </a:p>
        </p:txBody>
      </p:sp>
    </p:spTree>
    <p:extLst>
      <p:ext uri="{BB962C8B-B14F-4D97-AF65-F5344CB8AC3E}">
        <p14:creationId xmlns:p14="http://schemas.microsoft.com/office/powerpoint/2010/main" val="437353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20DC59B-98B8-4E07-81F6-587950E7B3B7}" type="slidenum">
              <a:rPr lang="en-GB" altLang="en-US" smtClean="0">
                <a:solidFill>
                  <a:srgbClr val="000000"/>
                </a:solidFill>
                <a:latin typeface="Arial" charset="0"/>
              </a:rPr>
              <a:pPr eaLnBrk="1" hangingPunct="1">
                <a:spcBef>
                  <a:spcPct val="0"/>
                </a:spcBef>
              </a:pPr>
              <a:t>3</a:t>
            </a:fld>
            <a:endParaRPr lang="en-GB" altLang="en-US">
              <a:solidFill>
                <a:srgbClr val="000000"/>
              </a:solidFill>
              <a:latin typeface="Arial" charset="0"/>
            </a:endParaRPr>
          </a:p>
        </p:txBody>
      </p:sp>
    </p:spTree>
    <p:extLst>
      <p:ext uri="{BB962C8B-B14F-4D97-AF65-F5344CB8AC3E}">
        <p14:creationId xmlns:p14="http://schemas.microsoft.com/office/powerpoint/2010/main" val="994564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06C8B2A-D986-4D99-A103-19125B17F99D}" type="slidenum">
              <a:rPr lang="en-GB" altLang="en-US" smtClean="0">
                <a:solidFill>
                  <a:srgbClr val="000000"/>
                </a:solidFill>
                <a:latin typeface="Arial" charset="0"/>
              </a:rPr>
              <a:pPr eaLnBrk="1" hangingPunct="1">
                <a:spcBef>
                  <a:spcPct val="0"/>
                </a:spcBef>
              </a:pPr>
              <a:t>4</a:t>
            </a:fld>
            <a:endParaRPr lang="en-GB" altLang="en-US">
              <a:solidFill>
                <a:srgbClr val="000000"/>
              </a:solidFill>
              <a:latin typeface="Arial" charset="0"/>
            </a:endParaRPr>
          </a:p>
        </p:txBody>
      </p:sp>
    </p:spTree>
    <p:extLst>
      <p:ext uri="{BB962C8B-B14F-4D97-AF65-F5344CB8AC3E}">
        <p14:creationId xmlns:p14="http://schemas.microsoft.com/office/powerpoint/2010/main" val="2292482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06C8B2A-D986-4D99-A103-19125B17F99D}" type="slidenum">
              <a:rPr lang="en-GB" altLang="en-US" smtClean="0">
                <a:solidFill>
                  <a:srgbClr val="000000"/>
                </a:solidFill>
                <a:latin typeface="Arial" charset="0"/>
              </a:rPr>
              <a:pPr eaLnBrk="1" hangingPunct="1">
                <a:spcBef>
                  <a:spcPct val="0"/>
                </a:spcBef>
              </a:pPr>
              <a:t>5</a:t>
            </a:fld>
            <a:endParaRPr lang="en-GB" altLang="en-US">
              <a:solidFill>
                <a:srgbClr val="000000"/>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06C8B2A-D986-4D99-A103-19125B17F99D}" type="slidenum">
              <a:rPr lang="en-GB" altLang="en-US" smtClean="0">
                <a:solidFill>
                  <a:srgbClr val="000000"/>
                </a:solidFill>
                <a:latin typeface="Arial" charset="0"/>
              </a:rPr>
              <a:pPr eaLnBrk="1" hangingPunct="1">
                <a:spcBef>
                  <a:spcPct val="0"/>
                </a:spcBef>
              </a:pPr>
              <a:t>6</a:t>
            </a:fld>
            <a:endParaRPr lang="en-GB" altLang="en-US">
              <a:solidFill>
                <a:srgbClr val="000000"/>
              </a:solidFill>
              <a:latin typeface="Arial" charset="0"/>
            </a:endParaRPr>
          </a:p>
        </p:txBody>
      </p:sp>
    </p:spTree>
    <p:extLst>
      <p:ext uri="{BB962C8B-B14F-4D97-AF65-F5344CB8AC3E}">
        <p14:creationId xmlns:p14="http://schemas.microsoft.com/office/powerpoint/2010/main" val="3538708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06C8B2A-D986-4D99-A103-19125B17F99D}" type="slidenum">
              <a:rPr lang="en-GB" altLang="en-US" smtClean="0">
                <a:solidFill>
                  <a:srgbClr val="000000"/>
                </a:solidFill>
                <a:latin typeface="Arial" charset="0"/>
              </a:rPr>
              <a:pPr eaLnBrk="1" hangingPunct="1">
                <a:spcBef>
                  <a:spcPct val="0"/>
                </a:spcBef>
              </a:pPr>
              <a:t>7</a:t>
            </a:fld>
            <a:endParaRPr lang="en-GB" altLang="en-US">
              <a:solidFill>
                <a:srgbClr val="000000"/>
              </a:solidFill>
              <a:latin typeface="Arial" charset="0"/>
            </a:endParaRPr>
          </a:p>
        </p:txBody>
      </p:sp>
    </p:spTree>
    <p:extLst>
      <p:ext uri="{BB962C8B-B14F-4D97-AF65-F5344CB8AC3E}">
        <p14:creationId xmlns:p14="http://schemas.microsoft.com/office/powerpoint/2010/main" val="2750561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35C1A-A015-6C74-1F5D-EAA019D0A2E3}"/>
            </a:ext>
          </a:extLst>
        </p:cNvPr>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B103839D-C5E6-EFBB-AC79-59DDE1F6E0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79C682EA-1869-7EEB-0BBE-335A71D67D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7652" name="Slide Number Placeholder 3">
            <a:extLst>
              <a:ext uri="{FF2B5EF4-FFF2-40B4-BE49-F238E27FC236}">
                <a16:creationId xmlns:a16="http://schemas.microsoft.com/office/drawing/2014/main" id="{EF0AB3BD-80E5-69FF-1966-1FDEEAFAA0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06C8B2A-D986-4D99-A103-19125B17F99D}" type="slidenum">
              <a:rPr lang="en-GB" altLang="en-US" smtClean="0">
                <a:solidFill>
                  <a:srgbClr val="000000"/>
                </a:solidFill>
                <a:latin typeface="Arial" charset="0"/>
              </a:rPr>
              <a:pPr eaLnBrk="1" hangingPunct="1">
                <a:spcBef>
                  <a:spcPct val="0"/>
                </a:spcBef>
              </a:pPr>
              <a:t>8</a:t>
            </a:fld>
            <a:endParaRPr lang="en-GB" altLang="en-US">
              <a:solidFill>
                <a:srgbClr val="000000"/>
              </a:solidFill>
              <a:latin typeface="Arial" charset="0"/>
            </a:endParaRPr>
          </a:p>
        </p:txBody>
      </p:sp>
    </p:spTree>
    <p:extLst>
      <p:ext uri="{BB962C8B-B14F-4D97-AF65-F5344CB8AC3E}">
        <p14:creationId xmlns:p14="http://schemas.microsoft.com/office/powerpoint/2010/main" val="1844767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14521-973A-1EE3-10FC-736235410934}"/>
            </a:ext>
          </a:extLst>
        </p:cNvPr>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349742B3-886E-2B72-D2EE-57F61B8501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6516CAFE-FB7B-7766-433E-93A5C0B5A9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7652" name="Slide Number Placeholder 3">
            <a:extLst>
              <a:ext uri="{FF2B5EF4-FFF2-40B4-BE49-F238E27FC236}">
                <a16:creationId xmlns:a16="http://schemas.microsoft.com/office/drawing/2014/main" id="{CB4CAF73-61EC-9CA3-F653-6802FAB530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06C8B2A-D986-4D99-A103-19125B17F99D}" type="slidenum">
              <a:rPr lang="en-GB" altLang="en-US" smtClean="0">
                <a:solidFill>
                  <a:srgbClr val="000000"/>
                </a:solidFill>
                <a:latin typeface="Arial" charset="0"/>
              </a:rPr>
              <a:pPr eaLnBrk="1" hangingPunct="1">
                <a:spcBef>
                  <a:spcPct val="0"/>
                </a:spcBef>
              </a:pPr>
              <a:t>9</a:t>
            </a:fld>
            <a:endParaRPr lang="en-GB" altLang="en-US">
              <a:solidFill>
                <a:srgbClr val="000000"/>
              </a:solidFill>
              <a:latin typeface="Arial" charset="0"/>
            </a:endParaRPr>
          </a:p>
        </p:txBody>
      </p:sp>
    </p:spTree>
    <p:extLst>
      <p:ext uri="{BB962C8B-B14F-4D97-AF65-F5344CB8AC3E}">
        <p14:creationId xmlns:p14="http://schemas.microsoft.com/office/powerpoint/2010/main" val="113102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5" name="Rectangle 4"/>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E436A8E-6DA8-435E-910C-C98DEE88A08B}" type="datetimeFigureOut">
              <a:rPr lang="en-GB"/>
              <a:pPr>
                <a:defRPr/>
              </a:pPr>
              <a:t>03/07/2026</a:t>
            </a:fld>
            <a:endParaRPr lang="en-GB"/>
          </a:p>
        </p:txBody>
      </p:sp>
      <p:sp>
        <p:nvSpPr>
          <p:cNvPr id="7"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8" name="Slide Number Placeholder 5"/>
          <p:cNvSpPr>
            <a:spLocks noGrp="1"/>
          </p:cNvSpPr>
          <p:nvPr>
            <p:ph type="sldNum" sz="quarter" idx="12"/>
          </p:nvPr>
        </p:nvSpPr>
        <p:spPr/>
        <p:txBody>
          <a:bodyPr/>
          <a:lstStyle>
            <a:lvl1pPr fontAlgn="base">
              <a:spcBef>
                <a:spcPct val="0"/>
              </a:spcBef>
              <a:spcAft>
                <a:spcPct val="0"/>
              </a:spcAft>
              <a:defRPr>
                <a:solidFill>
                  <a:srgbClr val="576563"/>
                </a:solidFill>
                <a:latin typeface="Arial" charset="0"/>
              </a:defRPr>
            </a:lvl1pPr>
          </a:lstStyle>
          <a:p>
            <a:pPr>
              <a:defRPr/>
            </a:pPr>
            <a:fld id="{E96CD4AD-DA35-41AC-BDC3-6F7D322785E9}" type="slidenum">
              <a:rPr lang="en-GB"/>
              <a:pPr>
                <a:defRPr/>
              </a:pPr>
              <a:t>‹#›</a:t>
            </a:fld>
            <a:endParaRPr lang="en-GB"/>
          </a:p>
        </p:txBody>
      </p:sp>
    </p:spTree>
    <p:extLst>
      <p:ext uri="{BB962C8B-B14F-4D97-AF65-F5344CB8AC3E}">
        <p14:creationId xmlns:p14="http://schemas.microsoft.com/office/powerpoint/2010/main" val="1399523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1ADE1D0-AC4D-46B7-8220-196C0A8E40A1}" type="datetimeFigureOut">
              <a:rPr lang="en-GB"/>
              <a:pPr>
                <a:defRPr/>
              </a:pPr>
              <a:t>03/07/2026</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561B1A1-A622-47B2-A2CF-23DB93621779}" type="slidenum">
              <a:rPr lang="en-GB"/>
              <a:pPr>
                <a:defRPr/>
              </a:pPr>
              <a:t>‹#›</a:t>
            </a:fld>
            <a:endParaRPr lang="en-GB"/>
          </a:p>
        </p:txBody>
      </p:sp>
    </p:spTree>
    <p:extLst>
      <p:ext uri="{BB962C8B-B14F-4D97-AF65-F5344CB8AC3E}">
        <p14:creationId xmlns:p14="http://schemas.microsoft.com/office/powerpoint/2010/main" val="1411350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8190202-D1A4-42BD-9456-3CCB82D2BC31}" type="datetimeFigureOut">
              <a:rPr lang="en-GB"/>
              <a:pPr>
                <a:defRPr/>
              </a:pPr>
              <a:t>03/07/2026</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69D9B51-E6A8-4431-8843-0E872DACE1A1}" type="slidenum">
              <a:rPr lang="en-GB"/>
              <a:pPr>
                <a:defRPr/>
              </a:pPr>
              <a:t>‹#›</a:t>
            </a:fld>
            <a:endParaRPr lang="en-GB"/>
          </a:p>
        </p:txBody>
      </p:sp>
    </p:spTree>
    <p:extLst>
      <p:ext uri="{BB962C8B-B14F-4D97-AF65-F5344CB8AC3E}">
        <p14:creationId xmlns:p14="http://schemas.microsoft.com/office/powerpoint/2010/main" val="3974210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2AFD16-1731-48D9-A435-4C5814ACCF7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674634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CFE5A6-E75D-465D-8CA6-3314E6AED7E8}"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528704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483BC8-31EB-4774-A858-6C1683D427C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773368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B32430-6B96-41B4-AFBB-1F141AFC644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694712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B4F3E5A-58A5-4990-9524-FC017ABB388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150437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2917D06-CE00-4308-ADBE-1FACF78D38D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860581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6AEB4A7-8BD1-4011-93B2-D26E57B26238}"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597316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1B0562-9E98-4385-A6B0-E2BCA4E1436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592044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058D0C5-FA3A-4053-B88C-4925E1802E5C}" type="datetimeFigureOut">
              <a:rPr lang="en-GB"/>
              <a:pPr>
                <a:defRPr/>
              </a:pPr>
              <a:t>03/07/2026</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363BC4D-79F8-4154-8ECB-15756B3188C8}" type="slidenum">
              <a:rPr lang="en-GB"/>
              <a:pPr>
                <a:defRPr/>
              </a:pPr>
              <a:t>‹#›</a:t>
            </a:fld>
            <a:endParaRPr lang="en-GB"/>
          </a:p>
        </p:txBody>
      </p:sp>
    </p:spTree>
    <p:extLst>
      <p:ext uri="{BB962C8B-B14F-4D97-AF65-F5344CB8AC3E}">
        <p14:creationId xmlns:p14="http://schemas.microsoft.com/office/powerpoint/2010/main" val="21121924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C836B9-C826-4CC1-AF9F-37C6DFA216B8}"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074316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2AA0AA-9FDA-4355-A929-060DAE5EBC3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305685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0ED7AD-E462-4417-8BFE-9BA0C86E470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947380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9125012-35DC-48E8-AEFF-32234AC5E42C}" type="datetimeFigureOut">
              <a:rPr lang="en-GB"/>
              <a:pPr>
                <a:defRPr/>
              </a:pPr>
              <a:t>03/07/2026</a:t>
            </a:fld>
            <a:endParaRPr lang="en-GB"/>
          </a:p>
        </p:txBody>
      </p:sp>
      <p:sp>
        <p:nvSpPr>
          <p:cNvPr id="5" name="Slide Number Placeholder 7"/>
          <p:cNvSpPr>
            <a:spLocks noGrp="1"/>
          </p:cNvSpPr>
          <p:nvPr>
            <p:ph type="sldNum" sz="quarter" idx="11"/>
          </p:nvPr>
        </p:nvSpPr>
        <p:spPr/>
        <p:txBody>
          <a:bodyPr/>
          <a:lstStyle>
            <a:lvl1pPr fontAlgn="base">
              <a:spcBef>
                <a:spcPct val="0"/>
              </a:spcBef>
              <a:spcAft>
                <a:spcPct val="0"/>
              </a:spcAft>
              <a:defRPr>
                <a:latin typeface="Arial" charset="0"/>
              </a:defRPr>
            </a:lvl1pPr>
          </a:lstStyle>
          <a:p>
            <a:pPr>
              <a:defRPr/>
            </a:pPr>
            <a:fld id="{141D6560-8577-4223-B56F-85911648A543}" type="slidenum">
              <a:rPr lang="en-GB"/>
              <a:pPr>
                <a:defRPr/>
              </a:pPr>
              <a:t>‹#›</a:t>
            </a:fld>
            <a:endParaRPr lang="en-GB"/>
          </a:p>
        </p:txBody>
      </p:sp>
      <p:sp>
        <p:nvSpPr>
          <p:cNvPr id="6" name="Footer Placeholder 8"/>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3167698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DA75F8E-45D7-4503-BEB5-5CA529239CFF}" type="datetimeFigureOut">
              <a:rPr lang="en-GB"/>
              <a:pPr>
                <a:defRPr/>
              </a:pPr>
              <a:t>03/07/2026</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D43BF8A-08CC-48FC-8D87-FD137640F7A3}" type="slidenum">
              <a:rPr lang="en-GB"/>
              <a:pPr>
                <a:defRPr/>
              </a:pPr>
              <a:t>‹#›</a:t>
            </a:fld>
            <a:endParaRPr lang="en-GB"/>
          </a:p>
        </p:txBody>
      </p:sp>
    </p:spTree>
    <p:extLst>
      <p:ext uri="{BB962C8B-B14F-4D97-AF65-F5344CB8AC3E}">
        <p14:creationId xmlns:p14="http://schemas.microsoft.com/office/powerpoint/2010/main" val="4250424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8F2E6E0-E815-4F09-9BDC-7D8BFE021DE7}" type="datetimeFigureOut">
              <a:rPr lang="en-GB"/>
              <a:pPr>
                <a:defRPr/>
              </a:pPr>
              <a:t>03/07/2026</a:t>
            </a:fld>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8523155-0399-4D73-B98F-09C4A0787320}" type="slidenum">
              <a:rPr lang="en-GB"/>
              <a:pPr>
                <a:defRPr/>
              </a:pPr>
              <a:t>‹#›</a:t>
            </a:fld>
            <a:endParaRPr lang="en-GB"/>
          </a:p>
        </p:txBody>
      </p:sp>
    </p:spTree>
    <p:extLst>
      <p:ext uri="{BB962C8B-B14F-4D97-AF65-F5344CB8AC3E}">
        <p14:creationId xmlns:p14="http://schemas.microsoft.com/office/powerpoint/2010/main" val="1011217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329F72D-6317-4F93-9213-1B9C90828D56}" type="datetimeFigureOut">
              <a:rPr lang="en-GB"/>
              <a:pPr>
                <a:defRPr/>
              </a:pPr>
              <a:t>03/07/2026</a:t>
            </a:fld>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3B3B782-325F-448F-944C-82D76B91E19D}" type="slidenum">
              <a:rPr lang="en-GB"/>
              <a:pPr>
                <a:defRPr/>
              </a:pPr>
              <a:t>‹#›</a:t>
            </a:fld>
            <a:endParaRPr lang="en-GB"/>
          </a:p>
        </p:txBody>
      </p:sp>
    </p:spTree>
    <p:extLst>
      <p:ext uri="{BB962C8B-B14F-4D97-AF65-F5344CB8AC3E}">
        <p14:creationId xmlns:p14="http://schemas.microsoft.com/office/powerpoint/2010/main" val="3764163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6AD09B7-B2A2-4E6C-88BF-1E2BD83A87C6}" type="datetimeFigureOut">
              <a:rPr lang="en-GB"/>
              <a:pPr>
                <a:defRPr/>
              </a:pPr>
              <a:t>03/07/2026</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65BBD26E-8E81-41E8-915C-FC6BB5AB1842}" type="slidenum">
              <a:rPr lang="en-GB"/>
              <a:pPr>
                <a:defRPr/>
              </a:pPr>
              <a:t>‹#›</a:t>
            </a:fld>
            <a:endParaRPr lang="en-GB"/>
          </a:p>
        </p:txBody>
      </p:sp>
    </p:spTree>
    <p:extLst>
      <p:ext uri="{BB962C8B-B14F-4D97-AF65-F5344CB8AC3E}">
        <p14:creationId xmlns:p14="http://schemas.microsoft.com/office/powerpoint/2010/main" val="890877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B40896E-5825-464D-97B7-B78CEC2B6546}" type="datetimeFigureOut">
              <a:rPr lang="en-GB"/>
              <a:pPr>
                <a:defRPr/>
              </a:pPr>
              <a:t>03/07/2026</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5F967CA-077D-4E7D-A133-67F36F600204}" type="slidenum">
              <a:rPr lang="en-GB"/>
              <a:pPr>
                <a:defRPr/>
              </a:pPr>
              <a:t>‹#›</a:t>
            </a:fld>
            <a:endParaRPr lang="en-GB"/>
          </a:p>
        </p:txBody>
      </p:sp>
    </p:spTree>
    <p:extLst>
      <p:ext uri="{BB962C8B-B14F-4D97-AF65-F5344CB8AC3E}">
        <p14:creationId xmlns:p14="http://schemas.microsoft.com/office/powerpoint/2010/main" val="610985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6" name="Rectangle 5"/>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a:xfrm>
            <a:off x="457200" y="4953000"/>
            <a:ext cx="8153400" cy="762000"/>
          </a:xfrm>
        </p:spPr>
        <p:txBody>
          <a:bodyPr anchor="t"/>
          <a:lstStyle>
            <a:lvl1pPr>
              <a:defRPr sz="3200"/>
            </a:lvl1pPr>
          </a:lstStyle>
          <a:p>
            <a:r>
              <a:rPr lang="en-US"/>
              <a:t>Click to edit Master title style</a:t>
            </a:r>
            <a:endParaRPr lang="en-US" dirty="0"/>
          </a:p>
        </p:txBody>
      </p:sp>
      <p:sp>
        <p:nvSpPr>
          <p:cNvPr id="7"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F80536C-B17A-4FE3-9A9B-A74879106EB7}" type="datetimeFigureOut">
              <a:rPr lang="en-GB"/>
              <a:pPr>
                <a:defRPr/>
              </a:pPr>
              <a:t>03/07/2026</a:t>
            </a:fld>
            <a:endParaRPr lang="en-GB"/>
          </a:p>
        </p:txBody>
      </p:sp>
      <p:sp>
        <p:nvSpPr>
          <p:cNvPr id="9"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10" name="Slide Number Placeholder 6"/>
          <p:cNvSpPr>
            <a:spLocks noGrp="1"/>
          </p:cNvSpPr>
          <p:nvPr>
            <p:ph type="sldNum" sz="quarter" idx="12"/>
          </p:nvPr>
        </p:nvSpPr>
        <p:spPr/>
        <p:txBody>
          <a:bodyPr/>
          <a:lstStyle>
            <a:lvl1pPr fontAlgn="base">
              <a:spcBef>
                <a:spcPct val="0"/>
              </a:spcBef>
              <a:spcAft>
                <a:spcPct val="0"/>
              </a:spcAft>
              <a:defRPr>
                <a:solidFill>
                  <a:srgbClr val="576563"/>
                </a:solidFill>
                <a:latin typeface="Arial" charset="0"/>
              </a:defRPr>
            </a:lvl1pPr>
          </a:lstStyle>
          <a:p>
            <a:pPr>
              <a:defRPr/>
            </a:pPr>
            <a:fld id="{AF9BBC66-38CB-4C52-9458-CC51E55547C6}" type="slidenum">
              <a:rPr lang="en-GB"/>
              <a:pPr>
                <a:defRPr/>
              </a:pPr>
              <a:t>‹#›</a:t>
            </a:fld>
            <a:endParaRPr lang="en-GB"/>
          </a:p>
        </p:txBody>
      </p:sp>
    </p:spTree>
    <p:extLst>
      <p:ext uri="{BB962C8B-B14F-4D97-AF65-F5344CB8AC3E}">
        <p14:creationId xmlns:p14="http://schemas.microsoft.com/office/powerpoint/2010/main" val="236356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2051" name="Text Placeholder 2"/>
          <p:cNvSpPr>
            <a:spLocks noGrp="1"/>
          </p:cNvSpPr>
          <p:nvPr>
            <p:ph type="body" idx="1"/>
          </p:nvPr>
        </p:nvSpPr>
        <p:spPr bwMode="auto">
          <a:xfrm>
            <a:off x="457200" y="1752600"/>
            <a:ext cx="76200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fontAlgn="auto">
              <a:spcBef>
                <a:spcPts val="0"/>
              </a:spcBef>
              <a:spcAft>
                <a:spcPts val="0"/>
              </a:spcAft>
              <a:defRPr sz="1000">
                <a:solidFill>
                  <a:srgbClr val="576563"/>
                </a:solidFill>
                <a:latin typeface="Arial"/>
              </a:defRPr>
            </a:lvl1pPr>
          </a:lstStyle>
          <a:p>
            <a:pPr>
              <a:defRPr/>
            </a:pPr>
            <a:fld id="{DCA7831F-42D4-4F7E-84F0-E54D92821863}" type="datetimeFigureOut">
              <a:rPr lang="en-GB"/>
              <a:pPr>
                <a:defRPr/>
              </a:pPr>
              <a:t>03/07/2026</a:t>
            </a:fld>
            <a:endParaRPr lang="en-GB"/>
          </a:p>
        </p:txBody>
      </p:sp>
      <p:sp>
        <p:nvSpPr>
          <p:cNvPr id="5" name="Footer Placeholder 4"/>
          <p:cNvSpPr>
            <a:spLocks noGrp="1"/>
          </p:cNvSpPr>
          <p:nvPr>
            <p:ph type="ftr" sz="quarter" idx="3"/>
          </p:nvPr>
        </p:nvSpPr>
        <p:spPr>
          <a:xfrm>
            <a:off x="457200" y="6492875"/>
            <a:ext cx="3429000" cy="284163"/>
          </a:xfrm>
          <a:prstGeom prst="rect">
            <a:avLst/>
          </a:prstGeom>
        </p:spPr>
        <p:txBody>
          <a:bodyPr vert="horz" lIns="91440" tIns="45720" rIns="91440" bIns="45720" rtlCol="0" anchor="t"/>
          <a:lstStyle>
            <a:lvl1pPr algn="l" fontAlgn="auto">
              <a:spcBef>
                <a:spcPts val="0"/>
              </a:spcBef>
              <a:spcAft>
                <a:spcPts val="0"/>
              </a:spcAft>
              <a:defRPr sz="1000">
                <a:solidFill>
                  <a:srgbClr val="576563"/>
                </a:solidFill>
                <a:latin typeface="Arial"/>
              </a:defRPr>
            </a:lvl1pPr>
          </a:lstStyle>
          <a:p>
            <a:pPr>
              <a:defRPr/>
            </a:pPr>
            <a:endParaRPr lang="en-GB"/>
          </a:p>
        </p:txBody>
      </p:sp>
      <p:sp>
        <p:nvSpPr>
          <p:cNvPr id="6" name="Slide Number Placeholder 5"/>
          <p:cNvSpPr>
            <a:spLocks noGrp="1"/>
          </p:cNvSpPr>
          <p:nvPr>
            <p:ph type="sldNum" sz="quarter" idx="4"/>
          </p:nvPr>
        </p:nvSpPr>
        <p:spPr>
          <a:xfrm rot="16200000">
            <a:off x="8227219" y="5885656"/>
            <a:ext cx="1316038" cy="365125"/>
          </a:xfrm>
          <a:prstGeom prst="rect">
            <a:avLst/>
          </a:prstGeom>
        </p:spPr>
        <p:txBody>
          <a:bodyPr vert="horz" lIns="91440" tIns="45720" rIns="91440" bIns="45720" rtlCol="0" anchor="ctr"/>
          <a:lstStyle>
            <a:lvl1pPr algn="l" fontAlgn="auto">
              <a:spcBef>
                <a:spcPts val="0"/>
              </a:spcBef>
              <a:spcAft>
                <a:spcPts val="0"/>
              </a:spcAft>
              <a:defRPr sz="2400" b="1">
                <a:solidFill>
                  <a:srgbClr val="0087AC"/>
                </a:solidFill>
                <a:latin typeface="Arial"/>
              </a:defRPr>
            </a:lvl1pPr>
          </a:lstStyle>
          <a:p>
            <a:pPr>
              <a:defRPr/>
            </a:pPr>
            <a:fld id="{43BF7692-0DB8-433F-B044-FB75BD7732FA}" type="slidenum">
              <a:rPr lang="en-GB"/>
              <a:pPr>
                <a:defRPr/>
              </a:pPr>
              <a:t>‹#›</a:t>
            </a:fld>
            <a:endParaRPr lang="en-GB"/>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8" name="Rectangle 7"/>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Lst>
  <p:txStyles>
    <p:title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p:titleStyle>
    <p:bodyStyle>
      <a:lvl1pPr algn="l" rtl="0" eaLnBrk="0" fontAlgn="base" hangingPunct="0">
        <a:spcBef>
          <a:spcPct val="20000"/>
        </a:spcBef>
        <a:spcAft>
          <a:spcPts val="600"/>
        </a:spcAft>
        <a:buFont typeface="Arial" charset="0"/>
        <a:defRPr sz="2000" b="1"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12D8F201-2C08-47EC-98E9-A06E853B02E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21990141"/>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www.voyagerschooltravel.com/tours/spanish-language-residential-cantabria" TargetMode="External"/><Relationship Id="rId2" Type="http://schemas.openxmlformats.org/officeDocument/2006/relationships/hyperlink" Target="https://www.voyagerschooltravel.com/school-trips-to-france/paris/" TargetMode="External"/><Relationship Id="rId1" Type="http://schemas.openxmlformats.org/officeDocument/2006/relationships/slideLayout" Target="../slideLayouts/slideLayout17.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hyperlink" Target="https://www.voyagerschooltravel.com/tours/girona-spanish-language-immersion-school-trip/" TargetMode="External"/><Relationship Id="rId5" Type="http://schemas.openxmlformats.org/officeDocument/2006/relationships/hyperlink" Target="https://www.voyagerschooltravel.com/school-trips-to-france/paris/"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s://www.voyagerschooltravel.com/about-us/our-accreditation/" TargetMode="External"/><Relationship Id="rId5" Type="http://schemas.openxmlformats.org/officeDocument/2006/relationships/image" Target="../media/image7.sv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hyperlink" Target="https://www.voyagerschooltravel.com/about-us/educational-benefits-of-language-trips/"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ime-travelling in Cantabria: from the stone age to Sartre via the  'prettiest town in Spain' | Spain holidays | The Guardian">
            <a:extLst>
              <a:ext uri="{FF2B5EF4-FFF2-40B4-BE49-F238E27FC236}">
                <a16:creationId xmlns:a16="http://schemas.microsoft.com/office/drawing/2014/main" id="{441CF24B-C049-201A-C6C4-B72550C8E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84421"/>
            <a:ext cx="9144000" cy="610035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ED974AB-0E0B-4B5B-9F47-078FA32C5682}"/>
              </a:ext>
            </a:extLst>
          </p:cNvPr>
          <p:cNvSpPr/>
          <p:nvPr/>
        </p:nvSpPr>
        <p:spPr>
          <a:xfrm rot="21396250">
            <a:off x="-135632" y="-542295"/>
            <a:ext cx="9443836" cy="2870219"/>
          </a:xfrm>
          <a:prstGeom prst="rect">
            <a:avLst/>
          </a:prstGeom>
          <a:solidFill>
            <a:srgbClr val="129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3" name="TextBox 8">
            <a:extLst>
              <a:ext uri="{FF2B5EF4-FFF2-40B4-BE49-F238E27FC236}">
                <a16:creationId xmlns:a16="http://schemas.microsoft.com/office/drawing/2014/main" id="{6104655C-E902-4EDC-94E6-F182FCE7E0A8}"/>
              </a:ext>
            </a:extLst>
          </p:cNvPr>
          <p:cNvSpPr txBox="1">
            <a:spLocks noChangeArrowheads="1"/>
          </p:cNvSpPr>
          <p:nvPr/>
        </p:nvSpPr>
        <p:spPr bwMode="auto">
          <a:xfrm>
            <a:off x="467544" y="459829"/>
            <a:ext cx="734481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4400" b="1" dirty="0">
                <a:solidFill>
                  <a:schemeClr val="bg1"/>
                </a:solidFill>
              </a:rPr>
              <a:t>Your trip to Spain</a:t>
            </a:r>
          </a:p>
          <a:p>
            <a:pPr eaLnBrk="1" hangingPunct="1">
              <a:spcBef>
                <a:spcPct val="0"/>
              </a:spcBef>
              <a:buFontTx/>
              <a:buNone/>
            </a:pPr>
            <a:r>
              <a:rPr lang="en-GB" altLang="en-US" sz="2000" dirty="0">
                <a:solidFill>
                  <a:schemeClr val="bg1"/>
                </a:solidFill>
              </a:rPr>
              <a:t>School Name</a:t>
            </a:r>
          </a:p>
          <a:p>
            <a:pPr eaLnBrk="1" hangingPunct="1">
              <a:spcBef>
                <a:spcPct val="0"/>
              </a:spcBef>
              <a:buFontTx/>
              <a:buNone/>
            </a:pPr>
            <a:r>
              <a:rPr lang="en-GB" altLang="en-US" sz="2000" dirty="0">
                <a:solidFill>
                  <a:schemeClr val="bg1"/>
                </a:solidFill>
              </a:rPr>
              <a:t>DD–DD MM YYYY</a:t>
            </a:r>
          </a:p>
        </p:txBody>
      </p:sp>
      <p:pic>
        <p:nvPicPr>
          <p:cNvPr id="7" name="Picture 6" descr="Icon&#10;&#10;Description automatically generated">
            <a:extLst>
              <a:ext uri="{FF2B5EF4-FFF2-40B4-BE49-F238E27FC236}">
                <a16:creationId xmlns:a16="http://schemas.microsoft.com/office/drawing/2014/main" id="{875F03C9-8B6B-4114-892C-4253E8EEAE6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12360" y="260648"/>
            <a:ext cx="978730" cy="978730"/>
          </a:xfrm>
          <a:prstGeom prst="rect">
            <a:avLst/>
          </a:prstGeom>
        </p:spPr>
      </p:pic>
    </p:spTree>
    <p:extLst>
      <p:ext uri="{BB962C8B-B14F-4D97-AF65-F5344CB8AC3E}">
        <p14:creationId xmlns:p14="http://schemas.microsoft.com/office/powerpoint/2010/main" val="2647013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009D2-9C1E-3210-0795-3C62E95A6FF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E435B5F-E1F3-0B0A-A416-0E5DA2243AB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3059832" y="0"/>
            <a:ext cx="6084168" cy="6858000"/>
          </a:xfrm>
          <a:prstGeom prst="rect">
            <a:avLst/>
          </a:prstGeom>
        </p:spPr>
      </p:pic>
      <p:sp>
        <p:nvSpPr>
          <p:cNvPr id="16" name="Rectangle 15">
            <a:extLst>
              <a:ext uri="{FF2B5EF4-FFF2-40B4-BE49-F238E27FC236}">
                <a16:creationId xmlns:a16="http://schemas.microsoft.com/office/drawing/2014/main" id="{112B8F19-FBF1-050E-C828-BACDCC0AFFF0}"/>
              </a:ext>
            </a:extLst>
          </p:cNvPr>
          <p:cNvSpPr/>
          <p:nvPr/>
        </p:nvSpPr>
        <p:spPr>
          <a:xfrm>
            <a:off x="0" y="0"/>
            <a:ext cx="4211960" cy="6858000"/>
          </a:xfrm>
          <a:prstGeom prst="rect">
            <a:avLst/>
          </a:prstGeom>
          <a:solidFill>
            <a:srgbClr val="129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FF037BA0-1C3B-CE2A-CCAB-0FB8EAE8AAD9}"/>
              </a:ext>
            </a:extLst>
          </p:cNvPr>
          <p:cNvSpPr txBox="1"/>
          <p:nvPr/>
        </p:nvSpPr>
        <p:spPr>
          <a:xfrm>
            <a:off x="395536" y="1268760"/>
            <a:ext cx="3600400" cy="646331"/>
          </a:xfrm>
          <a:prstGeom prst="rect">
            <a:avLst/>
          </a:prstGeom>
          <a:noFill/>
        </p:spPr>
        <p:txBody>
          <a:bodyPr wrap="square" rtlCol="0">
            <a:spAutoFit/>
          </a:bodyPr>
          <a:lstStyle/>
          <a:p>
            <a:r>
              <a:rPr lang="en-GB" sz="3600" b="1" dirty="0">
                <a:solidFill>
                  <a:schemeClr val="bg1"/>
                </a:solidFill>
              </a:rPr>
              <a:t>Archery tag</a:t>
            </a:r>
          </a:p>
        </p:txBody>
      </p:sp>
      <p:sp>
        <p:nvSpPr>
          <p:cNvPr id="18" name="TextBox 17">
            <a:extLst>
              <a:ext uri="{FF2B5EF4-FFF2-40B4-BE49-F238E27FC236}">
                <a16:creationId xmlns:a16="http://schemas.microsoft.com/office/drawing/2014/main" id="{CED50C5A-40C9-9A3B-D574-ADFAB136E557}"/>
              </a:ext>
            </a:extLst>
          </p:cNvPr>
          <p:cNvSpPr txBox="1"/>
          <p:nvPr/>
        </p:nvSpPr>
        <p:spPr>
          <a:xfrm>
            <a:off x="395536" y="2593881"/>
            <a:ext cx="3168352" cy="1815882"/>
          </a:xfrm>
          <a:prstGeom prst="rect">
            <a:avLst/>
          </a:prstGeom>
          <a:noFill/>
        </p:spPr>
        <p:txBody>
          <a:bodyPr wrap="square" rtlCol="0">
            <a:spAutoFit/>
          </a:bodyPr>
          <a:lstStyle/>
          <a:p>
            <a:r>
              <a:rPr lang="en-US" sz="1400" dirty="0">
                <a:solidFill>
                  <a:schemeClr val="bg1"/>
                </a:solidFill>
              </a:rPr>
              <a:t>A high-energy team activity combining the strategy of dodgeball with the skill of archery. Students use special bows and patented foam-tipped arrows to eliminate opposing players and knock out target spots, all while </a:t>
            </a:r>
            <a:r>
              <a:rPr lang="en-US" sz="1400" dirty="0" err="1">
                <a:solidFill>
                  <a:schemeClr val="bg1"/>
                </a:solidFill>
              </a:rPr>
              <a:t>practising</a:t>
            </a:r>
            <a:r>
              <a:rPr lang="en-US" sz="1400" dirty="0">
                <a:solidFill>
                  <a:schemeClr val="bg1"/>
                </a:solidFill>
              </a:rPr>
              <a:t> Spanish in an exciting and supportive environment.</a:t>
            </a:r>
            <a:endParaRPr lang="en-GB" sz="1400" dirty="0">
              <a:solidFill>
                <a:schemeClr val="bg1"/>
              </a:solidFill>
            </a:endParaRPr>
          </a:p>
        </p:txBody>
      </p:sp>
      <p:pic>
        <p:nvPicPr>
          <p:cNvPr id="3" name="Picture 2" descr="Icon&#10;&#10;Description automatically generated">
            <a:extLst>
              <a:ext uri="{FF2B5EF4-FFF2-40B4-BE49-F238E27FC236}">
                <a16:creationId xmlns:a16="http://schemas.microsoft.com/office/drawing/2014/main" id="{F99FB108-6E64-D719-33C4-BADD56C0998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12360" y="260648"/>
            <a:ext cx="978730" cy="978730"/>
          </a:xfrm>
          <a:prstGeom prst="rect">
            <a:avLst/>
          </a:prstGeom>
        </p:spPr>
      </p:pic>
    </p:spTree>
    <p:extLst>
      <p:ext uri="{BB962C8B-B14F-4D97-AF65-F5344CB8AC3E}">
        <p14:creationId xmlns:p14="http://schemas.microsoft.com/office/powerpoint/2010/main" val="11806725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CC224-909F-4F8E-FE81-9DC654FC8D8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4E07E57-7826-32EB-6005-76DDDC32010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3779912" y="0"/>
            <a:ext cx="5364088" cy="6871522"/>
          </a:xfrm>
          <a:prstGeom prst="rect">
            <a:avLst/>
          </a:prstGeom>
        </p:spPr>
      </p:pic>
      <p:sp>
        <p:nvSpPr>
          <p:cNvPr id="16" name="Rectangle 15">
            <a:extLst>
              <a:ext uri="{FF2B5EF4-FFF2-40B4-BE49-F238E27FC236}">
                <a16:creationId xmlns:a16="http://schemas.microsoft.com/office/drawing/2014/main" id="{6E611519-279F-9C9D-D4FF-B0EB08E8E4A3}"/>
              </a:ext>
            </a:extLst>
          </p:cNvPr>
          <p:cNvSpPr/>
          <p:nvPr/>
        </p:nvSpPr>
        <p:spPr>
          <a:xfrm>
            <a:off x="0" y="0"/>
            <a:ext cx="4211960" cy="6858000"/>
          </a:xfrm>
          <a:prstGeom prst="rect">
            <a:avLst/>
          </a:prstGeom>
          <a:solidFill>
            <a:srgbClr val="129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26957D8-485B-18C9-A6D0-7DC034DF3EFC}"/>
              </a:ext>
            </a:extLst>
          </p:cNvPr>
          <p:cNvSpPr txBox="1"/>
          <p:nvPr/>
        </p:nvSpPr>
        <p:spPr>
          <a:xfrm>
            <a:off x="395536" y="1268760"/>
            <a:ext cx="3600400" cy="646331"/>
          </a:xfrm>
          <a:prstGeom prst="rect">
            <a:avLst/>
          </a:prstGeom>
          <a:noFill/>
        </p:spPr>
        <p:txBody>
          <a:bodyPr wrap="square" rtlCol="0">
            <a:spAutoFit/>
          </a:bodyPr>
          <a:lstStyle/>
          <a:p>
            <a:r>
              <a:rPr lang="en-GB" sz="3600" b="1" dirty="0">
                <a:solidFill>
                  <a:schemeClr val="bg1"/>
                </a:solidFill>
              </a:rPr>
              <a:t>Salsa dancing</a:t>
            </a:r>
          </a:p>
        </p:txBody>
      </p:sp>
      <p:sp>
        <p:nvSpPr>
          <p:cNvPr id="18" name="TextBox 17">
            <a:extLst>
              <a:ext uri="{FF2B5EF4-FFF2-40B4-BE49-F238E27FC236}">
                <a16:creationId xmlns:a16="http://schemas.microsoft.com/office/drawing/2014/main" id="{03FDA7B0-10E2-43F1-A82A-D4D277B6A56D}"/>
              </a:ext>
            </a:extLst>
          </p:cNvPr>
          <p:cNvSpPr txBox="1"/>
          <p:nvPr/>
        </p:nvSpPr>
        <p:spPr>
          <a:xfrm>
            <a:off x="395536" y="2593881"/>
            <a:ext cx="3168352" cy="1815882"/>
          </a:xfrm>
          <a:prstGeom prst="rect">
            <a:avLst/>
          </a:prstGeom>
          <a:noFill/>
        </p:spPr>
        <p:txBody>
          <a:bodyPr wrap="square" rtlCol="0">
            <a:spAutoFit/>
          </a:bodyPr>
          <a:lstStyle/>
          <a:p>
            <a:r>
              <a:rPr lang="en-US" sz="1400" dirty="0">
                <a:solidFill>
                  <a:schemeClr val="bg1"/>
                </a:solidFill>
              </a:rPr>
              <a:t>Led by the </a:t>
            </a:r>
            <a:r>
              <a:rPr lang="en-US" sz="1400" dirty="0" err="1">
                <a:solidFill>
                  <a:schemeClr val="bg1"/>
                </a:solidFill>
              </a:rPr>
              <a:t>centre's</a:t>
            </a:r>
            <a:r>
              <a:rPr lang="en-US" sz="1400" dirty="0">
                <a:solidFill>
                  <a:schemeClr val="bg1"/>
                </a:solidFill>
              </a:rPr>
              <a:t> native-speaking </a:t>
            </a:r>
            <a:r>
              <a:rPr lang="en-US" sz="1400" dirty="0" err="1">
                <a:solidFill>
                  <a:schemeClr val="bg1"/>
                </a:solidFill>
              </a:rPr>
              <a:t>monitores</a:t>
            </a:r>
            <a:r>
              <a:rPr lang="en-US" sz="1400" dirty="0">
                <a:solidFill>
                  <a:schemeClr val="bg1"/>
                </a:solidFill>
              </a:rPr>
              <a:t>, this energetic workshop introduces students to traditional Latin dance while exploring another aspect of Hispanic culture. It's a fun way to build confidence, </a:t>
            </a:r>
            <a:r>
              <a:rPr lang="en-US" sz="1400" dirty="0" err="1">
                <a:solidFill>
                  <a:schemeClr val="bg1"/>
                </a:solidFill>
              </a:rPr>
              <a:t>practise</a:t>
            </a:r>
            <a:r>
              <a:rPr lang="en-US" sz="1400" dirty="0">
                <a:solidFill>
                  <a:schemeClr val="bg1"/>
                </a:solidFill>
              </a:rPr>
              <a:t> listening skills and experience Spanish beyond the classroom.</a:t>
            </a:r>
            <a:endParaRPr lang="en-GB" sz="1400" dirty="0">
              <a:solidFill>
                <a:schemeClr val="bg1"/>
              </a:solidFill>
            </a:endParaRPr>
          </a:p>
        </p:txBody>
      </p:sp>
      <p:pic>
        <p:nvPicPr>
          <p:cNvPr id="3" name="Picture 2" descr="Icon&#10;&#10;Description automatically generated">
            <a:extLst>
              <a:ext uri="{FF2B5EF4-FFF2-40B4-BE49-F238E27FC236}">
                <a16:creationId xmlns:a16="http://schemas.microsoft.com/office/drawing/2014/main" id="{5BEF1D88-87A6-52C2-C213-47E460E562E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12360" y="260648"/>
            <a:ext cx="978730" cy="978730"/>
          </a:xfrm>
          <a:prstGeom prst="rect">
            <a:avLst/>
          </a:prstGeom>
        </p:spPr>
      </p:pic>
    </p:spTree>
    <p:extLst>
      <p:ext uri="{BB962C8B-B14F-4D97-AF65-F5344CB8AC3E}">
        <p14:creationId xmlns:p14="http://schemas.microsoft.com/office/powerpoint/2010/main" val="34699261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7F4C4-68F3-C1BB-D67E-B8720B96796D}"/>
            </a:ext>
          </a:extLst>
        </p:cNvPr>
        <p:cNvGrpSpPr/>
        <p:nvPr/>
      </p:nvGrpSpPr>
      <p:grpSpPr>
        <a:xfrm>
          <a:off x="0" y="0"/>
          <a:ext cx="0" cy="0"/>
          <a:chOff x="0" y="0"/>
          <a:chExt cx="0" cy="0"/>
        </a:xfrm>
      </p:grpSpPr>
      <p:pic>
        <p:nvPicPr>
          <p:cNvPr id="5" name="Picture 2" descr="Albergue Las Indianas en Cantabria — vistas del valle de Villar de Campoo">
            <a:extLst>
              <a:ext uri="{FF2B5EF4-FFF2-40B4-BE49-F238E27FC236}">
                <a16:creationId xmlns:a16="http://schemas.microsoft.com/office/drawing/2014/main" id="{9AFA23A9-AF65-A81C-0D03-C7C0068B6C3C}"/>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a:fillRect/>
          </a:stretch>
        </p:blipFill>
        <p:spPr bwMode="auto">
          <a:xfrm>
            <a:off x="2987826" y="0"/>
            <a:ext cx="6156174"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CCAC1296-EED6-139D-D0DC-C1B48C11D8F4}"/>
              </a:ext>
            </a:extLst>
          </p:cNvPr>
          <p:cNvSpPr/>
          <p:nvPr/>
        </p:nvSpPr>
        <p:spPr>
          <a:xfrm>
            <a:off x="0" y="0"/>
            <a:ext cx="4211960" cy="6858000"/>
          </a:xfrm>
          <a:prstGeom prst="rect">
            <a:avLst/>
          </a:prstGeom>
          <a:solidFill>
            <a:srgbClr val="129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D184F2AA-A266-3E17-05B9-11E609ABE9F8}"/>
              </a:ext>
            </a:extLst>
          </p:cNvPr>
          <p:cNvSpPr txBox="1"/>
          <p:nvPr/>
        </p:nvSpPr>
        <p:spPr>
          <a:xfrm>
            <a:off x="395536" y="1124744"/>
            <a:ext cx="3600400" cy="1200329"/>
          </a:xfrm>
          <a:prstGeom prst="rect">
            <a:avLst/>
          </a:prstGeom>
          <a:noFill/>
        </p:spPr>
        <p:txBody>
          <a:bodyPr wrap="square" rtlCol="0">
            <a:spAutoFit/>
          </a:bodyPr>
          <a:lstStyle/>
          <a:p>
            <a:r>
              <a:rPr lang="en-GB" sz="3600" b="1" dirty="0">
                <a:solidFill>
                  <a:schemeClr val="bg1"/>
                </a:solidFill>
              </a:rPr>
              <a:t>Scavenger hunt</a:t>
            </a:r>
          </a:p>
        </p:txBody>
      </p:sp>
      <p:sp>
        <p:nvSpPr>
          <p:cNvPr id="18" name="TextBox 17">
            <a:extLst>
              <a:ext uri="{FF2B5EF4-FFF2-40B4-BE49-F238E27FC236}">
                <a16:creationId xmlns:a16="http://schemas.microsoft.com/office/drawing/2014/main" id="{85355297-BD67-423D-11A8-A3F6906BDBB4}"/>
              </a:ext>
            </a:extLst>
          </p:cNvPr>
          <p:cNvSpPr txBox="1"/>
          <p:nvPr/>
        </p:nvSpPr>
        <p:spPr>
          <a:xfrm>
            <a:off x="395536" y="2593881"/>
            <a:ext cx="3168352" cy="1815882"/>
          </a:xfrm>
          <a:prstGeom prst="rect">
            <a:avLst/>
          </a:prstGeom>
          <a:noFill/>
        </p:spPr>
        <p:txBody>
          <a:bodyPr wrap="square" rtlCol="0">
            <a:spAutoFit/>
          </a:bodyPr>
          <a:lstStyle/>
          <a:p>
            <a:r>
              <a:rPr lang="en-US" sz="1400" dirty="0">
                <a:solidFill>
                  <a:schemeClr val="bg1"/>
                </a:solidFill>
              </a:rPr>
              <a:t>Students work in small groups to complete a series of language-based tasks and challenges around the </a:t>
            </a:r>
            <a:r>
              <a:rPr lang="en-US" sz="1400" dirty="0" err="1">
                <a:solidFill>
                  <a:schemeClr val="bg1"/>
                </a:solidFill>
              </a:rPr>
              <a:t>centre</a:t>
            </a:r>
            <a:r>
              <a:rPr lang="en-US" sz="1400" dirty="0">
                <a:solidFill>
                  <a:schemeClr val="bg1"/>
                </a:solidFill>
              </a:rPr>
              <a:t>. The scavenger hunt encourages observation, teamwork and spontaneous communication while reinforcing vocabulary in a fun and engaging way.</a:t>
            </a:r>
            <a:endParaRPr lang="en-GB" sz="1400" dirty="0">
              <a:solidFill>
                <a:schemeClr val="bg1"/>
              </a:solidFill>
            </a:endParaRPr>
          </a:p>
        </p:txBody>
      </p:sp>
      <p:pic>
        <p:nvPicPr>
          <p:cNvPr id="3" name="Picture 2" descr="Icon&#10;&#10;Description automatically generated">
            <a:extLst>
              <a:ext uri="{FF2B5EF4-FFF2-40B4-BE49-F238E27FC236}">
                <a16:creationId xmlns:a16="http://schemas.microsoft.com/office/drawing/2014/main" id="{0A1950D1-BD0A-C05B-92F8-59465816671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12360" y="260648"/>
            <a:ext cx="978730" cy="978730"/>
          </a:xfrm>
          <a:prstGeom prst="rect">
            <a:avLst/>
          </a:prstGeom>
        </p:spPr>
      </p:pic>
    </p:spTree>
    <p:extLst>
      <p:ext uri="{BB962C8B-B14F-4D97-AF65-F5344CB8AC3E}">
        <p14:creationId xmlns:p14="http://schemas.microsoft.com/office/powerpoint/2010/main" val="3397077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97D4E-ED65-A8E8-3E04-84AA60979B7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7092D36-E5F8-27A8-6B67-221CE06DBE1F}"/>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1509528" y="1"/>
            <a:ext cx="7634472" cy="6858000"/>
          </a:xfrm>
          <a:prstGeom prst="rect">
            <a:avLst/>
          </a:prstGeom>
        </p:spPr>
      </p:pic>
      <p:sp>
        <p:nvSpPr>
          <p:cNvPr id="16" name="Rectangle 15">
            <a:extLst>
              <a:ext uri="{FF2B5EF4-FFF2-40B4-BE49-F238E27FC236}">
                <a16:creationId xmlns:a16="http://schemas.microsoft.com/office/drawing/2014/main" id="{31EBF4A3-F349-BF86-72DC-CC2F15CE05D7}"/>
              </a:ext>
            </a:extLst>
          </p:cNvPr>
          <p:cNvSpPr/>
          <p:nvPr/>
        </p:nvSpPr>
        <p:spPr>
          <a:xfrm>
            <a:off x="0" y="0"/>
            <a:ext cx="4211960" cy="6858000"/>
          </a:xfrm>
          <a:prstGeom prst="rect">
            <a:avLst/>
          </a:prstGeom>
          <a:solidFill>
            <a:srgbClr val="129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3DEC2B6-59FF-0657-E11E-46AD6AF017C3}"/>
              </a:ext>
            </a:extLst>
          </p:cNvPr>
          <p:cNvSpPr txBox="1"/>
          <p:nvPr/>
        </p:nvSpPr>
        <p:spPr>
          <a:xfrm>
            <a:off x="395536" y="1268760"/>
            <a:ext cx="3600400" cy="978729"/>
          </a:xfrm>
          <a:prstGeom prst="rect">
            <a:avLst/>
          </a:prstGeom>
          <a:noFill/>
        </p:spPr>
        <p:txBody>
          <a:bodyPr wrap="square" rtlCol="0">
            <a:spAutoFit/>
          </a:bodyPr>
          <a:lstStyle/>
          <a:p>
            <a:pPr>
              <a:lnSpc>
                <a:spcPct val="80000"/>
              </a:lnSpc>
            </a:pPr>
            <a:r>
              <a:rPr lang="en-GB" sz="3600" b="1" dirty="0">
                <a:solidFill>
                  <a:schemeClr val="bg1"/>
                </a:solidFill>
              </a:rPr>
              <a:t>Laberinto </a:t>
            </a:r>
            <a:r>
              <a:rPr lang="en-GB" sz="3600" b="1" dirty="0" err="1">
                <a:solidFill>
                  <a:schemeClr val="bg1"/>
                </a:solidFill>
              </a:rPr>
              <a:t>el</a:t>
            </a:r>
            <a:r>
              <a:rPr lang="en-GB" sz="3600" b="1" dirty="0">
                <a:solidFill>
                  <a:schemeClr val="bg1"/>
                </a:solidFill>
              </a:rPr>
              <a:t> Tilde</a:t>
            </a:r>
          </a:p>
        </p:txBody>
      </p:sp>
      <p:sp>
        <p:nvSpPr>
          <p:cNvPr id="18" name="TextBox 17">
            <a:extLst>
              <a:ext uri="{FF2B5EF4-FFF2-40B4-BE49-F238E27FC236}">
                <a16:creationId xmlns:a16="http://schemas.microsoft.com/office/drawing/2014/main" id="{FEE74893-96F8-68F6-3DDB-B0D243ADC6E4}"/>
              </a:ext>
            </a:extLst>
          </p:cNvPr>
          <p:cNvSpPr txBox="1"/>
          <p:nvPr/>
        </p:nvSpPr>
        <p:spPr>
          <a:xfrm>
            <a:off x="395536" y="2593881"/>
            <a:ext cx="3168352" cy="1815882"/>
          </a:xfrm>
          <a:prstGeom prst="rect">
            <a:avLst/>
          </a:prstGeom>
          <a:noFill/>
        </p:spPr>
        <p:txBody>
          <a:bodyPr wrap="square" rtlCol="0">
            <a:spAutoFit/>
          </a:bodyPr>
          <a:lstStyle/>
          <a:p>
            <a:r>
              <a:rPr lang="en-US" sz="1400" dirty="0">
                <a:solidFill>
                  <a:schemeClr val="bg1"/>
                </a:solidFill>
              </a:rPr>
              <a:t>Just a short walk from the residential </a:t>
            </a:r>
            <a:r>
              <a:rPr lang="en-US" sz="1400" dirty="0" err="1">
                <a:solidFill>
                  <a:schemeClr val="bg1"/>
                </a:solidFill>
              </a:rPr>
              <a:t>centre</a:t>
            </a:r>
            <a:r>
              <a:rPr lang="en-US" sz="1400" dirty="0">
                <a:solidFill>
                  <a:schemeClr val="bg1"/>
                </a:solidFill>
              </a:rPr>
              <a:t>, one of Spain's largest mazes provides the setting for a unique language challenge. Students work together to navigate the maze, solve clues and use Spanish throughout the activity, with the option to combine it with a scenic sports trail.</a:t>
            </a:r>
            <a:endParaRPr lang="en-GB" sz="1400" dirty="0">
              <a:solidFill>
                <a:schemeClr val="bg1"/>
              </a:solidFill>
            </a:endParaRPr>
          </a:p>
        </p:txBody>
      </p:sp>
      <p:pic>
        <p:nvPicPr>
          <p:cNvPr id="3" name="Picture 2" descr="Icon&#10;&#10;Description automatically generated">
            <a:extLst>
              <a:ext uri="{FF2B5EF4-FFF2-40B4-BE49-F238E27FC236}">
                <a16:creationId xmlns:a16="http://schemas.microsoft.com/office/drawing/2014/main" id="{2602C0A5-BBCF-FFF8-8EBC-62D1C72DD60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12360" y="260648"/>
            <a:ext cx="978730" cy="978730"/>
          </a:xfrm>
          <a:prstGeom prst="rect">
            <a:avLst/>
          </a:prstGeom>
        </p:spPr>
      </p:pic>
    </p:spTree>
    <p:extLst>
      <p:ext uri="{BB962C8B-B14F-4D97-AF65-F5344CB8AC3E}">
        <p14:creationId xmlns:p14="http://schemas.microsoft.com/office/powerpoint/2010/main" val="3856210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CE30B-83EA-2EEC-8127-6028E2E0D98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5393DB5-F44D-055F-37A6-2E871709FEE6}"/>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4003223" y="0"/>
            <a:ext cx="5140777" cy="6854369"/>
          </a:xfrm>
          <a:prstGeom prst="rect">
            <a:avLst/>
          </a:prstGeom>
        </p:spPr>
      </p:pic>
      <p:sp>
        <p:nvSpPr>
          <p:cNvPr id="16" name="Rectangle 15">
            <a:extLst>
              <a:ext uri="{FF2B5EF4-FFF2-40B4-BE49-F238E27FC236}">
                <a16:creationId xmlns:a16="http://schemas.microsoft.com/office/drawing/2014/main" id="{07746ED1-2668-873C-D7F9-F763ADAD31C0}"/>
              </a:ext>
            </a:extLst>
          </p:cNvPr>
          <p:cNvSpPr/>
          <p:nvPr/>
        </p:nvSpPr>
        <p:spPr>
          <a:xfrm>
            <a:off x="0" y="0"/>
            <a:ext cx="4211960" cy="6858000"/>
          </a:xfrm>
          <a:prstGeom prst="rect">
            <a:avLst/>
          </a:prstGeom>
          <a:solidFill>
            <a:srgbClr val="129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D0839F21-C556-F25A-BF97-9C10A8A8F55A}"/>
              </a:ext>
            </a:extLst>
          </p:cNvPr>
          <p:cNvSpPr txBox="1"/>
          <p:nvPr/>
        </p:nvSpPr>
        <p:spPr>
          <a:xfrm>
            <a:off x="395536" y="1124744"/>
            <a:ext cx="3600400" cy="1200329"/>
          </a:xfrm>
          <a:prstGeom prst="rect">
            <a:avLst/>
          </a:prstGeom>
          <a:noFill/>
        </p:spPr>
        <p:txBody>
          <a:bodyPr wrap="square" rtlCol="0">
            <a:spAutoFit/>
          </a:bodyPr>
          <a:lstStyle/>
          <a:p>
            <a:r>
              <a:rPr lang="en-GB" sz="3600" b="1" dirty="0">
                <a:solidFill>
                  <a:schemeClr val="bg1"/>
                </a:solidFill>
              </a:rPr>
              <a:t>Castillo de </a:t>
            </a:r>
            <a:r>
              <a:rPr lang="en-GB" sz="3600" b="1" dirty="0" err="1">
                <a:solidFill>
                  <a:schemeClr val="bg1"/>
                </a:solidFill>
              </a:rPr>
              <a:t>Argüeso</a:t>
            </a:r>
            <a:endParaRPr lang="en-GB" sz="3600" b="1" dirty="0">
              <a:solidFill>
                <a:schemeClr val="bg1"/>
              </a:solidFill>
            </a:endParaRPr>
          </a:p>
        </p:txBody>
      </p:sp>
      <p:sp>
        <p:nvSpPr>
          <p:cNvPr id="18" name="TextBox 17">
            <a:extLst>
              <a:ext uri="{FF2B5EF4-FFF2-40B4-BE49-F238E27FC236}">
                <a16:creationId xmlns:a16="http://schemas.microsoft.com/office/drawing/2014/main" id="{584C1895-082C-D587-E817-E9E605636142}"/>
              </a:ext>
            </a:extLst>
          </p:cNvPr>
          <p:cNvSpPr txBox="1"/>
          <p:nvPr/>
        </p:nvSpPr>
        <p:spPr>
          <a:xfrm>
            <a:off x="395536" y="2593881"/>
            <a:ext cx="3312368" cy="2031325"/>
          </a:xfrm>
          <a:prstGeom prst="rect">
            <a:avLst/>
          </a:prstGeom>
          <a:noFill/>
        </p:spPr>
        <p:txBody>
          <a:bodyPr wrap="square" rtlCol="0">
            <a:spAutoFit/>
          </a:bodyPr>
          <a:lstStyle/>
          <a:p>
            <a:r>
              <a:rPr lang="en-US" sz="1400" dirty="0">
                <a:solidFill>
                  <a:schemeClr val="bg1"/>
                </a:solidFill>
              </a:rPr>
              <a:t>Overlooking the </a:t>
            </a:r>
            <a:r>
              <a:rPr lang="en-US" sz="1400" dirty="0" err="1">
                <a:solidFill>
                  <a:schemeClr val="bg1"/>
                </a:solidFill>
              </a:rPr>
              <a:t>Campoo</a:t>
            </a:r>
            <a:r>
              <a:rPr lang="en-US" sz="1400" dirty="0">
                <a:solidFill>
                  <a:schemeClr val="bg1"/>
                </a:solidFill>
              </a:rPr>
              <a:t> Valley, Castillo de </a:t>
            </a:r>
            <a:r>
              <a:rPr lang="en-US" sz="1400" dirty="0" err="1">
                <a:solidFill>
                  <a:schemeClr val="bg1"/>
                </a:solidFill>
              </a:rPr>
              <a:t>Argüeso</a:t>
            </a:r>
            <a:r>
              <a:rPr lang="en-US" sz="1400" dirty="0">
                <a:solidFill>
                  <a:schemeClr val="bg1"/>
                </a:solidFill>
              </a:rPr>
              <a:t> is a beautifully restored medieval fortress dating back to the 13th century. Students can explore the castle's towers, battlements and historic rooms while learning about medieval life and the history of Cantabria. The Castillo was declared a site of cultural interest in 1983.</a:t>
            </a:r>
            <a:endParaRPr lang="en-GB" sz="1400" dirty="0">
              <a:solidFill>
                <a:schemeClr val="bg1"/>
              </a:solidFill>
            </a:endParaRPr>
          </a:p>
        </p:txBody>
      </p:sp>
      <p:pic>
        <p:nvPicPr>
          <p:cNvPr id="3" name="Picture 2" descr="Icon&#10;&#10;Description automatically generated">
            <a:extLst>
              <a:ext uri="{FF2B5EF4-FFF2-40B4-BE49-F238E27FC236}">
                <a16:creationId xmlns:a16="http://schemas.microsoft.com/office/drawing/2014/main" id="{97496EFD-7E13-229A-6BEE-0627B5A9FCB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12360" y="260648"/>
            <a:ext cx="978730" cy="978730"/>
          </a:xfrm>
          <a:prstGeom prst="rect">
            <a:avLst/>
          </a:prstGeom>
        </p:spPr>
      </p:pic>
    </p:spTree>
    <p:extLst>
      <p:ext uri="{BB962C8B-B14F-4D97-AF65-F5344CB8AC3E}">
        <p14:creationId xmlns:p14="http://schemas.microsoft.com/office/powerpoint/2010/main" val="19242335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584C3C-CAF6-ED8A-E883-553AC51FE1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0"/>
            <a:ext cx="51435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a:extLst>
              <a:ext uri="{FF2B5EF4-FFF2-40B4-BE49-F238E27FC236}">
                <a16:creationId xmlns:a16="http://schemas.microsoft.com/office/drawing/2014/main" id="{41F5AB89-8BFE-4EF6-ACCB-24BA278EE29C}"/>
              </a:ext>
            </a:extLst>
          </p:cNvPr>
          <p:cNvSpPr/>
          <p:nvPr/>
        </p:nvSpPr>
        <p:spPr>
          <a:xfrm>
            <a:off x="0" y="0"/>
            <a:ext cx="4211960" cy="6858000"/>
          </a:xfrm>
          <a:prstGeom prst="rect">
            <a:avLst/>
          </a:prstGeom>
          <a:solidFill>
            <a:srgbClr val="129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59FA3CFC-65A0-4AF5-93D8-BAF10A6C472B}"/>
              </a:ext>
            </a:extLst>
          </p:cNvPr>
          <p:cNvSpPr txBox="1"/>
          <p:nvPr/>
        </p:nvSpPr>
        <p:spPr>
          <a:xfrm>
            <a:off x="395536" y="1268760"/>
            <a:ext cx="3600400" cy="978729"/>
          </a:xfrm>
          <a:prstGeom prst="rect">
            <a:avLst/>
          </a:prstGeom>
          <a:noFill/>
        </p:spPr>
        <p:txBody>
          <a:bodyPr wrap="square" rtlCol="0">
            <a:spAutoFit/>
          </a:bodyPr>
          <a:lstStyle/>
          <a:p>
            <a:pPr>
              <a:lnSpc>
                <a:spcPct val="80000"/>
              </a:lnSpc>
            </a:pPr>
            <a:r>
              <a:rPr lang="en-GB" sz="3600" b="1" dirty="0">
                <a:solidFill>
                  <a:schemeClr val="bg1"/>
                </a:solidFill>
              </a:rPr>
              <a:t>Spanish</a:t>
            </a:r>
          </a:p>
          <a:p>
            <a:pPr>
              <a:lnSpc>
                <a:spcPct val="80000"/>
              </a:lnSpc>
            </a:pPr>
            <a:r>
              <a:rPr lang="en-GB" sz="3600" b="1" dirty="0">
                <a:solidFill>
                  <a:schemeClr val="bg1"/>
                </a:solidFill>
              </a:rPr>
              <a:t>market</a:t>
            </a:r>
          </a:p>
        </p:txBody>
      </p:sp>
      <p:sp>
        <p:nvSpPr>
          <p:cNvPr id="18" name="TextBox 17">
            <a:extLst>
              <a:ext uri="{FF2B5EF4-FFF2-40B4-BE49-F238E27FC236}">
                <a16:creationId xmlns:a16="http://schemas.microsoft.com/office/drawing/2014/main" id="{3D039ADE-8FFE-421A-9D91-BB6775F0091F}"/>
              </a:ext>
            </a:extLst>
          </p:cNvPr>
          <p:cNvSpPr txBox="1"/>
          <p:nvPr/>
        </p:nvSpPr>
        <p:spPr>
          <a:xfrm>
            <a:off x="395536" y="2593881"/>
            <a:ext cx="3312368" cy="2031325"/>
          </a:xfrm>
          <a:prstGeom prst="rect">
            <a:avLst/>
          </a:prstGeom>
          <a:noFill/>
        </p:spPr>
        <p:txBody>
          <a:bodyPr wrap="square" rtlCol="0">
            <a:spAutoFit/>
          </a:bodyPr>
          <a:lstStyle/>
          <a:p>
            <a:r>
              <a:rPr lang="en-GB" sz="1400" dirty="0">
                <a:solidFill>
                  <a:schemeClr val="bg1"/>
                </a:solidFill>
              </a:rPr>
              <a:t>Visit a local Spanish market where you’ll be challenged with a mission or Spanish quiz</a:t>
            </a:r>
          </a:p>
          <a:p>
            <a:endParaRPr lang="en-GB" sz="1400" dirty="0">
              <a:solidFill>
                <a:schemeClr val="bg1"/>
              </a:solidFill>
            </a:endParaRPr>
          </a:p>
          <a:p>
            <a:r>
              <a:rPr lang="en-GB" sz="1400" dirty="0">
                <a:solidFill>
                  <a:schemeClr val="bg1"/>
                </a:solidFill>
              </a:rPr>
              <a:t>It’s a great opportunity to use your Spanish conversational skills in practice by interacting with the stall owners</a:t>
            </a:r>
          </a:p>
          <a:p>
            <a:endParaRPr lang="en-GB" sz="1400" dirty="0">
              <a:solidFill>
                <a:schemeClr val="bg1"/>
              </a:solidFill>
            </a:endParaRPr>
          </a:p>
          <a:p>
            <a:r>
              <a:rPr lang="en-GB" sz="1400" dirty="0" err="1">
                <a:solidFill>
                  <a:schemeClr val="bg1"/>
                </a:solidFill>
              </a:rPr>
              <a:t>Monitores</a:t>
            </a:r>
            <a:r>
              <a:rPr lang="en-GB" sz="1400" dirty="0">
                <a:solidFill>
                  <a:schemeClr val="bg1"/>
                </a:solidFill>
              </a:rPr>
              <a:t> are always on hand to help!</a:t>
            </a:r>
          </a:p>
        </p:txBody>
      </p:sp>
      <p:pic>
        <p:nvPicPr>
          <p:cNvPr id="3" name="Picture 2" descr="Icon&#10;&#10;Description automatically generated">
            <a:extLst>
              <a:ext uri="{FF2B5EF4-FFF2-40B4-BE49-F238E27FC236}">
                <a16:creationId xmlns:a16="http://schemas.microsoft.com/office/drawing/2014/main" id="{1B2CAFC8-C798-5234-0A78-49A5A02ED30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12360" y="260648"/>
            <a:ext cx="978730" cy="978730"/>
          </a:xfrm>
          <a:prstGeom prst="rect">
            <a:avLst/>
          </a:prstGeom>
        </p:spPr>
      </p:pic>
    </p:spTree>
    <p:extLst>
      <p:ext uri="{BB962C8B-B14F-4D97-AF65-F5344CB8AC3E}">
        <p14:creationId xmlns:p14="http://schemas.microsoft.com/office/powerpoint/2010/main" val="17250693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orthern Spain: a day in Santander | Edelweiss">
            <a:extLst>
              <a:ext uri="{FF2B5EF4-FFF2-40B4-BE49-F238E27FC236}">
                <a16:creationId xmlns:a16="http://schemas.microsoft.com/office/drawing/2014/main" id="{07239C8D-9F3A-5423-7749-AF9EFB772D0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96342" y="0"/>
            <a:ext cx="4954587"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1F5AB89-8BFE-4EF6-ACCB-24BA278EE29C}"/>
              </a:ext>
            </a:extLst>
          </p:cNvPr>
          <p:cNvSpPr/>
          <p:nvPr/>
        </p:nvSpPr>
        <p:spPr>
          <a:xfrm>
            <a:off x="0" y="0"/>
            <a:ext cx="4211960" cy="6858000"/>
          </a:xfrm>
          <a:prstGeom prst="rect">
            <a:avLst/>
          </a:prstGeom>
          <a:solidFill>
            <a:srgbClr val="129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59FA3CFC-65A0-4AF5-93D8-BAF10A6C472B}"/>
              </a:ext>
            </a:extLst>
          </p:cNvPr>
          <p:cNvSpPr txBox="1"/>
          <p:nvPr/>
        </p:nvSpPr>
        <p:spPr>
          <a:xfrm>
            <a:off x="395536" y="1268760"/>
            <a:ext cx="3600400" cy="535531"/>
          </a:xfrm>
          <a:prstGeom prst="rect">
            <a:avLst/>
          </a:prstGeom>
          <a:noFill/>
        </p:spPr>
        <p:txBody>
          <a:bodyPr wrap="square" rtlCol="0">
            <a:spAutoFit/>
          </a:bodyPr>
          <a:lstStyle/>
          <a:p>
            <a:pPr>
              <a:lnSpc>
                <a:spcPct val="80000"/>
              </a:lnSpc>
            </a:pPr>
            <a:r>
              <a:rPr lang="en-GB" sz="3600" b="1" dirty="0">
                <a:solidFill>
                  <a:schemeClr val="bg1"/>
                </a:solidFill>
              </a:rPr>
              <a:t>Santander</a:t>
            </a:r>
          </a:p>
        </p:txBody>
      </p:sp>
      <p:sp>
        <p:nvSpPr>
          <p:cNvPr id="18" name="TextBox 17">
            <a:extLst>
              <a:ext uri="{FF2B5EF4-FFF2-40B4-BE49-F238E27FC236}">
                <a16:creationId xmlns:a16="http://schemas.microsoft.com/office/drawing/2014/main" id="{3D039ADE-8FFE-421A-9D91-BB6775F0091F}"/>
              </a:ext>
            </a:extLst>
          </p:cNvPr>
          <p:cNvSpPr txBox="1"/>
          <p:nvPr/>
        </p:nvSpPr>
        <p:spPr>
          <a:xfrm>
            <a:off x="395536" y="2593881"/>
            <a:ext cx="3168352" cy="2031325"/>
          </a:xfrm>
          <a:prstGeom prst="rect">
            <a:avLst/>
          </a:prstGeom>
          <a:noFill/>
        </p:spPr>
        <p:txBody>
          <a:bodyPr wrap="square" rtlCol="0">
            <a:spAutoFit/>
          </a:bodyPr>
          <a:lstStyle/>
          <a:p>
            <a:r>
              <a:rPr lang="en-GB" sz="1400" dirty="0">
                <a:solidFill>
                  <a:schemeClr val="bg1"/>
                </a:solidFill>
              </a:rPr>
              <a:t>Santander is the elegant, seaside capital of Spain’s northern Cantabria region. Famed for its sweeping sandy beaches, grand Belle Époque architecture, and the majestic Palacio de la Magdalena, it offers a laid-back, authentically Spanish coastal escape compared to larger, tourist-heavy cities</a:t>
            </a:r>
          </a:p>
        </p:txBody>
      </p:sp>
      <p:pic>
        <p:nvPicPr>
          <p:cNvPr id="3" name="Picture 2" descr="Icon&#10;&#10;Description automatically generated">
            <a:extLst>
              <a:ext uri="{FF2B5EF4-FFF2-40B4-BE49-F238E27FC236}">
                <a16:creationId xmlns:a16="http://schemas.microsoft.com/office/drawing/2014/main" id="{1B2CAFC8-C798-5234-0A78-49A5A02ED30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12360" y="260648"/>
            <a:ext cx="978730" cy="978730"/>
          </a:xfrm>
          <a:prstGeom prst="rect">
            <a:avLst/>
          </a:prstGeom>
        </p:spPr>
      </p:pic>
    </p:spTree>
    <p:extLst>
      <p:ext uri="{BB962C8B-B14F-4D97-AF65-F5344CB8AC3E}">
        <p14:creationId xmlns:p14="http://schemas.microsoft.com/office/powerpoint/2010/main" val="375028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ime-travelling in Cantabria: from the stone age to Sartre via the  'prettiest town in Spain' | Spain holidays | The Guardian">
            <a:extLst>
              <a:ext uri="{FF2B5EF4-FFF2-40B4-BE49-F238E27FC236}">
                <a16:creationId xmlns:a16="http://schemas.microsoft.com/office/drawing/2014/main" id="{14CA3CFB-54F7-658A-B764-4502DE586995}"/>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a:fillRect/>
          </a:stretch>
        </p:blipFill>
        <p:spPr bwMode="auto">
          <a:xfrm>
            <a:off x="3779912" y="0"/>
            <a:ext cx="5364088"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F2864CD0-FA36-435A-A640-3AEAAEB6BF35}"/>
              </a:ext>
            </a:extLst>
          </p:cNvPr>
          <p:cNvSpPr/>
          <p:nvPr/>
        </p:nvSpPr>
        <p:spPr>
          <a:xfrm>
            <a:off x="0" y="0"/>
            <a:ext cx="4211960" cy="6858000"/>
          </a:xfrm>
          <a:prstGeom prst="rect">
            <a:avLst/>
          </a:prstGeom>
          <a:solidFill>
            <a:srgbClr val="129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1A62030-E8BD-431A-A396-6E61A31694EB}"/>
              </a:ext>
            </a:extLst>
          </p:cNvPr>
          <p:cNvSpPr txBox="1"/>
          <p:nvPr/>
        </p:nvSpPr>
        <p:spPr>
          <a:xfrm>
            <a:off x="395536" y="1268760"/>
            <a:ext cx="3600400" cy="978729"/>
          </a:xfrm>
          <a:prstGeom prst="rect">
            <a:avLst/>
          </a:prstGeom>
          <a:noFill/>
        </p:spPr>
        <p:txBody>
          <a:bodyPr wrap="square" rtlCol="0">
            <a:spAutoFit/>
          </a:bodyPr>
          <a:lstStyle/>
          <a:p>
            <a:pPr>
              <a:lnSpc>
                <a:spcPct val="80000"/>
              </a:lnSpc>
            </a:pPr>
            <a:r>
              <a:rPr lang="en-US" sz="3600" b="1" dirty="0">
                <a:solidFill>
                  <a:schemeClr val="bg1"/>
                </a:solidFill>
              </a:rPr>
              <a:t>S</a:t>
            </a:r>
            <a:r>
              <a:rPr lang="en-GB" sz="3600" b="1" dirty="0" err="1">
                <a:solidFill>
                  <a:schemeClr val="bg1"/>
                </a:solidFill>
              </a:rPr>
              <a:t>antillana</a:t>
            </a:r>
            <a:r>
              <a:rPr lang="en-GB" sz="3600" b="1" dirty="0">
                <a:solidFill>
                  <a:schemeClr val="bg1"/>
                </a:solidFill>
              </a:rPr>
              <a:t> del Mar</a:t>
            </a:r>
          </a:p>
        </p:txBody>
      </p:sp>
      <p:sp>
        <p:nvSpPr>
          <p:cNvPr id="19" name="TextBox 18">
            <a:extLst>
              <a:ext uri="{FF2B5EF4-FFF2-40B4-BE49-F238E27FC236}">
                <a16:creationId xmlns:a16="http://schemas.microsoft.com/office/drawing/2014/main" id="{2A49F528-73E0-47E0-AF4B-039159108ABE}"/>
              </a:ext>
            </a:extLst>
          </p:cNvPr>
          <p:cNvSpPr txBox="1"/>
          <p:nvPr/>
        </p:nvSpPr>
        <p:spPr>
          <a:xfrm>
            <a:off x="395536" y="2593881"/>
            <a:ext cx="3240360" cy="2031325"/>
          </a:xfrm>
          <a:prstGeom prst="rect">
            <a:avLst/>
          </a:prstGeom>
          <a:noFill/>
        </p:spPr>
        <p:txBody>
          <a:bodyPr wrap="square" rtlCol="0">
            <a:spAutoFit/>
          </a:bodyPr>
          <a:lstStyle/>
          <a:p>
            <a:r>
              <a:rPr lang="en-GB" sz="1400" dirty="0">
                <a:solidFill>
                  <a:schemeClr val="bg1"/>
                </a:solidFill>
              </a:rPr>
              <a:t>Santillana del Mar is a stunning medieval village in Cantabria, northern Spain. Known for its perfectly preserved cobblestone streets, stone mansions, and aristocratic palaces, it is also the gateway to the world-famous Cave of Altamira, a UNESCO World Heritage Site featuring prehistoric </a:t>
            </a:r>
            <a:r>
              <a:rPr lang="en-GB" sz="1400" dirty="0" err="1">
                <a:solidFill>
                  <a:schemeClr val="bg1"/>
                </a:solidFill>
              </a:rPr>
              <a:t>Paleolithic</a:t>
            </a:r>
            <a:r>
              <a:rPr lang="en-GB" sz="1400" dirty="0">
                <a:solidFill>
                  <a:schemeClr val="bg1"/>
                </a:solidFill>
              </a:rPr>
              <a:t> art</a:t>
            </a:r>
          </a:p>
        </p:txBody>
      </p:sp>
      <p:pic>
        <p:nvPicPr>
          <p:cNvPr id="3" name="Picture 2" descr="Icon&#10;&#10;Description automatically generated">
            <a:extLst>
              <a:ext uri="{FF2B5EF4-FFF2-40B4-BE49-F238E27FC236}">
                <a16:creationId xmlns:a16="http://schemas.microsoft.com/office/drawing/2014/main" id="{0F5EB937-0885-A23E-13D4-CEF3326F712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12360" y="260648"/>
            <a:ext cx="978730" cy="978730"/>
          </a:xfrm>
          <a:prstGeom prst="rect">
            <a:avLst/>
          </a:prstGeom>
        </p:spPr>
      </p:pic>
    </p:spTree>
    <p:extLst>
      <p:ext uri="{BB962C8B-B14F-4D97-AF65-F5344CB8AC3E}">
        <p14:creationId xmlns:p14="http://schemas.microsoft.com/office/powerpoint/2010/main" val="27167972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e Altamira Cave is widely regarded as one of the most significant  examples of prehistoric art in the world, offering critical insight into  human creativity during the Upper Paleolithic period. Discovered in">
            <a:extLst>
              <a:ext uri="{FF2B5EF4-FFF2-40B4-BE49-F238E27FC236}">
                <a16:creationId xmlns:a16="http://schemas.microsoft.com/office/drawing/2014/main" id="{852A7FD2-077C-3165-558E-AF003688953E}"/>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a:fillRect/>
          </a:stretch>
        </p:blipFill>
        <p:spPr bwMode="auto">
          <a:xfrm>
            <a:off x="4211960" y="1"/>
            <a:ext cx="493204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1F5AB89-8BFE-4EF6-ACCB-24BA278EE29C}"/>
              </a:ext>
            </a:extLst>
          </p:cNvPr>
          <p:cNvSpPr/>
          <p:nvPr/>
        </p:nvSpPr>
        <p:spPr>
          <a:xfrm>
            <a:off x="0" y="0"/>
            <a:ext cx="4211960" cy="6858000"/>
          </a:xfrm>
          <a:prstGeom prst="rect">
            <a:avLst/>
          </a:prstGeom>
          <a:solidFill>
            <a:srgbClr val="129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59FA3CFC-65A0-4AF5-93D8-BAF10A6C472B}"/>
              </a:ext>
            </a:extLst>
          </p:cNvPr>
          <p:cNvSpPr txBox="1"/>
          <p:nvPr/>
        </p:nvSpPr>
        <p:spPr>
          <a:xfrm>
            <a:off x="395536" y="1268760"/>
            <a:ext cx="3600400" cy="978729"/>
          </a:xfrm>
          <a:prstGeom prst="rect">
            <a:avLst/>
          </a:prstGeom>
          <a:noFill/>
        </p:spPr>
        <p:txBody>
          <a:bodyPr wrap="square" rtlCol="0">
            <a:spAutoFit/>
          </a:bodyPr>
          <a:lstStyle/>
          <a:p>
            <a:pPr>
              <a:lnSpc>
                <a:spcPct val="80000"/>
              </a:lnSpc>
            </a:pPr>
            <a:r>
              <a:rPr lang="en-US" sz="3600" b="1" dirty="0">
                <a:solidFill>
                  <a:schemeClr val="bg1"/>
                </a:solidFill>
              </a:rPr>
              <a:t>Cave of Altamira</a:t>
            </a:r>
            <a:endParaRPr lang="en-GB" sz="3600" b="1" dirty="0">
              <a:solidFill>
                <a:schemeClr val="bg1"/>
              </a:solidFill>
            </a:endParaRPr>
          </a:p>
        </p:txBody>
      </p:sp>
      <p:sp>
        <p:nvSpPr>
          <p:cNvPr id="18" name="TextBox 17">
            <a:extLst>
              <a:ext uri="{FF2B5EF4-FFF2-40B4-BE49-F238E27FC236}">
                <a16:creationId xmlns:a16="http://schemas.microsoft.com/office/drawing/2014/main" id="{3D039ADE-8FFE-421A-9D91-BB6775F0091F}"/>
              </a:ext>
            </a:extLst>
          </p:cNvPr>
          <p:cNvSpPr txBox="1"/>
          <p:nvPr/>
        </p:nvSpPr>
        <p:spPr>
          <a:xfrm>
            <a:off x="395536" y="2593881"/>
            <a:ext cx="3168352" cy="954107"/>
          </a:xfrm>
          <a:prstGeom prst="rect">
            <a:avLst/>
          </a:prstGeom>
          <a:noFill/>
        </p:spPr>
        <p:txBody>
          <a:bodyPr wrap="square" rtlCol="0">
            <a:spAutoFit/>
          </a:bodyPr>
          <a:lstStyle/>
          <a:p>
            <a:r>
              <a:rPr lang="en-GB" sz="1400" dirty="0">
                <a:solidFill>
                  <a:schemeClr val="bg1"/>
                </a:solidFill>
              </a:rPr>
              <a:t>Visit the </a:t>
            </a:r>
            <a:r>
              <a:rPr lang="en-GB" sz="1400" dirty="0" err="1">
                <a:solidFill>
                  <a:schemeClr val="bg1"/>
                </a:solidFill>
              </a:rPr>
              <a:t>Neocave</a:t>
            </a:r>
            <a:r>
              <a:rPr lang="en-GB" sz="1400" dirty="0">
                <a:solidFill>
                  <a:schemeClr val="bg1"/>
                </a:solidFill>
              </a:rPr>
              <a:t>, an exact and detailed replica of the original cave, plus the exhibition which is a tour through the “life of the first humans”  </a:t>
            </a:r>
          </a:p>
        </p:txBody>
      </p:sp>
      <p:pic>
        <p:nvPicPr>
          <p:cNvPr id="3" name="Picture 2" descr="Icon&#10;&#10;Description automatically generated">
            <a:extLst>
              <a:ext uri="{FF2B5EF4-FFF2-40B4-BE49-F238E27FC236}">
                <a16:creationId xmlns:a16="http://schemas.microsoft.com/office/drawing/2014/main" id="{1B2CAFC8-C798-5234-0A78-49A5A02ED30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12360" y="260648"/>
            <a:ext cx="978730" cy="978730"/>
          </a:xfrm>
          <a:prstGeom prst="rect">
            <a:avLst/>
          </a:prstGeom>
        </p:spPr>
      </p:pic>
    </p:spTree>
    <p:extLst>
      <p:ext uri="{BB962C8B-B14F-4D97-AF65-F5344CB8AC3E}">
        <p14:creationId xmlns:p14="http://schemas.microsoft.com/office/powerpoint/2010/main" val="25425575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Guggenheim Museum Bilbao - Wikipedia">
            <a:extLst>
              <a:ext uri="{FF2B5EF4-FFF2-40B4-BE49-F238E27FC236}">
                <a16:creationId xmlns:a16="http://schemas.microsoft.com/office/drawing/2014/main" id="{66DB5A21-7A91-88DE-48EB-0B5A6420B93F}"/>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a:fillRect/>
          </a:stretch>
        </p:blipFill>
        <p:spPr bwMode="auto">
          <a:xfrm>
            <a:off x="3491880" y="0"/>
            <a:ext cx="565212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1F5AB89-8BFE-4EF6-ACCB-24BA278EE29C}"/>
              </a:ext>
            </a:extLst>
          </p:cNvPr>
          <p:cNvSpPr/>
          <p:nvPr/>
        </p:nvSpPr>
        <p:spPr>
          <a:xfrm>
            <a:off x="0" y="0"/>
            <a:ext cx="4211960" cy="6858000"/>
          </a:xfrm>
          <a:prstGeom prst="rect">
            <a:avLst/>
          </a:prstGeom>
          <a:solidFill>
            <a:srgbClr val="129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59FA3CFC-65A0-4AF5-93D8-BAF10A6C472B}"/>
              </a:ext>
            </a:extLst>
          </p:cNvPr>
          <p:cNvSpPr txBox="1"/>
          <p:nvPr/>
        </p:nvSpPr>
        <p:spPr>
          <a:xfrm>
            <a:off x="395536" y="1268760"/>
            <a:ext cx="3600400" cy="535531"/>
          </a:xfrm>
          <a:prstGeom prst="rect">
            <a:avLst/>
          </a:prstGeom>
          <a:noFill/>
        </p:spPr>
        <p:txBody>
          <a:bodyPr wrap="square" rtlCol="0">
            <a:spAutoFit/>
          </a:bodyPr>
          <a:lstStyle/>
          <a:p>
            <a:pPr>
              <a:lnSpc>
                <a:spcPct val="80000"/>
              </a:lnSpc>
            </a:pPr>
            <a:r>
              <a:rPr lang="en-US" sz="3600" b="1" dirty="0">
                <a:solidFill>
                  <a:schemeClr val="bg1"/>
                </a:solidFill>
              </a:rPr>
              <a:t>B</a:t>
            </a:r>
            <a:r>
              <a:rPr lang="en-GB" sz="3600" b="1" dirty="0" err="1">
                <a:solidFill>
                  <a:schemeClr val="bg1"/>
                </a:solidFill>
              </a:rPr>
              <a:t>ilbao</a:t>
            </a:r>
            <a:endParaRPr lang="en-GB" sz="3600" b="1" dirty="0">
              <a:solidFill>
                <a:schemeClr val="bg1"/>
              </a:solidFill>
            </a:endParaRPr>
          </a:p>
        </p:txBody>
      </p:sp>
      <p:sp>
        <p:nvSpPr>
          <p:cNvPr id="18" name="TextBox 17">
            <a:extLst>
              <a:ext uri="{FF2B5EF4-FFF2-40B4-BE49-F238E27FC236}">
                <a16:creationId xmlns:a16="http://schemas.microsoft.com/office/drawing/2014/main" id="{3D039ADE-8FFE-421A-9D91-BB6775F0091F}"/>
              </a:ext>
            </a:extLst>
          </p:cNvPr>
          <p:cNvSpPr txBox="1"/>
          <p:nvPr/>
        </p:nvSpPr>
        <p:spPr>
          <a:xfrm>
            <a:off x="395536" y="2405206"/>
            <a:ext cx="3255854" cy="1815882"/>
          </a:xfrm>
          <a:prstGeom prst="rect">
            <a:avLst/>
          </a:prstGeom>
          <a:noFill/>
        </p:spPr>
        <p:txBody>
          <a:bodyPr wrap="square" rtlCol="0">
            <a:spAutoFit/>
          </a:bodyPr>
          <a:lstStyle/>
          <a:p>
            <a:r>
              <a:rPr lang="en-GB" sz="1400" dirty="0">
                <a:solidFill>
                  <a:schemeClr val="bg1"/>
                </a:solidFill>
              </a:rPr>
              <a:t>Bilbao is the vibrant, industrial-turned-avant-garde capital of the Basque Country in northern Spain. Famous for its world-class art and culinary scenes, the city is globally renowned for the Frank Gehry–designed Guggenheim Museum and its rich Basque cultural heritage</a:t>
            </a:r>
          </a:p>
        </p:txBody>
      </p:sp>
      <p:pic>
        <p:nvPicPr>
          <p:cNvPr id="3" name="Picture 2" descr="Icon&#10;&#10;Description automatically generated">
            <a:extLst>
              <a:ext uri="{FF2B5EF4-FFF2-40B4-BE49-F238E27FC236}">
                <a16:creationId xmlns:a16="http://schemas.microsoft.com/office/drawing/2014/main" id="{1B2CAFC8-C798-5234-0A78-49A5A02ED30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12360" y="260648"/>
            <a:ext cx="978730" cy="978730"/>
          </a:xfrm>
          <a:prstGeom prst="rect">
            <a:avLst/>
          </a:prstGeom>
        </p:spPr>
      </p:pic>
    </p:spTree>
    <p:extLst>
      <p:ext uri="{BB962C8B-B14F-4D97-AF65-F5344CB8AC3E}">
        <p14:creationId xmlns:p14="http://schemas.microsoft.com/office/powerpoint/2010/main" val="954053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picture containing person, outdoor&#10;&#10;Description automatically generated">
            <a:extLst>
              <a:ext uri="{FF2B5EF4-FFF2-40B4-BE49-F238E27FC236}">
                <a16:creationId xmlns:a16="http://schemas.microsoft.com/office/drawing/2014/main" id="{E1CE0861-D8A9-4A54-B506-1F1587B75A82}"/>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1486" b="-3697"/>
          <a:stretch/>
        </p:blipFill>
        <p:spPr>
          <a:xfrm>
            <a:off x="0" y="-171400"/>
            <a:ext cx="9252520" cy="7331412"/>
          </a:xfrm>
          <a:prstGeom prst="rect">
            <a:avLst/>
          </a:prstGeom>
        </p:spPr>
      </p:pic>
      <p:sp>
        <p:nvSpPr>
          <p:cNvPr id="3" name="TextBox 2"/>
          <p:cNvSpPr txBox="1"/>
          <p:nvPr/>
        </p:nvSpPr>
        <p:spPr>
          <a:xfrm>
            <a:off x="395536" y="390077"/>
            <a:ext cx="3600400" cy="2259080"/>
          </a:xfrm>
          <a:prstGeom prst="rect">
            <a:avLst/>
          </a:prstGeom>
          <a:noFill/>
        </p:spPr>
        <p:txBody>
          <a:bodyPr wrap="square" rtlCol="0">
            <a:spAutoFit/>
          </a:bodyPr>
          <a:lstStyle/>
          <a:p>
            <a:pPr>
              <a:lnSpc>
                <a:spcPct val="80000"/>
              </a:lnSpc>
            </a:pPr>
            <a:r>
              <a:rPr lang="en-GB" sz="4400" b="1" dirty="0">
                <a:solidFill>
                  <a:schemeClr val="bg1"/>
                </a:solidFill>
              </a:rPr>
              <a:t>We help students reach new heights</a:t>
            </a:r>
          </a:p>
        </p:txBody>
      </p:sp>
      <p:sp>
        <p:nvSpPr>
          <p:cNvPr id="24" name="TextBox 23">
            <a:extLst>
              <a:ext uri="{FF2B5EF4-FFF2-40B4-BE49-F238E27FC236}">
                <a16:creationId xmlns:a16="http://schemas.microsoft.com/office/drawing/2014/main" id="{A6C6587B-AA75-4A19-9A99-B318855FC44D}"/>
              </a:ext>
            </a:extLst>
          </p:cNvPr>
          <p:cNvSpPr txBox="1"/>
          <p:nvPr/>
        </p:nvSpPr>
        <p:spPr>
          <a:xfrm>
            <a:off x="395536" y="3212976"/>
            <a:ext cx="3384376" cy="2677656"/>
          </a:xfrm>
          <a:prstGeom prst="rect">
            <a:avLst/>
          </a:prstGeom>
          <a:noFill/>
        </p:spPr>
        <p:txBody>
          <a:bodyPr wrap="square" rtlCol="0">
            <a:spAutoFit/>
          </a:bodyPr>
          <a:lstStyle/>
          <a:p>
            <a:r>
              <a:rPr lang="en-GB" sz="1400" b="1" dirty="0">
                <a:solidFill>
                  <a:schemeClr val="bg1"/>
                </a:solidFill>
              </a:rPr>
              <a:t>Voyager School Travel </a:t>
            </a:r>
            <a:r>
              <a:rPr lang="en-GB" sz="1400" dirty="0">
                <a:solidFill>
                  <a:schemeClr val="bg1"/>
                </a:solidFill>
              </a:rPr>
              <a:t>specialises in educational school trips where students can learn, thrive and achieve their potential outside the classroom.</a:t>
            </a:r>
          </a:p>
          <a:p>
            <a:endParaRPr lang="en-GB" sz="1400" dirty="0">
              <a:solidFill>
                <a:schemeClr val="bg1"/>
              </a:solidFill>
            </a:endParaRPr>
          </a:p>
          <a:p>
            <a:r>
              <a:rPr lang="en-GB" sz="1400" dirty="0">
                <a:solidFill>
                  <a:schemeClr val="bg1"/>
                </a:solidFill>
              </a:rPr>
              <a:t>We believe that every school trip should provide students with new experiences, learning activities and exposure to local culture with genuine educational benefit.</a:t>
            </a:r>
          </a:p>
          <a:p>
            <a:endParaRPr lang="en-GB" sz="1400" dirty="0">
              <a:solidFill>
                <a:schemeClr val="bg1"/>
              </a:solidFill>
            </a:endParaRPr>
          </a:p>
          <a:p>
            <a:r>
              <a:rPr lang="en-GB" altLang="en-US" sz="1400" b="0" dirty="0">
                <a:solidFill>
                  <a:schemeClr val="bg1"/>
                </a:solidFill>
              </a:rPr>
              <a:t>Over </a:t>
            </a:r>
            <a:r>
              <a:rPr lang="en-GB" altLang="en-US" sz="1400" b="1" dirty="0">
                <a:solidFill>
                  <a:schemeClr val="bg1"/>
                </a:solidFill>
              </a:rPr>
              <a:t>36,000 students </a:t>
            </a:r>
            <a:r>
              <a:rPr lang="en-GB" altLang="en-US" sz="1400" b="0" dirty="0">
                <a:solidFill>
                  <a:schemeClr val="bg1"/>
                </a:solidFill>
              </a:rPr>
              <a:t>travel with us each year </a:t>
            </a:r>
            <a:endParaRPr lang="en-GB" sz="1400" dirty="0">
              <a:solidFill>
                <a:schemeClr val="bg1"/>
              </a:solidFill>
            </a:endParaRPr>
          </a:p>
        </p:txBody>
      </p:sp>
      <p:pic>
        <p:nvPicPr>
          <p:cNvPr id="6" name="Picture 5" descr="Icon&#10;&#10;Description automatically generated">
            <a:extLst>
              <a:ext uri="{FF2B5EF4-FFF2-40B4-BE49-F238E27FC236}">
                <a16:creationId xmlns:a16="http://schemas.microsoft.com/office/drawing/2014/main" id="{742B9E5C-817A-4E9D-9D01-F1B077407A5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12360" y="260648"/>
            <a:ext cx="978730" cy="978730"/>
          </a:xfrm>
          <a:prstGeom prst="rect">
            <a:avLst/>
          </a:prstGeom>
        </p:spPr>
      </p:pic>
    </p:spTree>
    <p:extLst>
      <p:ext uri="{BB962C8B-B14F-4D97-AF65-F5344CB8AC3E}">
        <p14:creationId xmlns:p14="http://schemas.microsoft.com/office/powerpoint/2010/main" val="266062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75B29-16C1-20E9-99F2-E695C8DF14B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B43B8F1-6E7A-0968-835D-C6EB697BA870}"/>
              </a:ext>
            </a:extLst>
          </p:cNvPr>
          <p:cNvPicPr>
            <a:picLocks noChangeAspect="1"/>
          </p:cNvPicPr>
          <p:nvPr/>
        </p:nvPicPr>
        <p:blipFill>
          <a:blip r:embed="rId3" cstate="email">
            <a:extLst>
              <a:ext uri="{28A0092B-C50C-407E-A947-70E740481C1C}">
                <a14:useLocalDpi xmlns:a14="http://schemas.microsoft.com/office/drawing/2010/main" val="0"/>
              </a:ext>
            </a:extLst>
          </a:blip>
          <a:srcRect t="1390" r="2581"/>
          <a:stretch>
            <a:fillRect/>
          </a:stretch>
        </p:blipFill>
        <p:spPr>
          <a:xfrm>
            <a:off x="3707904" y="-1"/>
            <a:ext cx="5436096" cy="6870779"/>
          </a:xfrm>
          <a:prstGeom prst="rect">
            <a:avLst/>
          </a:prstGeom>
        </p:spPr>
      </p:pic>
      <p:sp>
        <p:nvSpPr>
          <p:cNvPr id="16" name="Rectangle 15">
            <a:extLst>
              <a:ext uri="{FF2B5EF4-FFF2-40B4-BE49-F238E27FC236}">
                <a16:creationId xmlns:a16="http://schemas.microsoft.com/office/drawing/2014/main" id="{68BA1CD6-BF3D-E394-E96B-3ECCDF62F633}"/>
              </a:ext>
            </a:extLst>
          </p:cNvPr>
          <p:cNvSpPr/>
          <p:nvPr/>
        </p:nvSpPr>
        <p:spPr>
          <a:xfrm>
            <a:off x="0" y="0"/>
            <a:ext cx="4211960" cy="6858000"/>
          </a:xfrm>
          <a:prstGeom prst="rect">
            <a:avLst/>
          </a:prstGeom>
          <a:solidFill>
            <a:srgbClr val="129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9DEE62A-766F-3CAB-7B4F-B55CE47E01B0}"/>
              </a:ext>
            </a:extLst>
          </p:cNvPr>
          <p:cNvSpPr txBox="1"/>
          <p:nvPr/>
        </p:nvSpPr>
        <p:spPr>
          <a:xfrm>
            <a:off x="395536" y="1268760"/>
            <a:ext cx="3600400" cy="535531"/>
          </a:xfrm>
          <a:prstGeom prst="rect">
            <a:avLst/>
          </a:prstGeom>
          <a:noFill/>
        </p:spPr>
        <p:txBody>
          <a:bodyPr wrap="square" rtlCol="0">
            <a:spAutoFit/>
          </a:bodyPr>
          <a:lstStyle/>
          <a:p>
            <a:pPr>
              <a:lnSpc>
                <a:spcPct val="80000"/>
              </a:lnSpc>
            </a:pPr>
            <a:r>
              <a:rPr lang="en-US" sz="3600" b="1" dirty="0">
                <a:solidFill>
                  <a:schemeClr val="bg1"/>
                </a:solidFill>
              </a:rPr>
              <a:t>Ebro River</a:t>
            </a:r>
            <a:endParaRPr lang="en-GB" sz="3600" b="1" dirty="0">
              <a:solidFill>
                <a:schemeClr val="bg1"/>
              </a:solidFill>
            </a:endParaRPr>
          </a:p>
        </p:txBody>
      </p:sp>
      <p:sp>
        <p:nvSpPr>
          <p:cNvPr id="18" name="TextBox 17">
            <a:extLst>
              <a:ext uri="{FF2B5EF4-FFF2-40B4-BE49-F238E27FC236}">
                <a16:creationId xmlns:a16="http://schemas.microsoft.com/office/drawing/2014/main" id="{B284164B-0860-2418-16E1-570369333475}"/>
              </a:ext>
            </a:extLst>
          </p:cNvPr>
          <p:cNvSpPr txBox="1"/>
          <p:nvPr/>
        </p:nvSpPr>
        <p:spPr>
          <a:xfrm>
            <a:off x="395536" y="2593881"/>
            <a:ext cx="3168352" cy="954107"/>
          </a:xfrm>
          <a:prstGeom prst="rect">
            <a:avLst/>
          </a:prstGeom>
          <a:noFill/>
        </p:spPr>
        <p:txBody>
          <a:bodyPr wrap="square" rtlCol="0">
            <a:spAutoFit/>
          </a:bodyPr>
          <a:lstStyle/>
          <a:p>
            <a:r>
              <a:rPr lang="en-GB" sz="1400" dirty="0">
                <a:solidFill>
                  <a:schemeClr val="bg1"/>
                </a:solidFill>
              </a:rPr>
              <a:t>A short hike to see the source of this famous river, the longest in Spain,  which flows 930km down to the Mediterranean</a:t>
            </a:r>
          </a:p>
        </p:txBody>
      </p:sp>
      <p:pic>
        <p:nvPicPr>
          <p:cNvPr id="3" name="Picture 2" descr="Icon&#10;&#10;Description automatically generated">
            <a:extLst>
              <a:ext uri="{FF2B5EF4-FFF2-40B4-BE49-F238E27FC236}">
                <a16:creationId xmlns:a16="http://schemas.microsoft.com/office/drawing/2014/main" id="{005D1AD0-65E6-B42B-E05D-98A08EDAE99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12360" y="260648"/>
            <a:ext cx="978730" cy="978730"/>
          </a:xfrm>
          <a:prstGeom prst="rect">
            <a:avLst/>
          </a:prstGeom>
        </p:spPr>
      </p:pic>
    </p:spTree>
    <p:extLst>
      <p:ext uri="{BB962C8B-B14F-4D97-AF65-F5344CB8AC3E}">
        <p14:creationId xmlns:p14="http://schemas.microsoft.com/office/powerpoint/2010/main" val="6436240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692FC-9B65-8A19-AC4B-BAE6A06F199D}"/>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73B446C9-2B0E-120F-0932-CE52EAA94E39}"/>
              </a:ext>
            </a:extLst>
          </p:cNvPr>
          <p:cNvSpPr/>
          <p:nvPr/>
        </p:nvSpPr>
        <p:spPr>
          <a:xfrm>
            <a:off x="0" y="0"/>
            <a:ext cx="9144000" cy="6858000"/>
          </a:xfrm>
          <a:prstGeom prst="rect">
            <a:avLst/>
          </a:prstGeom>
          <a:solidFill>
            <a:srgbClr val="129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E658FE7F-883C-4269-34A4-46A12D61BF6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541866"/>
            <a:ext cx="9144000" cy="5774267"/>
          </a:xfrm>
          <a:prstGeom prst="rect">
            <a:avLst/>
          </a:prstGeom>
        </p:spPr>
      </p:pic>
    </p:spTree>
    <p:extLst>
      <p:ext uri="{BB962C8B-B14F-4D97-AF65-F5344CB8AC3E}">
        <p14:creationId xmlns:p14="http://schemas.microsoft.com/office/powerpoint/2010/main" val="3057252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291D0"/>
        </a:solidFill>
        <a:effectLst/>
      </p:bgPr>
    </p:bg>
    <p:spTree>
      <p:nvGrpSpPr>
        <p:cNvPr id="1" name=""/>
        <p:cNvGrpSpPr/>
        <p:nvPr/>
      </p:nvGrpSpPr>
      <p:grpSpPr>
        <a:xfrm>
          <a:off x="0" y="0"/>
          <a:ext cx="0" cy="0"/>
          <a:chOff x="0" y="0"/>
          <a:chExt cx="0" cy="0"/>
        </a:xfrm>
      </p:grpSpPr>
      <p:sp>
        <p:nvSpPr>
          <p:cNvPr id="2" name="object 2"/>
          <p:cNvSpPr txBox="1"/>
          <p:nvPr/>
        </p:nvSpPr>
        <p:spPr>
          <a:xfrm>
            <a:off x="4200589" y="5661248"/>
            <a:ext cx="741166"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Arial"/>
                <a:cs typeface="Arial"/>
              </a:rPr>
              <a:t>Find</a:t>
            </a:r>
            <a:r>
              <a:rPr sz="1200" spc="-25" dirty="0">
                <a:solidFill>
                  <a:srgbClr val="FFFFFF"/>
                </a:solidFill>
                <a:latin typeface="Arial"/>
                <a:cs typeface="Arial"/>
              </a:rPr>
              <a:t> </a:t>
            </a:r>
            <a:r>
              <a:rPr sz="1200" dirty="0">
                <a:solidFill>
                  <a:srgbClr val="FFFFFF"/>
                </a:solidFill>
                <a:latin typeface="Arial"/>
                <a:cs typeface="Arial"/>
              </a:rPr>
              <a:t>us</a:t>
            </a:r>
            <a:r>
              <a:rPr sz="1200" spc="-20" dirty="0">
                <a:solidFill>
                  <a:srgbClr val="FFFFFF"/>
                </a:solidFill>
                <a:latin typeface="Arial"/>
                <a:cs typeface="Arial"/>
              </a:rPr>
              <a:t> </a:t>
            </a:r>
            <a:r>
              <a:rPr sz="1200" spc="-25" dirty="0">
                <a:solidFill>
                  <a:srgbClr val="FFFFFF"/>
                </a:solidFill>
                <a:latin typeface="Arial"/>
                <a:cs typeface="Arial"/>
              </a:rPr>
              <a:t>on</a:t>
            </a:r>
            <a:endParaRPr sz="1200" dirty="0">
              <a:latin typeface="Arial"/>
              <a:cs typeface="Arial"/>
            </a:endParaRPr>
          </a:p>
        </p:txBody>
      </p:sp>
      <p:sp>
        <p:nvSpPr>
          <p:cNvPr id="3" name="object 3"/>
          <p:cNvSpPr txBox="1">
            <a:spLocks noGrp="1"/>
          </p:cNvSpPr>
          <p:nvPr>
            <p:ph type="title"/>
          </p:nvPr>
        </p:nvSpPr>
        <p:spPr>
          <a:xfrm>
            <a:off x="0" y="2848322"/>
            <a:ext cx="9143999" cy="689932"/>
          </a:xfrm>
          <a:prstGeom prst="rect">
            <a:avLst/>
          </a:prstGeom>
        </p:spPr>
        <p:txBody>
          <a:bodyPr vert="horz" wrap="square" lIns="0" tIns="12700" rIns="0" bIns="0" rtlCol="0">
            <a:spAutoFit/>
          </a:bodyPr>
          <a:lstStyle/>
          <a:p>
            <a:pPr marL="12700">
              <a:lnSpc>
                <a:spcPct val="100000"/>
              </a:lnSpc>
              <a:spcBef>
                <a:spcPts val="100"/>
              </a:spcBef>
            </a:pPr>
            <a:r>
              <a:rPr b="1" dirty="0">
                <a:solidFill>
                  <a:schemeClr val="bg1"/>
                </a:solidFill>
                <a:latin typeface="+mn-lt"/>
              </a:rPr>
              <a:t>Spain</a:t>
            </a:r>
            <a:r>
              <a:rPr b="1" spc="-20" dirty="0">
                <a:solidFill>
                  <a:schemeClr val="bg1"/>
                </a:solidFill>
                <a:latin typeface="+mn-lt"/>
              </a:rPr>
              <a:t> </a:t>
            </a:r>
            <a:r>
              <a:rPr b="1" dirty="0">
                <a:solidFill>
                  <a:schemeClr val="bg1"/>
                </a:solidFill>
                <a:latin typeface="+mn-lt"/>
              </a:rPr>
              <a:t>is</a:t>
            </a:r>
            <a:r>
              <a:rPr b="1" spc="-15" dirty="0">
                <a:solidFill>
                  <a:schemeClr val="bg1"/>
                </a:solidFill>
                <a:latin typeface="+mn-lt"/>
              </a:rPr>
              <a:t> </a:t>
            </a:r>
            <a:r>
              <a:rPr b="1" dirty="0">
                <a:solidFill>
                  <a:schemeClr val="bg1"/>
                </a:solidFill>
                <a:latin typeface="+mn-lt"/>
              </a:rPr>
              <a:t>waiting</a:t>
            </a:r>
            <a:r>
              <a:rPr b="1" spc="-15" dirty="0">
                <a:solidFill>
                  <a:schemeClr val="bg1"/>
                </a:solidFill>
                <a:latin typeface="+mn-lt"/>
              </a:rPr>
              <a:t> </a:t>
            </a:r>
            <a:r>
              <a:rPr b="1" dirty="0">
                <a:solidFill>
                  <a:schemeClr val="bg1"/>
                </a:solidFill>
                <a:latin typeface="+mn-lt"/>
              </a:rPr>
              <a:t>for</a:t>
            </a:r>
            <a:r>
              <a:rPr b="1" spc="-15" dirty="0">
                <a:solidFill>
                  <a:schemeClr val="bg1"/>
                </a:solidFill>
                <a:latin typeface="+mn-lt"/>
              </a:rPr>
              <a:t> </a:t>
            </a:r>
            <a:r>
              <a:rPr b="1" spc="-20" dirty="0">
                <a:solidFill>
                  <a:schemeClr val="bg1"/>
                </a:solidFill>
                <a:latin typeface="+mn-lt"/>
              </a:rPr>
              <a:t>you!</a:t>
            </a:r>
          </a:p>
        </p:txBody>
      </p:sp>
      <p:sp>
        <p:nvSpPr>
          <p:cNvPr id="5" name="TextBox 4">
            <a:hlinkClick r:id="rId2"/>
            <a:extLst>
              <a:ext uri="{FF2B5EF4-FFF2-40B4-BE49-F238E27FC236}">
                <a16:creationId xmlns:a16="http://schemas.microsoft.com/office/drawing/2014/main" id="{932ADE69-14EA-F92A-69A1-7786B0FB894A}"/>
              </a:ext>
            </a:extLst>
          </p:cNvPr>
          <p:cNvSpPr txBox="1"/>
          <p:nvPr/>
        </p:nvSpPr>
        <p:spPr>
          <a:xfrm>
            <a:off x="1910027" y="5085184"/>
            <a:ext cx="5322291" cy="400110"/>
          </a:xfrm>
          <a:prstGeom prst="rect">
            <a:avLst/>
          </a:prstGeom>
          <a:noFill/>
        </p:spPr>
        <p:txBody>
          <a:bodyPr wrap="none" rtlCol="0">
            <a:spAutoFit/>
          </a:bodyPr>
          <a:lstStyle/>
          <a:p>
            <a:r>
              <a:rPr lang="en-US" sz="2000" dirty="0">
                <a:solidFill>
                  <a:schemeClr val="bg1"/>
                </a:solidFill>
                <a:hlinkClick r:id="rId3">
                  <a:extLst>
                    <a:ext uri="{A12FA001-AC4F-418D-AE19-62706E023703}">
                      <ahyp:hlinkClr xmlns:ahyp="http://schemas.microsoft.com/office/drawing/2018/hyperlinkcolor" val="tx"/>
                    </a:ext>
                  </a:extLst>
                </a:hlinkClick>
              </a:rPr>
              <a:t>Click here for more information about the trip!</a:t>
            </a:r>
            <a:endParaRPr lang="en-GB" sz="2000" dirty="0">
              <a:solidFill>
                <a:schemeClr val="bg1"/>
              </a:solidFill>
            </a:endParaRPr>
          </a:p>
        </p:txBody>
      </p:sp>
      <p:pic>
        <p:nvPicPr>
          <p:cNvPr id="7" name="Picture 6">
            <a:extLst>
              <a:ext uri="{FF2B5EF4-FFF2-40B4-BE49-F238E27FC236}">
                <a16:creationId xmlns:a16="http://schemas.microsoft.com/office/drawing/2014/main" id="{9B8959D4-6F98-1884-17E7-E7B17AE9CD9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64785" y="332656"/>
            <a:ext cx="1412776" cy="1412776"/>
          </a:xfrm>
          <a:prstGeom prst="rect">
            <a:avLst/>
          </a:prstGeom>
        </p:spPr>
      </p:pic>
      <p:pic>
        <p:nvPicPr>
          <p:cNvPr id="9" name="Picture 8">
            <a:extLst>
              <a:ext uri="{FF2B5EF4-FFF2-40B4-BE49-F238E27FC236}">
                <a16:creationId xmlns:a16="http://schemas.microsoft.com/office/drawing/2014/main" id="{100BBEAC-E397-39CC-CAF9-0EF8854701BD}"/>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a:xfrm>
            <a:off x="3919189" y="5890676"/>
            <a:ext cx="1320623" cy="57897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1291D0"/>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838317-BFB9-450F-B333-54780D8C784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90859" y="6202495"/>
            <a:ext cx="1362283" cy="178833"/>
          </a:xfrm>
          <a:prstGeom prst="rect">
            <a:avLst/>
          </a:prstGeom>
        </p:spPr>
      </p:pic>
      <p:sp>
        <p:nvSpPr>
          <p:cNvPr id="12" name="TextBox 11">
            <a:extLst>
              <a:ext uri="{FF2B5EF4-FFF2-40B4-BE49-F238E27FC236}">
                <a16:creationId xmlns:a16="http://schemas.microsoft.com/office/drawing/2014/main" id="{FF09F7F8-16F9-4974-8542-B1C431BF561B}"/>
              </a:ext>
            </a:extLst>
          </p:cNvPr>
          <p:cNvSpPr txBox="1"/>
          <p:nvPr/>
        </p:nvSpPr>
        <p:spPr>
          <a:xfrm>
            <a:off x="3806377" y="5897085"/>
            <a:ext cx="1531247" cy="261610"/>
          </a:xfrm>
          <a:prstGeom prst="rect">
            <a:avLst/>
          </a:prstGeom>
          <a:noFill/>
        </p:spPr>
        <p:txBody>
          <a:bodyPr wrap="square" rtlCol="0">
            <a:spAutoFit/>
          </a:bodyPr>
          <a:lstStyle/>
          <a:p>
            <a:pPr algn="ctr"/>
            <a:r>
              <a:rPr lang="en-GB" sz="1050" dirty="0">
                <a:solidFill>
                  <a:schemeClr val="bg1"/>
                </a:solidFill>
              </a:rPr>
              <a:t>Find us on</a:t>
            </a:r>
          </a:p>
        </p:txBody>
      </p:sp>
      <p:pic>
        <p:nvPicPr>
          <p:cNvPr id="3" name="Picture 2" descr="A picture containing logo&#10;&#10;Description automatically generated">
            <a:extLst>
              <a:ext uri="{FF2B5EF4-FFF2-40B4-BE49-F238E27FC236}">
                <a16:creationId xmlns:a16="http://schemas.microsoft.com/office/drawing/2014/main" id="{86AC7EE9-A260-766E-DD9A-57406CA767C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17516" y="1506097"/>
            <a:ext cx="5108968" cy="3096344"/>
          </a:xfrm>
          <a:prstGeom prst="rect">
            <a:avLst/>
          </a:prstGeom>
        </p:spPr>
      </p:pic>
      <p:pic>
        <p:nvPicPr>
          <p:cNvPr id="4" name="Picture 3" descr="Icon&#10;&#10;Description automatically generated">
            <a:extLst>
              <a:ext uri="{FF2B5EF4-FFF2-40B4-BE49-F238E27FC236}">
                <a16:creationId xmlns:a16="http://schemas.microsoft.com/office/drawing/2014/main" id="{A14D11DC-BA0F-1134-1F47-4181972FE47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12360" y="260648"/>
            <a:ext cx="978730" cy="978730"/>
          </a:xfrm>
          <a:prstGeom prst="rect">
            <a:avLst/>
          </a:prstGeom>
        </p:spPr>
      </p:pic>
      <p:sp>
        <p:nvSpPr>
          <p:cNvPr id="2" name="TextBox 1">
            <a:hlinkClick r:id="rId5"/>
            <a:extLst>
              <a:ext uri="{FF2B5EF4-FFF2-40B4-BE49-F238E27FC236}">
                <a16:creationId xmlns:a16="http://schemas.microsoft.com/office/drawing/2014/main" id="{DCCD3A46-6FE6-6570-F1F5-F151D24E48D4}"/>
              </a:ext>
            </a:extLst>
          </p:cNvPr>
          <p:cNvSpPr txBox="1"/>
          <p:nvPr/>
        </p:nvSpPr>
        <p:spPr>
          <a:xfrm>
            <a:off x="1331641" y="4869160"/>
            <a:ext cx="6624735" cy="461665"/>
          </a:xfrm>
          <a:prstGeom prst="rect">
            <a:avLst/>
          </a:prstGeom>
          <a:noFill/>
        </p:spPr>
        <p:txBody>
          <a:bodyPr wrap="square" rtlCol="0">
            <a:spAutoFit/>
          </a:bodyPr>
          <a:lstStyle/>
          <a:p>
            <a:r>
              <a:rPr lang="en-US" sz="2400" dirty="0">
                <a:solidFill>
                  <a:schemeClr val="bg1"/>
                </a:solidFill>
                <a:hlinkClick r:id="rId6">
                  <a:extLst>
                    <a:ext uri="{A12FA001-AC4F-418D-AE19-62706E023703}">
                      <ahyp:hlinkClr xmlns:ahyp="http://schemas.microsoft.com/office/drawing/2018/hyperlinkcolor" val="tx"/>
                    </a:ext>
                  </a:extLst>
                </a:hlinkClick>
              </a:rPr>
              <a:t>Click here for more information about the trip!</a:t>
            </a:r>
            <a:endParaRPr lang="en-GB" sz="2400" dirty="0">
              <a:solidFill>
                <a:schemeClr val="bg1"/>
              </a:solidFill>
            </a:endParaRPr>
          </a:p>
        </p:txBody>
      </p:sp>
    </p:spTree>
    <p:extLst>
      <p:ext uri="{BB962C8B-B14F-4D97-AF65-F5344CB8AC3E}">
        <p14:creationId xmlns:p14="http://schemas.microsoft.com/office/powerpoint/2010/main" val="2588981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4211960" cy="6858000"/>
          </a:xfrm>
          <a:prstGeom prst="rect">
            <a:avLst/>
          </a:prstGeom>
          <a:solidFill>
            <a:srgbClr val="129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395536" y="390077"/>
            <a:ext cx="3600400" cy="1175706"/>
          </a:xfrm>
          <a:prstGeom prst="rect">
            <a:avLst/>
          </a:prstGeom>
          <a:noFill/>
        </p:spPr>
        <p:txBody>
          <a:bodyPr wrap="square" rtlCol="0">
            <a:spAutoFit/>
          </a:bodyPr>
          <a:lstStyle/>
          <a:p>
            <a:pPr>
              <a:lnSpc>
                <a:spcPct val="80000"/>
              </a:lnSpc>
            </a:pPr>
            <a:r>
              <a:rPr lang="en-GB" sz="4400" b="1" dirty="0">
                <a:solidFill>
                  <a:schemeClr val="bg1"/>
                </a:solidFill>
              </a:rPr>
              <a:t>You’re in safe hands</a:t>
            </a:r>
          </a:p>
        </p:txBody>
      </p:sp>
      <p:sp>
        <p:nvSpPr>
          <p:cNvPr id="9" name="TextBox 8">
            <a:extLst>
              <a:ext uri="{FF2B5EF4-FFF2-40B4-BE49-F238E27FC236}">
                <a16:creationId xmlns:a16="http://schemas.microsoft.com/office/drawing/2014/main" id="{8486B6D8-FAE3-4F6A-A944-2BE0BA9A3A22}"/>
              </a:ext>
            </a:extLst>
          </p:cNvPr>
          <p:cNvSpPr txBox="1"/>
          <p:nvPr/>
        </p:nvSpPr>
        <p:spPr>
          <a:xfrm>
            <a:off x="395536" y="2060848"/>
            <a:ext cx="3456384" cy="3714928"/>
          </a:xfrm>
          <a:prstGeom prst="rect">
            <a:avLst/>
          </a:prstGeom>
          <a:noFill/>
        </p:spPr>
        <p:txBody>
          <a:bodyPr wrap="square" rtlCol="0">
            <a:spAutoFit/>
          </a:bodyPr>
          <a:lstStyle/>
          <a:p>
            <a:pPr eaLnBrk="1" hangingPunct="1"/>
            <a:r>
              <a:rPr lang="en-GB" sz="1400" b="1" dirty="0">
                <a:solidFill>
                  <a:schemeClr val="bg1"/>
                </a:solidFill>
              </a:rPr>
              <a:t>Your child’s safety is our priority </a:t>
            </a:r>
            <a:r>
              <a:rPr lang="en-GB" sz="1400" dirty="0">
                <a:solidFill>
                  <a:schemeClr val="bg1"/>
                </a:solidFill>
              </a:rPr>
              <a:t>and we ensure the highest standards are met.</a:t>
            </a:r>
            <a:endParaRPr lang="en-GB" altLang="en-US" sz="1400" dirty="0">
              <a:solidFill>
                <a:schemeClr val="bg1"/>
              </a:solidFill>
            </a:endParaRPr>
          </a:p>
          <a:p>
            <a:pPr eaLnBrk="1" hangingPunct="1">
              <a:lnSpc>
                <a:spcPct val="150000"/>
              </a:lnSpc>
            </a:pPr>
            <a:endParaRPr lang="en-GB" altLang="en-US" sz="1400" dirty="0">
              <a:solidFill>
                <a:schemeClr val="bg1"/>
              </a:solidFill>
            </a:endParaRPr>
          </a:p>
          <a:p>
            <a:pPr marL="285750" indent="-285750" eaLnBrk="1" hangingPunct="1">
              <a:lnSpc>
                <a:spcPct val="150000"/>
              </a:lnSpc>
              <a:buFont typeface="Wingdings" panose="05000000000000000000" pitchFamily="2" charset="2"/>
              <a:buChar char="ü"/>
            </a:pPr>
            <a:r>
              <a:rPr lang="en-GB" altLang="en-US" sz="1400" dirty="0">
                <a:solidFill>
                  <a:schemeClr val="bg1"/>
                </a:solidFill>
              </a:rPr>
              <a:t>ABTA member </a:t>
            </a:r>
          </a:p>
          <a:p>
            <a:pPr marL="285750" indent="-285750">
              <a:lnSpc>
                <a:spcPct val="150000"/>
              </a:lnSpc>
              <a:buFont typeface="Wingdings" panose="05000000000000000000" pitchFamily="2" charset="2"/>
              <a:buChar char="ü"/>
            </a:pPr>
            <a:r>
              <a:rPr lang="en-GB" altLang="en-US" sz="1400" dirty="0">
                <a:solidFill>
                  <a:schemeClr val="bg1"/>
                </a:solidFill>
              </a:rPr>
              <a:t>Protected by ATOL &amp; ABTOT </a:t>
            </a:r>
          </a:p>
          <a:p>
            <a:pPr marL="285750" indent="-285750">
              <a:lnSpc>
                <a:spcPct val="150000"/>
              </a:lnSpc>
              <a:buFont typeface="Wingdings" panose="05000000000000000000" pitchFamily="2" charset="2"/>
              <a:buChar char="ü"/>
            </a:pPr>
            <a:r>
              <a:rPr lang="en-GB" altLang="en-US" sz="1400" dirty="0">
                <a:solidFill>
                  <a:schemeClr val="bg1"/>
                </a:solidFill>
              </a:rPr>
              <a:t>School Travel Forum (STF) member</a:t>
            </a:r>
          </a:p>
          <a:p>
            <a:pPr marL="285750" indent="-285750" eaLnBrk="1" hangingPunct="1">
              <a:lnSpc>
                <a:spcPct val="150000"/>
              </a:lnSpc>
              <a:buFont typeface="Wingdings" panose="05000000000000000000" pitchFamily="2" charset="2"/>
              <a:buChar char="ü"/>
            </a:pPr>
            <a:r>
              <a:rPr lang="en-GB" altLang="en-US" sz="1400" dirty="0">
                <a:solidFill>
                  <a:schemeClr val="bg1"/>
                </a:solidFill>
              </a:rPr>
              <a:t>Hold the Learning Outside the Classroom (</a:t>
            </a:r>
            <a:r>
              <a:rPr lang="en-GB" altLang="en-US" sz="1400" dirty="0" err="1">
                <a:solidFill>
                  <a:schemeClr val="bg1"/>
                </a:solidFill>
              </a:rPr>
              <a:t>LOtC</a:t>
            </a:r>
            <a:r>
              <a:rPr lang="en-GB" altLang="en-US" sz="1400" dirty="0">
                <a:solidFill>
                  <a:schemeClr val="bg1"/>
                </a:solidFill>
              </a:rPr>
              <a:t>) Quality Badge</a:t>
            </a:r>
          </a:p>
          <a:p>
            <a:pPr marL="285750" indent="-285750" eaLnBrk="1" hangingPunct="1">
              <a:lnSpc>
                <a:spcPct val="150000"/>
              </a:lnSpc>
              <a:buFont typeface="Wingdings" panose="05000000000000000000" pitchFamily="2" charset="2"/>
              <a:buChar char="ü"/>
            </a:pPr>
            <a:r>
              <a:rPr lang="en-GB" altLang="en-US" sz="1400" dirty="0">
                <a:solidFill>
                  <a:schemeClr val="bg1"/>
                </a:solidFill>
              </a:rPr>
              <a:t>AAIAC </a:t>
            </a:r>
            <a:r>
              <a:rPr lang="en-GB" altLang="en-US" sz="1400" dirty="0" err="1">
                <a:solidFill>
                  <a:schemeClr val="bg1"/>
                </a:solidFill>
              </a:rPr>
              <a:t>Adventuremark</a:t>
            </a:r>
            <a:r>
              <a:rPr lang="en-GB" altLang="en-US" sz="1400" dirty="0">
                <a:solidFill>
                  <a:schemeClr val="bg1"/>
                </a:solidFill>
              </a:rPr>
              <a:t> holder</a:t>
            </a:r>
          </a:p>
          <a:p>
            <a:pPr marL="285750" indent="-285750" eaLnBrk="1" hangingPunct="1">
              <a:lnSpc>
                <a:spcPct val="150000"/>
              </a:lnSpc>
              <a:buFont typeface="Wingdings" panose="05000000000000000000" pitchFamily="2" charset="2"/>
              <a:buChar char="ü"/>
            </a:pPr>
            <a:r>
              <a:rPr lang="en-GB" altLang="en-US" sz="1400" dirty="0">
                <a:solidFill>
                  <a:schemeClr val="bg1"/>
                </a:solidFill>
              </a:rPr>
              <a:t>Externally audited safety management systems</a:t>
            </a:r>
          </a:p>
          <a:p>
            <a:pPr marL="285750" indent="-285750">
              <a:lnSpc>
                <a:spcPct val="150000"/>
              </a:lnSpc>
              <a:buFont typeface="Wingdings" panose="05000000000000000000" pitchFamily="2" charset="2"/>
              <a:buChar char="ü"/>
            </a:pPr>
            <a:r>
              <a:rPr lang="en-GB" altLang="en-US" sz="1400" dirty="0">
                <a:solidFill>
                  <a:schemeClr val="bg1"/>
                </a:solidFill>
              </a:rPr>
              <a:t>All accommodation audited</a:t>
            </a:r>
          </a:p>
        </p:txBody>
      </p:sp>
      <p:grpSp>
        <p:nvGrpSpPr>
          <p:cNvPr id="2" name="Group 1">
            <a:extLst>
              <a:ext uri="{FF2B5EF4-FFF2-40B4-BE49-F238E27FC236}">
                <a16:creationId xmlns:a16="http://schemas.microsoft.com/office/drawing/2014/main" id="{EF41C282-0F2C-6188-B922-BDEBD0384C1B}"/>
              </a:ext>
            </a:extLst>
          </p:cNvPr>
          <p:cNvGrpSpPr/>
          <p:nvPr/>
        </p:nvGrpSpPr>
        <p:grpSpPr>
          <a:xfrm>
            <a:off x="5924552" y="552955"/>
            <a:ext cx="1535092" cy="5612349"/>
            <a:chOff x="5924552" y="552955"/>
            <a:chExt cx="1535092" cy="5768883"/>
          </a:xfrm>
        </p:grpSpPr>
        <p:pic>
          <p:nvPicPr>
            <p:cNvPr id="4" name="Picture 3" descr="A screenshot of a video game&#10;&#10;Description automatically generated with medium confidence">
              <a:extLst>
                <a:ext uri="{FF2B5EF4-FFF2-40B4-BE49-F238E27FC236}">
                  <a16:creationId xmlns:a16="http://schemas.microsoft.com/office/drawing/2014/main" id="{85FEDBB0-E365-423B-B2F1-93A52BB1127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12158" y="1628800"/>
              <a:ext cx="1359881" cy="4693038"/>
            </a:xfrm>
            <a:prstGeom prst="rect">
              <a:avLst/>
            </a:prstGeom>
          </p:spPr>
        </p:pic>
        <p:pic>
          <p:nvPicPr>
            <p:cNvPr id="5" name="Picture 4" descr="A blue background with white text&#10;&#10;Description automatically generated">
              <a:extLst>
                <a:ext uri="{FF2B5EF4-FFF2-40B4-BE49-F238E27FC236}">
                  <a16:creationId xmlns:a16="http://schemas.microsoft.com/office/drawing/2014/main" id="{E161E478-440B-E9F1-FA54-35F1343473E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24552" y="552955"/>
              <a:ext cx="1535092" cy="717300"/>
            </a:xfrm>
            <a:prstGeom prst="rect">
              <a:avLst/>
            </a:prstGeom>
          </p:spPr>
        </p:pic>
      </p:grpSp>
      <p:grpSp>
        <p:nvGrpSpPr>
          <p:cNvPr id="6" name="Group 5">
            <a:extLst>
              <a:ext uri="{FF2B5EF4-FFF2-40B4-BE49-F238E27FC236}">
                <a16:creationId xmlns:a16="http://schemas.microsoft.com/office/drawing/2014/main" id="{6E0EB046-B78E-44E6-F1CB-C4D221ED74EE}"/>
              </a:ext>
            </a:extLst>
          </p:cNvPr>
          <p:cNvGrpSpPr/>
          <p:nvPr/>
        </p:nvGrpSpPr>
        <p:grpSpPr>
          <a:xfrm>
            <a:off x="1066800" y="5878707"/>
            <a:ext cx="3069651" cy="762455"/>
            <a:chOff x="1066800" y="5878707"/>
            <a:chExt cx="3069651" cy="762455"/>
          </a:xfrm>
        </p:grpSpPr>
        <p:pic>
          <p:nvPicPr>
            <p:cNvPr id="7" name="Graphic 6" descr="Internet with solid fill">
              <a:extLst>
                <a:ext uri="{FF2B5EF4-FFF2-40B4-BE49-F238E27FC236}">
                  <a16:creationId xmlns:a16="http://schemas.microsoft.com/office/drawing/2014/main" id="{070B0D8F-AC9F-0DE9-EB31-49B696298FD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75764" y="5878707"/>
              <a:ext cx="540765" cy="540765"/>
            </a:xfrm>
            <a:prstGeom prst="rect">
              <a:avLst/>
            </a:prstGeom>
          </p:spPr>
        </p:pic>
        <p:sp>
          <p:nvSpPr>
            <p:cNvPr id="8" name="TextBox 7">
              <a:extLst>
                <a:ext uri="{FF2B5EF4-FFF2-40B4-BE49-F238E27FC236}">
                  <a16:creationId xmlns:a16="http://schemas.microsoft.com/office/drawing/2014/main" id="{12C4AA73-14B8-11CA-0DE5-B6612CCBAD4E}"/>
                </a:ext>
              </a:extLst>
            </p:cNvPr>
            <p:cNvSpPr txBox="1"/>
            <p:nvPr/>
          </p:nvSpPr>
          <p:spPr>
            <a:xfrm>
              <a:off x="1066800" y="6379552"/>
              <a:ext cx="3069651" cy="261610"/>
            </a:xfrm>
            <a:prstGeom prst="rect">
              <a:avLst/>
            </a:prstGeom>
            <a:noFill/>
          </p:spPr>
          <p:txBody>
            <a:bodyPr wrap="square">
              <a:spAutoFit/>
            </a:bodyPr>
            <a:lstStyle/>
            <a:p>
              <a:pPr marL="12700">
                <a:lnSpc>
                  <a:spcPct val="100000"/>
                </a:lnSpc>
                <a:spcBef>
                  <a:spcPts val="844"/>
                </a:spcBef>
                <a:tabLst>
                  <a:tab pos="297815" algn="l"/>
                </a:tabLst>
              </a:pPr>
              <a:r>
                <a:rPr lang="en-US" sz="1100" dirty="0">
                  <a:solidFill>
                    <a:schemeClr val="bg1"/>
                  </a:solidFill>
                  <a:latin typeface="Arial"/>
                  <a:cs typeface="Arial"/>
                  <a:hlinkClick r:id="rId6">
                    <a:extLst>
                      <a:ext uri="{A12FA001-AC4F-418D-AE19-62706E023703}">
                        <ahyp:hlinkClr xmlns:ahyp="http://schemas.microsoft.com/office/drawing/2018/hyperlinkcolor" val="tx"/>
                      </a:ext>
                    </a:extLst>
                  </a:hlinkClick>
                </a:rPr>
                <a:t>M</a:t>
              </a:r>
              <a:r>
                <a:rPr lang="en-GB" sz="1100" dirty="0">
                  <a:solidFill>
                    <a:schemeClr val="bg1"/>
                  </a:solidFill>
                  <a:latin typeface="Arial"/>
                  <a:cs typeface="Arial"/>
                  <a:hlinkClick r:id="rId6">
                    <a:extLst>
                      <a:ext uri="{A12FA001-AC4F-418D-AE19-62706E023703}">
                        <ahyp:hlinkClr xmlns:ahyp="http://schemas.microsoft.com/office/drawing/2018/hyperlinkcolor" val="tx"/>
                      </a:ext>
                    </a:extLst>
                  </a:hlinkClick>
                </a:rPr>
                <a:t>ore about accreditation</a:t>
              </a:r>
              <a:r>
                <a:rPr lang="en-GB" sz="1100" dirty="0">
                  <a:solidFill>
                    <a:srgbClr val="009999"/>
                  </a:solidFill>
                  <a:latin typeface="Arial"/>
                  <a:cs typeface="Arial"/>
                  <a:hlinkClick r:id="rId6">
                    <a:extLst>
                      <a:ext uri="{A12FA001-AC4F-418D-AE19-62706E023703}">
                        <ahyp:hlinkClr xmlns:ahyp="http://schemas.microsoft.com/office/drawing/2018/hyperlinkcolor" val="tx"/>
                      </a:ext>
                    </a:extLst>
                  </a:hlinkClick>
                </a:rPr>
                <a:t>.</a:t>
              </a:r>
              <a:endParaRPr lang="en-GB" sz="1100" dirty="0">
                <a:latin typeface="Arial"/>
                <a:cs typeface="Arial"/>
              </a:endParaRPr>
            </a:p>
          </p:txBody>
        </p:sp>
      </p:grpSp>
    </p:spTree>
    <p:extLst>
      <p:ext uri="{BB962C8B-B14F-4D97-AF65-F5344CB8AC3E}">
        <p14:creationId xmlns:p14="http://schemas.microsoft.com/office/powerpoint/2010/main" val="1751368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0E0EF9BA-70B7-BE89-B981-68D494B191FD}"/>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a:fillRect/>
          </a:stretch>
        </p:blipFill>
        <p:spPr bwMode="auto">
          <a:xfrm>
            <a:off x="3645691" y="3284984"/>
            <a:ext cx="5498309" cy="357187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1F5AB89-8BFE-4EF6-ACCB-24BA278EE29C}"/>
              </a:ext>
            </a:extLst>
          </p:cNvPr>
          <p:cNvSpPr/>
          <p:nvPr/>
        </p:nvSpPr>
        <p:spPr>
          <a:xfrm>
            <a:off x="0" y="0"/>
            <a:ext cx="4211960" cy="6858000"/>
          </a:xfrm>
          <a:prstGeom prst="rect">
            <a:avLst/>
          </a:prstGeom>
          <a:solidFill>
            <a:srgbClr val="129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59FA3CFC-65A0-4AF5-93D8-BAF10A6C472B}"/>
              </a:ext>
            </a:extLst>
          </p:cNvPr>
          <p:cNvSpPr txBox="1"/>
          <p:nvPr/>
        </p:nvSpPr>
        <p:spPr>
          <a:xfrm>
            <a:off x="395536" y="1268760"/>
            <a:ext cx="3600400" cy="1421928"/>
          </a:xfrm>
          <a:prstGeom prst="rect">
            <a:avLst/>
          </a:prstGeom>
          <a:noFill/>
        </p:spPr>
        <p:txBody>
          <a:bodyPr wrap="square" rtlCol="0">
            <a:spAutoFit/>
          </a:bodyPr>
          <a:lstStyle/>
          <a:p>
            <a:pPr>
              <a:lnSpc>
                <a:spcPct val="80000"/>
              </a:lnSpc>
            </a:pPr>
            <a:r>
              <a:rPr lang="en-GB" sz="3600" b="1" spc="-150" dirty="0">
                <a:solidFill>
                  <a:schemeClr val="bg1"/>
                </a:solidFill>
              </a:rPr>
              <a:t>Welcome to</a:t>
            </a:r>
          </a:p>
          <a:p>
            <a:pPr>
              <a:lnSpc>
                <a:spcPct val="80000"/>
              </a:lnSpc>
            </a:pPr>
            <a:r>
              <a:rPr lang="en-GB" sz="3600" b="1" spc="-150" dirty="0">
                <a:solidFill>
                  <a:schemeClr val="bg1"/>
                </a:solidFill>
              </a:rPr>
              <a:t>Albergue las </a:t>
            </a:r>
            <a:r>
              <a:rPr lang="en-GB" sz="3600" b="1" spc="-150" dirty="0" err="1">
                <a:solidFill>
                  <a:schemeClr val="bg1"/>
                </a:solidFill>
              </a:rPr>
              <a:t>Indianas</a:t>
            </a:r>
            <a:r>
              <a:rPr lang="en-GB" sz="3600" b="1" spc="-150" dirty="0">
                <a:solidFill>
                  <a:schemeClr val="bg1"/>
                </a:solidFill>
              </a:rPr>
              <a:t>!</a:t>
            </a:r>
          </a:p>
        </p:txBody>
      </p:sp>
      <p:sp>
        <p:nvSpPr>
          <p:cNvPr id="18" name="TextBox 17">
            <a:extLst>
              <a:ext uri="{FF2B5EF4-FFF2-40B4-BE49-F238E27FC236}">
                <a16:creationId xmlns:a16="http://schemas.microsoft.com/office/drawing/2014/main" id="{3D039ADE-8FFE-421A-9D91-BB6775F0091F}"/>
              </a:ext>
            </a:extLst>
          </p:cNvPr>
          <p:cNvSpPr txBox="1"/>
          <p:nvPr/>
        </p:nvSpPr>
        <p:spPr>
          <a:xfrm>
            <a:off x="395536" y="2768729"/>
            <a:ext cx="3168352" cy="2893100"/>
          </a:xfrm>
          <a:prstGeom prst="rect">
            <a:avLst/>
          </a:prstGeom>
          <a:noFill/>
        </p:spPr>
        <p:txBody>
          <a:bodyPr wrap="square" rtlCol="0">
            <a:spAutoFit/>
          </a:bodyPr>
          <a:lstStyle/>
          <a:p>
            <a:r>
              <a:rPr lang="en-GB" sz="1400" dirty="0">
                <a:solidFill>
                  <a:schemeClr val="bg1"/>
                </a:solidFill>
              </a:rPr>
              <a:t>A restored 19th-century typical </a:t>
            </a:r>
            <a:r>
              <a:rPr lang="en-GB" sz="1400" dirty="0" err="1">
                <a:solidFill>
                  <a:schemeClr val="bg1"/>
                </a:solidFill>
              </a:rPr>
              <a:t>Campurriana</a:t>
            </a:r>
            <a:r>
              <a:rPr lang="en-GB" sz="1400" dirty="0">
                <a:solidFill>
                  <a:schemeClr val="bg1"/>
                </a:solidFill>
              </a:rPr>
              <a:t> manor house, the Albergue las </a:t>
            </a:r>
            <a:r>
              <a:rPr lang="en-GB" sz="1400" dirty="0" err="1">
                <a:solidFill>
                  <a:schemeClr val="bg1"/>
                </a:solidFill>
              </a:rPr>
              <a:t>Indianas</a:t>
            </a:r>
            <a:r>
              <a:rPr lang="en-GB" sz="1400" dirty="0">
                <a:solidFill>
                  <a:schemeClr val="bg1"/>
                </a:solidFill>
              </a:rPr>
              <a:t> centre is a safe and authentic Spanish environment for school groups</a:t>
            </a:r>
          </a:p>
          <a:p>
            <a:endParaRPr lang="en-GB" sz="1400" dirty="0">
              <a:solidFill>
                <a:schemeClr val="bg1"/>
              </a:solidFill>
            </a:endParaRPr>
          </a:p>
          <a:p>
            <a:r>
              <a:rPr lang="en-GB" sz="1400" dirty="0">
                <a:solidFill>
                  <a:schemeClr val="bg1"/>
                </a:solidFill>
              </a:rPr>
              <a:t>The centre has a fantastic range of onsite facilities which we utilise to teach your students Spanish. Activities include climbing wall, archery tag, outdoor swimming pool, </a:t>
            </a:r>
            <a:r>
              <a:rPr lang="en-GB" sz="1400" dirty="0" err="1">
                <a:solidFill>
                  <a:schemeClr val="bg1"/>
                </a:solidFill>
              </a:rPr>
              <a:t>Masterchef</a:t>
            </a:r>
            <a:r>
              <a:rPr lang="en-GB" sz="1400" dirty="0">
                <a:solidFill>
                  <a:schemeClr val="bg1"/>
                </a:solidFill>
              </a:rPr>
              <a:t>, scavenger hunts, </a:t>
            </a:r>
            <a:r>
              <a:rPr lang="en-GB" sz="1400" dirty="0" err="1">
                <a:solidFill>
                  <a:schemeClr val="bg1"/>
                </a:solidFill>
              </a:rPr>
              <a:t>gymkana</a:t>
            </a:r>
            <a:r>
              <a:rPr lang="en-GB" sz="1400" dirty="0">
                <a:solidFill>
                  <a:schemeClr val="bg1"/>
                </a:solidFill>
              </a:rPr>
              <a:t> and salsa dancing</a:t>
            </a:r>
            <a:endParaRPr lang="en-GB" sz="1400" b="0" dirty="0">
              <a:solidFill>
                <a:schemeClr val="bg1"/>
              </a:solidFill>
            </a:endParaRPr>
          </a:p>
        </p:txBody>
      </p:sp>
      <p:pic>
        <p:nvPicPr>
          <p:cNvPr id="2" name="Picture 1" descr="Icon&#10;&#10;Description automatically generated">
            <a:extLst>
              <a:ext uri="{FF2B5EF4-FFF2-40B4-BE49-F238E27FC236}">
                <a16:creationId xmlns:a16="http://schemas.microsoft.com/office/drawing/2014/main" id="{0A8543E7-095A-D039-7747-5C78D7F2524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12360" y="260648"/>
            <a:ext cx="978730" cy="978730"/>
          </a:xfrm>
          <a:prstGeom prst="rect">
            <a:avLst/>
          </a:prstGeom>
        </p:spPr>
      </p:pic>
      <p:pic>
        <p:nvPicPr>
          <p:cNvPr id="1026" name="Picture 2" descr="Albergue Las Indianas en Cantabria — vistas del valle de Villar de Campoo">
            <a:extLst>
              <a:ext uri="{FF2B5EF4-FFF2-40B4-BE49-F238E27FC236}">
                <a16:creationId xmlns:a16="http://schemas.microsoft.com/office/drawing/2014/main" id="{D5D678CF-FF32-B332-1A8A-E97579E4D39C}"/>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a:fillRect/>
          </a:stretch>
        </p:blipFill>
        <p:spPr bwMode="auto">
          <a:xfrm>
            <a:off x="4211960" y="0"/>
            <a:ext cx="4932040" cy="3404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681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ntorno natural del Albergue Las Indianas en Villar de Campoo">
            <a:extLst>
              <a:ext uri="{FF2B5EF4-FFF2-40B4-BE49-F238E27FC236}">
                <a16:creationId xmlns:a16="http://schemas.microsoft.com/office/drawing/2014/main" id="{4D3C2458-6252-B007-073E-C00BC93D1F3E}"/>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a:fillRect/>
          </a:stretch>
        </p:blipFill>
        <p:spPr bwMode="auto">
          <a:xfrm>
            <a:off x="4139953" y="0"/>
            <a:ext cx="500404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Icon&#10;&#10;Description automatically generated">
            <a:extLst>
              <a:ext uri="{FF2B5EF4-FFF2-40B4-BE49-F238E27FC236}">
                <a16:creationId xmlns:a16="http://schemas.microsoft.com/office/drawing/2014/main" id="{BB26C52C-3AEE-4BBB-8E98-2A60C4516D4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12360" y="260648"/>
            <a:ext cx="978730" cy="978730"/>
          </a:xfrm>
          <a:prstGeom prst="rect">
            <a:avLst/>
          </a:prstGeom>
        </p:spPr>
      </p:pic>
      <p:sp>
        <p:nvSpPr>
          <p:cNvPr id="16" name="Rectangle 15">
            <a:extLst>
              <a:ext uri="{FF2B5EF4-FFF2-40B4-BE49-F238E27FC236}">
                <a16:creationId xmlns:a16="http://schemas.microsoft.com/office/drawing/2014/main" id="{41F5AB89-8BFE-4EF6-ACCB-24BA278EE29C}"/>
              </a:ext>
            </a:extLst>
          </p:cNvPr>
          <p:cNvSpPr/>
          <p:nvPr/>
        </p:nvSpPr>
        <p:spPr>
          <a:xfrm>
            <a:off x="0" y="0"/>
            <a:ext cx="4211960" cy="6858000"/>
          </a:xfrm>
          <a:prstGeom prst="rect">
            <a:avLst/>
          </a:prstGeom>
          <a:solidFill>
            <a:srgbClr val="129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59FA3CFC-65A0-4AF5-93D8-BAF10A6C472B}"/>
              </a:ext>
            </a:extLst>
          </p:cNvPr>
          <p:cNvSpPr txBox="1"/>
          <p:nvPr/>
        </p:nvSpPr>
        <p:spPr>
          <a:xfrm>
            <a:off x="395536" y="1268760"/>
            <a:ext cx="3600400" cy="978729"/>
          </a:xfrm>
          <a:prstGeom prst="rect">
            <a:avLst/>
          </a:prstGeom>
          <a:noFill/>
        </p:spPr>
        <p:txBody>
          <a:bodyPr wrap="square" rtlCol="0">
            <a:spAutoFit/>
          </a:bodyPr>
          <a:lstStyle/>
          <a:p>
            <a:pPr>
              <a:lnSpc>
                <a:spcPct val="80000"/>
              </a:lnSpc>
            </a:pPr>
            <a:r>
              <a:rPr lang="en-GB" sz="3600" b="1" dirty="0">
                <a:solidFill>
                  <a:schemeClr val="bg1"/>
                </a:solidFill>
              </a:rPr>
              <a:t>Meet your </a:t>
            </a:r>
            <a:r>
              <a:rPr lang="en-GB" sz="3600" b="1" dirty="0" err="1">
                <a:solidFill>
                  <a:schemeClr val="bg1"/>
                </a:solidFill>
              </a:rPr>
              <a:t>monitores</a:t>
            </a:r>
            <a:endParaRPr lang="en-GB" sz="3600" b="1" dirty="0">
              <a:solidFill>
                <a:schemeClr val="bg1"/>
              </a:solidFill>
            </a:endParaRPr>
          </a:p>
        </p:txBody>
      </p:sp>
      <p:sp>
        <p:nvSpPr>
          <p:cNvPr id="18" name="TextBox 17">
            <a:extLst>
              <a:ext uri="{FF2B5EF4-FFF2-40B4-BE49-F238E27FC236}">
                <a16:creationId xmlns:a16="http://schemas.microsoft.com/office/drawing/2014/main" id="{3D039ADE-8FFE-421A-9D91-BB6775F0091F}"/>
              </a:ext>
            </a:extLst>
          </p:cNvPr>
          <p:cNvSpPr txBox="1"/>
          <p:nvPr/>
        </p:nvSpPr>
        <p:spPr>
          <a:xfrm>
            <a:off x="395536" y="2593881"/>
            <a:ext cx="3384376" cy="4401205"/>
          </a:xfrm>
          <a:prstGeom prst="rect">
            <a:avLst/>
          </a:prstGeom>
          <a:noFill/>
        </p:spPr>
        <p:txBody>
          <a:bodyPr wrap="square" rtlCol="0">
            <a:spAutoFit/>
          </a:bodyPr>
          <a:lstStyle/>
          <a:p>
            <a:r>
              <a:rPr lang="en-GB" sz="1400" b="0" dirty="0">
                <a:solidFill>
                  <a:schemeClr val="bg1"/>
                </a:solidFill>
              </a:rPr>
              <a:t>Upon your arrival you’ll meet your</a:t>
            </a:r>
            <a:r>
              <a:rPr lang="en-GB" sz="1400" dirty="0">
                <a:solidFill>
                  <a:schemeClr val="bg1"/>
                </a:solidFill>
              </a:rPr>
              <a:t> activity and language instructors called </a:t>
            </a:r>
            <a:r>
              <a:rPr lang="en-GB" sz="1400" b="0" i="1" dirty="0" err="1">
                <a:solidFill>
                  <a:schemeClr val="bg1"/>
                </a:solidFill>
              </a:rPr>
              <a:t>monitores</a:t>
            </a:r>
            <a:endParaRPr lang="en-GB" sz="1400" b="0" i="1" dirty="0">
              <a:solidFill>
                <a:schemeClr val="bg1"/>
              </a:solidFill>
            </a:endParaRPr>
          </a:p>
          <a:p>
            <a:endParaRPr lang="en-GB" sz="1400" dirty="0">
              <a:solidFill>
                <a:schemeClr val="bg1"/>
              </a:solidFill>
            </a:endParaRPr>
          </a:p>
          <a:p>
            <a:r>
              <a:rPr lang="en-GB" sz="1400" b="0" dirty="0">
                <a:solidFill>
                  <a:schemeClr val="bg1"/>
                </a:solidFill>
              </a:rPr>
              <a:t>The experienced and friendly </a:t>
            </a:r>
            <a:r>
              <a:rPr lang="en-GB" sz="1400" b="0" dirty="0" err="1">
                <a:solidFill>
                  <a:schemeClr val="bg1"/>
                </a:solidFill>
              </a:rPr>
              <a:t>monitores</a:t>
            </a:r>
            <a:r>
              <a:rPr lang="en-GB" sz="1400" b="0" dirty="0">
                <a:solidFill>
                  <a:schemeClr val="bg1"/>
                </a:solidFill>
              </a:rPr>
              <a:t> will lead all activities, meal time and excursions during your stay - entirely in Spanish! </a:t>
            </a:r>
          </a:p>
          <a:p>
            <a:endParaRPr lang="en-GB" sz="1400" dirty="0">
              <a:solidFill>
                <a:schemeClr val="bg1"/>
              </a:solidFill>
            </a:endParaRPr>
          </a:p>
          <a:p>
            <a:r>
              <a:rPr lang="en-GB" sz="1400" b="0" dirty="0">
                <a:solidFill>
                  <a:schemeClr val="bg1"/>
                </a:solidFill>
              </a:rPr>
              <a:t>What better way to learn than while having fun and being immersed in Spanish culture? </a:t>
            </a:r>
          </a:p>
          <a:p>
            <a:endParaRPr lang="en-GB" sz="1400" dirty="0">
              <a:solidFill>
                <a:schemeClr val="bg1"/>
              </a:solidFill>
            </a:endParaRPr>
          </a:p>
          <a:p>
            <a:r>
              <a:rPr lang="en-GB" sz="1400" b="0" dirty="0">
                <a:solidFill>
                  <a:schemeClr val="bg1"/>
                </a:solidFill>
              </a:rPr>
              <a:t>What’s more, this immersive approach is </a:t>
            </a:r>
            <a:r>
              <a:rPr lang="en-GB" sz="1400" b="0" dirty="0">
                <a:solidFill>
                  <a:schemeClr val="bg1"/>
                </a:solidFill>
                <a:hlinkClick r:id="rId5">
                  <a:extLst>
                    <a:ext uri="{A12FA001-AC4F-418D-AE19-62706E023703}">
                      <ahyp:hlinkClr xmlns:ahyp="http://schemas.microsoft.com/office/drawing/2018/hyperlinkcolor" val="tx"/>
                    </a:ext>
                  </a:extLst>
                </a:hlinkClick>
              </a:rPr>
              <a:t>proven</a:t>
            </a:r>
            <a:r>
              <a:rPr lang="en-GB" sz="1400" b="0" dirty="0">
                <a:solidFill>
                  <a:schemeClr val="bg1"/>
                </a:solidFill>
              </a:rPr>
              <a:t> to enhance language confidence, comprehension and vocabulary</a:t>
            </a:r>
          </a:p>
          <a:p>
            <a:endParaRPr lang="en-GB" sz="1400" b="0" dirty="0">
              <a:solidFill>
                <a:schemeClr val="bg1"/>
              </a:solidFill>
            </a:endParaRPr>
          </a:p>
          <a:p>
            <a:endParaRPr lang="en-GB" sz="1400" dirty="0">
              <a:solidFill>
                <a:schemeClr val="bg1"/>
              </a:solidFill>
            </a:endParaRPr>
          </a:p>
          <a:p>
            <a:endParaRPr lang="en-GB" sz="1400" b="0" dirty="0">
              <a:solidFill>
                <a:schemeClr val="bg1"/>
              </a:solidFill>
            </a:endParaRPr>
          </a:p>
          <a:p>
            <a:endParaRPr lang="en-GB" sz="1400" dirty="0">
              <a:solidFill>
                <a:schemeClr val="bg1"/>
              </a:solidFill>
            </a:endParaRPr>
          </a:p>
        </p:txBody>
      </p:sp>
    </p:spTree>
    <p:extLst>
      <p:ext uri="{BB962C8B-B14F-4D97-AF65-F5344CB8AC3E}">
        <p14:creationId xmlns:p14="http://schemas.microsoft.com/office/powerpoint/2010/main" val="20193405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90F530-FDCA-2A5C-2B77-3059725720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7993" y="-3246"/>
            <a:ext cx="6646007" cy="6858000"/>
          </a:xfrm>
          <a:prstGeom prst="rect">
            <a:avLst/>
          </a:prstGeom>
        </p:spPr>
      </p:pic>
      <p:sp>
        <p:nvSpPr>
          <p:cNvPr id="16" name="Rectangle 15">
            <a:extLst>
              <a:ext uri="{FF2B5EF4-FFF2-40B4-BE49-F238E27FC236}">
                <a16:creationId xmlns:a16="http://schemas.microsoft.com/office/drawing/2014/main" id="{41F5AB89-8BFE-4EF6-ACCB-24BA278EE29C}"/>
              </a:ext>
            </a:extLst>
          </p:cNvPr>
          <p:cNvSpPr/>
          <p:nvPr/>
        </p:nvSpPr>
        <p:spPr>
          <a:xfrm>
            <a:off x="0" y="0"/>
            <a:ext cx="4211960" cy="6858000"/>
          </a:xfrm>
          <a:prstGeom prst="rect">
            <a:avLst/>
          </a:prstGeom>
          <a:solidFill>
            <a:srgbClr val="129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59FA3CFC-65A0-4AF5-93D8-BAF10A6C472B}"/>
              </a:ext>
            </a:extLst>
          </p:cNvPr>
          <p:cNvSpPr txBox="1"/>
          <p:nvPr/>
        </p:nvSpPr>
        <p:spPr>
          <a:xfrm>
            <a:off x="395536" y="1268760"/>
            <a:ext cx="3600400" cy="978729"/>
          </a:xfrm>
          <a:prstGeom prst="rect">
            <a:avLst/>
          </a:prstGeom>
          <a:noFill/>
        </p:spPr>
        <p:txBody>
          <a:bodyPr wrap="square" rtlCol="0">
            <a:spAutoFit/>
          </a:bodyPr>
          <a:lstStyle/>
          <a:p>
            <a:pPr>
              <a:lnSpc>
                <a:spcPct val="80000"/>
              </a:lnSpc>
            </a:pPr>
            <a:r>
              <a:rPr lang="en-GB" sz="3600" b="1" dirty="0">
                <a:solidFill>
                  <a:schemeClr val="bg1"/>
                </a:solidFill>
              </a:rPr>
              <a:t>Team</a:t>
            </a:r>
          </a:p>
          <a:p>
            <a:pPr>
              <a:lnSpc>
                <a:spcPct val="80000"/>
              </a:lnSpc>
            </a:pPr>
            <a:r>
              <a:rPr lang="en-GB" sz="3600" b="1" dirty="0">
                <a:solidFill>
                  <a:schemeClr val="bg1"/>
                </a:solidFill>
              </a:rPr>
              <a:t>games</a:t>
            </a:r>
          </a:p>
        </p:txBody>
      </p:sp>
      <p:sp>
        <p:nvSpPr>
          <p:cNvPr id="18" name="TextBox 17">
            <a:extLst>
              <a:ext uri="{FF2B5EF4-FFF2-40B4-BE49-F238E27FC236}">
                <a16:creationId xmlns:a16="http://schemas.microsoft.com/office/drawing/2014/main" id="{3D039ADE-8FFE-421A-9D91-BB6775F0091F}"/>
              </a:ext>
            </a:extLst>
          </p:cNvPr>
          <p:cNvSpPr txBox="1"/>
          <p:nvPr/>
        </p:nvSpPr>
        <p:spPr>
          <a:xfrm>
            <a:off x="395536" y="2593881"/>
            <a:ext cx="3168352" cy="2031325"/>
          </a:xfrm>
          <a:prstGeom prst="rect">
            <a:avLst/>
          </a:prstGeom>
          <a:noFill/>
        </p:spPr>
        <p:txBody>
          <a:bodyPr wrap="square" rtlCol="0">
            <a:spAutoFit/>
          </a:bodyPr>
          <a:lstStyle/>
          <a:p>
            <a:r>
              <a:rPr lang="en-GB" sz="1400" dirty="0">
                <a:solidFill>
                  <a:schemeClr val="bg1"/>
                </a:solidFill>
              </a:rPr>
              <a:t>Your </a:t>
            </a:r>
            <a:r>
              <a:rPr lang="en-GB" sz="1400" dirty="0" err="1">
                <a:solidFill>
                  <a:schemeClr val="bg1"/>
                </a:solidFill>
              </a:rPr>
              <a:t>monitores</a:t>
            </a:r>
            <a:r>
              <a:rPr lang="en-GB" sz="1400" dirty="0">
                <a:solidFill>
                  <a:schemeClr val="bg1"/>
                </a:solidFill>
              </a:rPr>
              <a:t> will get you working as a team and building your confidence speaking Spanish with a variety of fun team games including:</a:t>
            </a:r>
          </a:p>
          <a:p>
            <a:endParaRPr lang="en-GB" sz="1400" dirty="0">
              <a:solidFill>
                <a:schemeClr val="bg1"/>
              </a:solidFill>
            </a:endParaRPr>
          </a:p>
          <a:p>
            <a:pPr marL="285750" indent="-285750">
              <a:buFont typeface="Arial" panose="020B0604020202020204" pitchFamily="34" charset="0"/>
              <a:buChar char="•"/>
            </a:pPr>
            <a:r>
              <a:rPr lang="en-GB" sz="1400" dirty="0">
                <a:solidFill>
                  <a:schemeClr val="bg1"/>
                </a:solidFill>
              </a:rPr>
              <a:t>Ice breakers</a:t>
            </a:r>
          </a:p>
          <a:p>
            <a:pPr marL="285750" indent="-285750">
              <a:buFont typeface="Arial" panose="020B0604020202020204" pitchFamily="34" charset="0"/>
              <a:buChar char="•"/>
            </a:pPr>
            <a:r>
              <a:rPr lang="en-GB" sz="1400" dirty="0">
                <a:solidFill>
                  <a:schemeClr val="bg1"/>
                </a:solidFill>
              </a:rPr>
              <a:t>Spanish trivia quiz</a:t>
            </a:r>
          </a:p>
          <a:p>
            <a:pPr marL="285750" indent="-285750">
              <a:buFont typeface="Arial" panose="020B0604020202020204" pitchFamily="34" charset="0"/>
              <a:buChar char="•"/>
            </a:pPr>
            <a:r>
              <a:rPr lang="en-GB" sz="1400" dirty="0">
                <a:solidFill>
                  <a:schemeClr val="bg1"/>
                </a:solidFill>
              </a:rPr>
              <a:t>Scavenger hunt</a:t>
            </a:r>
          </a:p>
          <a:p>
            <a:pPr marL="285750" indent="-285750">
              <a:buFont typeface="Arial" panose="020B0604020202020204" pitchFamily="34" charset="0"/>
              <a:buChar char="•"/>
            </a:pPr>
            <a:r>
              <a:rPr lang="en-GB" sz="1400" dirty="0">
                <a:solidFill>
                  <a:schemeClr val="bg1"/>
                </a:solidFill>
              </a:rPr>
              <a:t>Music games</a:t>
            </a:r>
          </a:p>
        </p:txBody>
      </p:sp>
      <p:pic>
        <p:nvPicPr>
          <p:cNvPr id="3" name="Picture 2" descr="Icon&#10;&#10;Description automatically generated">
            <a:extLst>
              <a:ext uri="{FF2B5EF4-FFF2-40B4-BE49-F238E27FC236}">
                <a16:creationId xmlns:a16="http://schemas.microsoft.com/office/drawing/2014/main" id="{1B2CAFC8-C798-5234-0A78-49A5A02ED30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12360" y="260648"/>
            <a:ext cx="978730" cy="978730"/>
          </a:xfrm>
          <a:prstGeom prst="rect">
            <a:avLst/>
          </a:prstGeom>
        </p:spPr>
      </p:pic>
    </p:spTree>
    <p:extLst>
      <p:ext uri="{BB962C8B-B14F-4D97-AF65-F5344CB8AC3E}">
        <p14:creationId xmlns:p14="http://schemas.microsoft.com/office/powerpoint/2010/main" val="1418177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E6E10051-7CC9-0432-7192-785C2A2ACCAC}"/>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a:fillRect/>
          </a:stretch>
        </p:blipFill>
        <p:spPr bwMode="auto">
          <a:xfrm>
            <a:off x="3851919" y="0"/>
            <a:ext cx="5292081"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1F5AB89-8BFE-4EF6-ACCB-24BA278EE29C}"/>
              </a:ext>
            </a:extLst>
          </p:cNvPr>
          <p:cNvSpPr/>
          <p:nvPr/>
        </p:nvSpPr>
        <p:spPr>
          <a:xfrm>
            <a:off x="0" y="0"/>
            <a:ext cx="4211960" cy="6858000"/>
          </a:xfrm>
          <a:prstGeom prst="rect">
            <a:avLst/>
          </a:prstGeom>
          <a:solidFill>
            <a:srgbClr val="129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59FA3CFC-65A0-4AF5-93D8-BAF10A6C472B}"/>
              </a:ext>
            </a:extLst>
          </p:cNvPr>
          <p:cNvSpPr txBox="1"/>
          <p:nvPr/>
        </p:nvSpPr>
        <p:spPr>
          <a:xfrm>
            <a:off x="395536" y="1268760"/>
            <a:ext cx="3600400" cy="535531"/>
          </a:xfrm>
          <a:prstGeom prst="rect">
            <a:avLst/>
          </a:prstGeom>
          <a:noFill/>
        </p:spPr>
        <p:txBody>
          <a:bodyPr wrap="square" rtlCol="0">
            <a:spAutoFit/>
          </a:bodyPr>
          <a:lstStyle/>
          <a:p>
            <a:pPr>
              <a:lnSpc>
                <a:spcPct val="80000"/>
              </a:lnSpc>
            </a:pPr>
            <a:r>
              <a:rPr lang="en-US" sz="3600" b="1" dirty="0">
                <a:solidFill>
                  <a:schemeClr val="bg1"/>
                </a:solidFill>
              </a:rPr>
              <a:t>C</a:t>
            </a:r>
            <a:r>
              <a:rPr lang="en-GB" sz="3600" b="1" dirty="0">
                <a:solidFill>
                  <a:schemeClr val="bg1"/>
                </a:solidFill>
              </a:rPr>
              <a:t>limbing Wall</a:t>
            </a:r>
          </a:p>
        </p:txBody>
      </p:sp>
      <p:sp>
        <p:nvSpPr>
          <p:cNvPr id="18" name="TextBox 17">
            <a:extLst>
              <a:ext uri="{FF2B5EF4-FFF2-40B4-BE49-F238E27FC236}">
                <a16:creationId xmlns:a16="http://schemas.microsoft.com/office/drawing/2014/main" id="{3D039ADE-8FFE-421A-9D91-BB6775F0091F}"/>
              </a:ext>
            </a:extLst>
          </p:cNvPr>
          <p:cNvSpPr txBox="1"/>
          <p:nvPr/>
        </p:nvSpPr>
        <p:spPr>
          <a:xfrm>
            <a:off x="395536" y="2593881"/>
            <a:ext cx="3168352" cy="1815882"/>
          </a:xfrm>
          <a:prstGeom prst="rect">
            <a:avLst/>
          </a:prstGeom>
          <a:noFill/>
        </p:spPr>
        <p:txBody>
          <a:bodyPr wrap="square" rtlCol="0">
            <a:spAutoFit/>
          </a:bodyPr>
          <a:lstStyle/>
          <a:p>
            <a:r>
              <a:rPr lang="en-GB" sz="1400" dirty="0">
                <a:solidFill>
                  <a:schemeClr val="bg1"/>
                </a:solidFill>
              </a:rPr>
              <a:t>Taking place on our purpose-built wall, this activity is supervised by </a:t>
            </a:r>
            <a:r>
              <a:rPr lang="en-GB" sz="1400" dirty="0" err="1">
                <a:solidFill>
                  <a:schemeClr val="bg1"/>
                </a:solidFill>
              </a:rPr>
              <a:t>monitores</a:t>
            </a:r>
            <a:r>
              <a:rPr lang="en-GB" sz="1400" dirty="0">
                <a:solidFill>
                  <a:schemeClr val="bg1"/>
                </a:solidFill>
              </a:rPr>
              <a:t> who have received site-specific training, which covers all aspects of climbing, including the use of safety equipment, personal protective equipment, set ups and techniques, plus rope work</a:t>
            </a:r>
          </a:p>
        </p:txBody>
      </p:sp>
      <p:pic>
        <p:nvPicPr>
          <p:cNvPr id="3" name="Picture 2" descr="Icon&#10;&#10;Description automatically generated">
            <a:extLst>
              <a:ext uri="{FF2B5EF4-FFF2-40B4-BE49-F238E27FC236}">
                <a16:creationId xmlns:a16="http://schemas.microsoft.com/office/drawing/2014/main" id="{1B2CAFC8-C798-5234-0A78-49A5A02ED30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12360" y="260648"/>
            <a:ext cx="978730" cy="978730"/>
          </a:xfrm>
          <a:prstGeom prst="rect">
            <a:avLst/>
          </a:prstGeom>
        </p:spPr>
      </p:pic>
    </p:spTree>
    <p:extLst>
      <p:ext uri="{BB962C8B-B14F-4D97-AF65-F5344CB8AC3E}">
        <p14:creationId xmlns:p14="http://schemas.microsoft.com/office/powerpoint/2010/main" val="4429898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B0EB4-E8D9-79AB-0A4D-14DE6D99B14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797717A-E7B0-DDD3-4523-E4B04DA6FB51}"/>
              </a:ext>
            </a:extLst>
          </p:cNvPr>
          <p:cNvPicPr>
            <a:picLocks noChangeAspect="1"/>
          </p:cNvPicPr>
          <p:nvPr/>
        </p:nvPicPr>
        <p:blipFill>
          <a:blip r:embed="rId3" cstate="email">
            <a:extLst>
              <a:ext uri="{28A0092B-C50C-407E-A947-70E740481C1C}">
                <a14:useLocalDpi xmlns:a14="http://schemas.microsoft.com/office/drawing/2010/main" val="0"/>
              </a:ext>
            </a:extLst>
          </a:blip>
          <a:srcRect l="9685" r="27372"/>
          <a:stretch>
            <a:fillRect/>
          </a:stretch>
        </p:blipFill>
        <p:spPr>
          <a:xfrm>
            <a:off x="3995935" y="0"/>
            <a:ext cx="5148065" cy="6858537"/>
          </a:xfrm>
          <a:prstGeom prst="rect">
            <a:avLst/>
          </a:prstGeom>
        </p:spPr>
      </p:pic>
      <p:sp>
        <p:nvSpPr>
          <p:cNvPr id="16" name="Rectangle 15">
            <a:extLst>
              <a:ext uri="{FF2B5EF4-FFF2-40B4-BE49-F238E27FC236}">
                <a16:creationId xmlns:a16="http://schemas.microsoft.com/office/drawing/2014/main" id="{E7683DD9-E76F-4E79-505E-0E28FA3074ED}"/>
              </a:ext>
            </a:extLst>
          </p:cNvPr>
          <p:cNvSpPr/>
          <p:nvPr/>
        </p:nvSpPr>
        <p:spPr>
          <a:xfrm>
            <a:off x="0" y="0"/>
            <a:ext cx="4211960" cy="6858000"/>
          </a:xfrm>
          <a:prstGeom prst="rect">
            <a:avLst/>
          </a:prstGeom>
          <a:solidFill>
            <a:srgbClr val="129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6F97990F-D387-AD61-2FE1-E1F4A7D315E4}"/>
              </a:ext>
            </a:extLst>
          </p:cNvPr>
          <p:cNvSpPr txBox="1"/>
          <p:nvPr/>
        </p:nvSpPr>
        <p:spPr>
          <a:xfrm>
            <a:off x="395536" y="1268760"/>
            <a:ext cx="3600400" cy="978729"/>
          </a:xfrm>
          <a:prstGeom prst="rect">
            <a:avLst/>
          </a:prstGeom>
          <a:noFill/>
        </p:spPr>
        <p:txBody>
          <a:bodyPr wrap="square" rtlCol="0">
            <a:spAutoFit/>
          </a:bodyPr>
          <a:lstStyle/>
          <a:p>
            <a:pPr>
              <a:lnSpc>
                <a:spcPct val="80000"/>
              </a:lnSpc>
            </a:pPr>
            <a:r>
              <a:rPr lang="en-US" sz="3600" b="1" dirty="0" err="1">
                <a:solidFill>
                  <a:schemeClr val="bg1"/>
                </a:solidFill>
              </a:rPr>
              <a:t>Masterchef</a:t>
            </a:r>
            <a:r>
              <a:rPr lang="en-US" sz="3600" b="1" dirty="0">
                <a:solidFill>
                  <a:schemeClr val="bg1"/>
                </a:solidFill>
              </a:rPr>
              <a:t> challenge</a:t>
            </a:r>
            <a:endParaRPr lang="en-GB" sz="3600" b="1" dirty="0">
              <a:solidFill>
                <a:schemeClr val="bg1"/>
              </a:solidFill>
            </a:endParaRPr>
          </a:p>
        </p:txBody>
      </p:sp>
      <p:sp>
        <p:nvSpPr>
          <p:cNvPr id="18" name="TextBox 17">
            <a:extLst>
              <a:ext uri="{FF2B5EF4-FFF2-40B4-BE49-F238E27FC236}">
                <a16:creationId xmlns:a16="http://schemas.microsoft.com/office/drawing/2014/main" id="{774A7B69-25DE-20DD-8A93-6DA1E0CBE3B3}"/>
              </a:ext>
            </a:extLst>
          </p:cNvPr>
          <p:cNvSpPr txBox="1"/>
          <p:nvPr/>
        </p:nvSpPr>
        <p:spPr>
          <a:xfrm>
            <a:off x="395536" y="2593881"/>
            <a:ext cx="3168352" cy="2246769"/>
          </a:xfrm>
          <a:prstGeom prst="rect">
            <a:avLst/>
          </a:prstGeom>
          <a:noFill/>
        </p:spPr>
        <p:txBody>
          <a:bodyPr wrap="square" rtlCol="0">
            <a:spAutoFit/>
          </a:bodyPr>
          <a:lstStyle/>
          <a:p>
            <a:r>
              <a:rPr lang="en-US" sz="1400" dirty="0">
                <a:solidFill>
                  <a:schemeClr val="bg1"/>
                </a:solidFill>
              </a:rPr>
              <a:t>Students work collaboratively in groups of 4–6 to design and create their own pizzas, selecting ingredients and toppings while considering </a:t>
            </a:r>
            <a:r>
              <a:rPr lang="en-US" sz="1400" dirty="0" err="1">
                <a:solidFill>
                  <a:schemeClr val="bg1"/>
                </a:solidFill>
              </a:rPr>
              <a:t>flavour</a:t>
            </a:r>
            <a:r>
              <a:rPr lang="en-US" sz="1400" dirty="0">
                <a:solidFill>
                  <a:schemeClr val="bg1"/>
                </a:solidFill>
              </a:rPr>
              <a:t> combinations. The kitchen team will then bake each group's creation for them to enjoy their handmade pizzas for dinner, celebrating their teamwork and creativity.</a:t>
            </a:r>
            <a:endParaRPr lang="en-GB" sz="1400" dirty="0">
              <a:solidFill>
                <a:schemeClr val="bg1"/>
              </a:solidFill>
            </a:endParaRPr>
          </a:p>
        </p:txBody>
      </p:sp>
      <p:pic>
        <p:nvPicPr>
          <p:cNvPr id="3" name="Picture 2" descr="Icon&#10;&#10;Description automatically generated">
            <a:extLst>
              <a:ext uri="{FF2B5EF4-FFF2-40B4-BE49-F238E27FC236}">
                <a16:creationId xmlns:a16="http://schemas.microsoft.com/office/drawing/2014/main" id="{0CC724A0-BCE9-9F3D-A2B9-09893C21906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12360" y="260648"/>
            <a:ext cx="978730" cy="978730"/>
          </a:xfrm>
          <a:prstGeom prst="rect">
            <a:avLst/>
          </a:prstGeom>
        </p:spPr>
      </p:pic>
    </p:spTree>
    <p:extLst>
      <p:ext uri="{BB962C8B-B14F-4D97-AF65-F5344CB8AC3E}">
        <p14:creationId xmlns:p14="http://schemas.microsoft.com/office/powerpoint/2010/main" val="15680292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F7404-444E-4FAD-44F0-946A67DC637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1984426-318D-51B1-1559-E483632E3D06}"/>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4011216" y="946"/>
            <a:ext cx="5132784" cy="6870516"/>
          </a:xfrm>
          <a:prstGeom prst="rect">
            <a:avLst/>
          </a:prstGeom>
        </p:spPr>
      </p:pic>
      <p:sp>
        <p:nvSpPr>
          <p:cNvPr id="16" name="Rectangle 15">
            <a:extLst>
              <a:ext uri="{FF2B5EF4-FFF2-40B4-BE49-F238E27FC236}">
                <a16:creationId xmlns:a16="http://schemas.microsoft.com/office/drawing/2014/main" id="{D35DCFA8-B6AA-E0EC-9A4A-AA9948C45458}"/>
              </a:ext>
            </a:extLst>
          </p:cNvPr>
          <p:cNvSpPr/>
          <p:nvPr/>
        </p:nvSpPr>
        <p:spPr>
          <a:xfrm>
            <a:off x="0" y="0"/>
            <a:ext cx="4211960" cy="6858000"/>
          </a:xfrm>
          <a:prstGeom prst="rect">
            <a:avLst/>
          </a:prstGeom>
          <a:solidFill>
            <a:srgbClr val="129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E34C2468-B800-6FF4-AF20-834737EC0664}"/>
              </a:ext>
            </a:extLst>
          </p:cNvPr>
          <p:cNvSpPr txBox="1"/>
          <p:nvPr/>
        </p:nvSpPr>
        <p:spPr>
          <a:xfrm>
            <a:off x="410816" y="1124744"/>
            <a:ext cx="3600400" cy="1200329"/>
          </a:xfrm>
          <a:prstGeom prst="rect">
            <a:avLst/>
          </a:prstGeom>
          <a:noFill/>
        </p:spPr>
        <p:txBody>
          <a:bodyPr wrap="square" rtlCol="0">
            <a:spAutoFit/>
          </a:bodyPr>
          <a:lstStyle/>
          <a:p>
            <a:r>
              <a:rPr lang="en-GB" sz="3600" b="1" dirty="0" err="1">
                <a:solidFill>
                  <a:schemeClr val="bg1"/>
                </a:solidFill>
              </a:rPr>
              <a:t>Gymkana</a:t>
            </a:r>
            <a:r>
              <a:rPr lang="en-GB" sz="3600" b="1" dirty="0">
                <a:solidFill>
                  <a:schemeClr val="bg1"/>
                </a:solidFill>
              </a:rPr>
              <a:t> de </a:t>
            </a:r>
            <a:r>
              <a:rPr lang="en-GB" sz="3600" b="1" dirty="0" err="1">
                <a:solidFill>
                  <a:schemeClr val="bg1"/>
                </a:solidFill>
              </a:rPr>
              <a:t>Animación</a:t>
            </a:r>
            <a:endParaRPr lang="en-GB" sz="3600" b="1" dirty="0">
              <a:solidFill>
                <a:schemeClr val="bg1"/>
              </a:solidFill>
            </a:endParaRPr>
          </a:p>
        </p:txBody>
      </p:sp>
      <p:sp>
        <p:nvSpPr>
          <p:cNvPr id="18" name="TextBox 17">
            <a:extLst>
              <a:ext uri="{FF2B5EF4-FFF2-40B4-BE49-F238E27FC236}">
                <a16:creationId xmlns:a16="http://schemas.microsoft.com/office/drawing/2014/main" id="{3D277DE1-9D6B-1017-07F4-183ED68CCAC8}"/>
              </a:ext>
            </a:extLst>
          </p:cNvPr>
          <p:cNvSpPr txBox="1"/>
          <p:nvPr/>
        </p:nvSpPr>
        <p:spPr>
          <a:xfrm>
            <a:off x="395536" y="2593881"/>
            <a:ext cx="3168352" cy="1600438"/>
          </a:xfrm>
          <a:prstGeom prst="rect">
            <a:avLst/>
          </a:prstGeom>
          <a:noFill/>
        </p:spPr>
        <p:txBody>
          <a:bodyPr wrap="square" rtlCol="0">
            <a:spAutoFit/>
          </a:bodyPr>
          <a:lstStyle/>
          <a:p>
            <a:r>
              <a:rPr lang="en-US" sz="1400" dirty="0">
                <a:solidFill>
                  <a:schemeClr val="bg1"/>
                </a:solidFill>
              </a:rPr>
              <a:t>A lively team competition featuring a variety of physical, agility and problem-solving challenges. Students collaborate, communicate and compete in Spanish while developing teamwork and building confidence through active participation.</a:t>
            </a:r>
            <a:endParaRPr lang="en-GB" sz="1400" dirty="0">
              <a:solidFill>
                <a:schemeClr val="bg1"/>
              </a:solidFill>
            </a:endParaRPr>
          </a:p>
        </p:txBody>
      </p:sp>
      <p:pic>
        <p:nvPicPr>
          <p:cNvPr id="3" name="Picture 2" descr="Icon&#10;&#10;Description automatically generated">
            <a:extLst>
              <a:ext uri="{FF2B5EF4-FFF2-40B4-BE49-F238E27FC236}">
                <a16:creationId xmlns:a16="http://schemas.microsoft.com/office/drawing/2014/main" id="{FAA1BF3C-AF6C-9A04-8C6C-6700110CB35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12360" y="260648"/>
            <a:ext cx="978730" cy="978730"/>
          </a:xfrm>
          <a:prstGeom prst="rect">
            <a:avLst/>
          </a:prstGeom>
        </p:spPr>
      </p:pic>
    </p:spTree>
    <p:extLst>
      <p:ext uri="{BB962C8B-B14F-4D97-AF65-F5344CB8AC3E}">
        <p14:creationId xmlns:p14="http://schemas.microsoft.com/office/powerpoint/2010/main" val="2093410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Voyager School Travel">
      <a:dk1>
        <a:srgbClr val="576563"/>
      </a:dk1>
      <a:lt1>
        <a:srgbClr val="FFFFFF"/>
      </a:lt1>
      <a:dk2>
        <a:srgbClr val="0087AC"/>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983</Words>
  <Application>Microsoft Office PowerPoint</Application>
  <PresentationFormat>On-screen Show (4:3)</PresentationFormat>
  <Paragraphs>102</Paragraphs>
  <Slides>23</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Arial Black</vt:lpstr>
      <vt:lpstr>Calibri</vt:lpstr>
      <vt:lpstr>Wingdings</vt:lpstr>
      <vt:lpstr>Essential</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Spain is waiting for you!</vt:lpstr>
      <vt:lpstr>PowerPoint Presentation</vt:lpstr>
    </vt:vector>
  </TitlesOfParts>
  <Company>TJM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Opal Coast</dc:title>
  <dc:creator>Voyager School Travel;Sam Taylor (Digital Marketing Assistant)</dc:creator>
  <cp:lastModifiedBy>Emma Heasman</cp:lastModifiedBy>
  <cp:revision>308</cp:revision>
  <dcterms:created xsi:type="dcterms:W3CDTF">2008-08-28T10:36:08Z</dcterms:created>
  <dcterms:modified xsi:type="dcterms:W3CDTF">2026-07-03T14:27:34Z</dcterms:modified>
  <cp:category>France</cp:category>
</cp:coreProperties>
</file>