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4091" r:id="rId2"/>
  </p:sldMasterIdLst>
  <p:notesMasterIdLst>
    <p:notesMasterId r:id="rId29"/>
  </p:notesMasterIdLst>
  <p:sldIdLst>
    <p:sldId id="308" r:id="rId3"/>
    <p:sldId id="388" r:id="rId4"/>
    <p:sldId id="389" r:id="rId5"/>
    <p:sldId id="412" r:id="rId6"/>
    <p:sldId id="413" r:id="rId7"/>
    <p:sldId id="401" r:id="rId8"/>
    <p:sldId id="414" r:id="rId9"/>
    <p:sldId id="417" r:id="rId10"/>
    <p:sldId id="408" r:id="rId11"/>
    <p:sldId id="409" r:id="rId12"/>
    <p:sldId id="420" r:id="rId13"/>
    <p:sldId id="373" r:id="rId14"/>
    <p:sldId id="396" r:id="rId15"/>
    <p:sldId id="397" r:id="rId16"/>
    <p:sldId id="399" r:id="rId17"/>
    <p:sldId id="400" r:id="rId18"/>
    <p:sldId id="402" r:id="rId19"/>
    <p:sldId id="403" r:id="rId20"/>
    <p:sldId id="407" r:id="rId21"/>
    <p:sldId id="410" r:id="rId22"/>
    <p:sldId id="411" r:id="rId23"/>
    <p:sldId id="415" r:id="rId24"/>
    <p:sldId id="418" r:id="rId25"/>
    <p:sldId id="419" r:id="rId26"/>
    <p:sldId id="416" r:id="rId27"/>
    <p:sldId id="378" r:id="rId28"/>
  </p:sldIdLst>
  <p:sldSz cx="9144000" cy="6858000" type="screen4x3"/>
  <p:notesSz cx="6834188" cy="9979025"/>
  <p:embeddedFontLst>
    <p:embeddedFont>
      <p:font typeface="Arial Black" panose="020B0A04020102020204" pitchFamily="34" charset="0"/>
      <p:bold r:id="rId30"/>
    </p:embeddedFont>
    <p:embeddedFont>
      <p:font typeface="Calibri" panose="020F0502020204030204" pitchFamily="34" charset="0"/>
      <p:regular r:id="rId31"/>
      <p:bold r:id="rId32"/>
      <p:italic r:id="rId33"/>
      <p:boldItalic r:id="rId34"/>
    </p:embeddedFont>
  </p:embeddedFontLst>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91D0"/>
    <a:srgbClr val="1E1E1E"/>
    <a:srgbClr val="00528C"/>
    <a:srgbClr val="F98101"/>
    <a:srgbClr val="0087AC"/>
    <a:srgbClr val="576563"/>
    <a:srgbClr val="777777"/>
    <a:srgbClr val="5F5F5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939" autoAdjust="0"/>
  </p:normalViewPr>
  <p:slideViewPr>
    <p:cSldViewPr>
      <p:cViewPr varScale="1">
        <p:scale>
          <a:sx n="80" d="100"/>
          <a:sy n="80" d="100"/>
        </p:scale>
        <p:origin x="152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62275" cy="498475"/>
          </a:xfrm>
          <a:prstGeom prst="rect">
            <a:avLst/>
          </a:prstGeom>
        </p:spPr>
        <p:txBody>
          <a:bodyPr vert="horz" lIns="91440" tIns="45720" rIns="91440" bIns="45720" rtlCol="0"/>
          <a:lstStyle>
            <a:lvl1pPr algn="l">
              <a:defRPr sz="1200">
                <a:latin typeface="Arial" charset="0"/>
              </a:defRPr>
            </a:lvl1pPr>
          </a:lstStyle>
          <a:p>
            <a:pPr>
              <a:defRPr/>
            </a:pPr>
            <a:endParaRPr lang="en-GB"/>
          </a:p>
        </p:txBody>
      </p:sp>
      <p:sp>
        <p:nvSpPr>
          <p:cNvPr id="3" name="Date Placeholder 2"/>
          <p:cNvSpPr>
            <a:spLocks noGrp="1"/>
          </p:cNvSpPr>
          <p:nvPr>
            <p:ph type="dt" idx="1"/>
          </p:nvPr>
        </p:nvSpPr>
        <p:spPr>
          <a:xfrm>
            <a:off x="3871913" y="0"/>
            <a:ext cx="2960687" cy="498475"/>
          </a:xfrm>
          <a:prstGeom prst="rect">
            <a:avLst/>
          </a:prstGeom>
        </p:spPr>
        <p:txBody>
          <a:bodyPr vert="horz" lIns="91440" tIns="45720" rIns="91440" bIns="45720" rtlCol="0"/>
          <a:lstStyle>
            <a:lvl1pPr algn="r">
              <a:defRPr sz="1200">
                <a:latin typeface="Arial" charset="0"/>
              </a:defRPr>
            </a:lvl1pPr>
          </a:lstStyle>
          <a:p>
            <a:pPr>
              <a:defRPr/>
            </a:pPr>
            <a:fld id="{4DB66D95-2EE8-4232-AD33-01996582BBDC}" type="datetimeFigureOut">
              <a:rPr lang="en-GB"/>
              <a:pPr>
                <a:defRPr/>
              </a:pPr>
              <a:t>25/09/2023</a:t>
            </a:fld>
            <a:endParaRPr lang="en-GB"/>
          </a:p>
        </p:txBody>
      </p:sp>
      <p:sp>
        <p:nvSpPr>
          <p:cNvPr id="4" name="Slide Image Placeholder 3"/>
          <p:cNvSpPr>
            <a:spLocks noGrp="1" noRot="1" noChangeAspect="1"/>
          </p:cNvSpPr>
          <p:nvPr>
            <p:ph type="sldImg" idx="2"/>
          </p:nvPr>
        </p:nvSpPr>
        <p:spPr>
          <a:xfrm>
            <a:off x="922338" y="747713"/>
            <a:ext cx="4991100" cy="3743325"/>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4213" y="4740275"/>
            <a:ext cx="5467350" cy="4491038"/>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78963"/>
            <a:ext cx="2962275" cy="498475"/>
          </a:xfrm>
          <a:prstGeom prst="rect">
            <a:avLst/>
          </a:prstGeom>
        </p:spPr>
        <p:txBody>
          <a:bodyPr vert="horz" lIns="91440" tIns="45720" rIns="91440" bIns="45720" rtlCol="0" anchor="b"/>
          <a:lstStyle>
            <a:lvl1pPr algn="l">
              <a:defRPr sz="1200">
                <a:latin typeface="Arial" charset="0"/>
              </a:defRPr>
            </a:lvl1pPr>
          </a:lstStyle>
          <a:p>
            <a:pPr>
              <a:defRPr/>
            </a:pPr>
            <a:endParaRPr lang="en-GB"/>
          </a:p>
        </p:txBody>
      </p:sp>
      <p:sp>
        <p:nvSpPr>
          <p:cNvPr id="7" name="Slide Number Placeholder 6"/>
          <p:cNvSpPr>
            <a:spLocks noGrp="1"/>
          </p:cNvSpPr>
          <p:nvPr>
            <p:ph type="sldNum" sz="quarter" idx="5"/>
          </p:nvPr>
        </p:nvSpPr>
        <p:spPr>
          <a:xfrm>
            <a:off x="3871913" y="9478963"/>
            <a:ext cx="2960687" cy="498475"/>
          </a:xfrm>
          <a:prstGeom prst="rect">
            <a:avLst/>
          </a:prstGeom>
        </p:spPr>
        <p:txBody>
          <a:bodyPr vert="horz" lIns="91440" tIns="45720" rIns="91440" bIns="45720" rtlCol="0" anchor="b"/>
          <a:lstStyle>
            <a:lvl1pPr algn="r">
              <a:defRPr sz="1200">
                <a:latin typeface="Arial" charset="0"/>
              </a:defRPr>
            </a:lvl1pPr>
          </a:lstStyle>
          <a:p>
            <a:pPr>
              <a:defRPr/>
            </a:pPr>
            <a:fld id="{FE5659F2-D8C9-47F3-85EA-B2EC83B8DDD8}" type="slidenum">
              <a:rPr lang="en-GB"/>
              <a:pPr>
                <a:defRPr/>
              </a:pPr>
              <a:t>‹#›</a:t>
            </a:fld>
            <a:endParaRPr lang="en-GB"/>
          </a:p>
        </p:txBody>
      </p:sp>
    </p:spTree>
    <p:extLst>
      <p:ext uri="{BB962C8B-B14F-4D97-AF65-F5344CB8AC3E}">
        <p14:creationId xmlns:p14="http://schemas.microsoft.com/office/powerpoint/2010/main" val="11967801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20DC59B-98B8-4E07-81F6-587950E7B3B7}" type="slidenum">
              <a:rPr lang="en-GB" altLang="en-US" smtClean="0">
                <a:solidFill>
                  <a:srgbClr val="000000"/>
                </a:solidFill>
                <a:latin typeface="Arial" charset="0"/>
              </a:rPr>
              <a:pPr eaLnBrk="1" hangingPunct="1">
                <a:spcBef>
                  <a:spcPct val="0"/>
                </a:spcBef>
              </a:pPr>
              <a:t>2</a:t>
            </a:fld>
            <a:endParaRPr lang="en-GB" altLang="en-US">
              <a:solidFill>
                <a:srgbClr val="000000"/>
              </a:solidFill>
              <a:latin typeface="Arial" charset="0"/>
            </a:endParaRPr>
          </a:p>
        </p:txBody>
      </p:sp>
    </p:spTree>
    <p:extLst>
      <p:ext uri="{BB962C8B-B14F-4D97-AF65-F5344CB8AC3E}">
        <p14:creationId xmlns:p14="http://schemas.microsoft.com/office/powerpoint/2010/main" val="2345698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11</a:t>
            </a:fld>
            <a:endParaRPr lang="en-GB" altLang="en-US">
              <a:solidFill>
                <a:srgbClr val="000000"/>
              </a:solidFill>
              <a:latin typeface="Arial" charset="0"/>
            </a:endParaRPr>
          </a:p>
        </p:txBody>
      </p:sp>
    </p:spTree>
    <p:extLst>
      <p:ext uri="{BB962C8B-B14F-4D97-AF65-F5344CB8AC3E}">
        <p14:creationId xmlns:p14="http://schemas.microsoft.com/office/powerpoint/2010/main" val="1900071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12</a:t>
            </a:fld>
            <a:endParaRPr lang="en-GB" altLang="en-US">
              <a:solidFill>
                <a:srgbClr val="000000"/>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13</a:t>
            </a:fld>
            <a:endParaRPr lang="en-GB" altLang="en-US">
              <a:solidFill>
                <a:srgbClr val="000000"/>
              </a:solidFill>
              <a:latin typeface="Arial" charset="0"/>
            </a:endParaRPr>
          </a:p>
        </p:txBody>
      </p:sp>
    </p:spTree>
    <p:extLst>
      <p:ext uri="{BB962C8B-B14F-4D97-AF65-F5344CB8AC3E}">
        <p14:creationId xmlns:p14="http://schemas.microsoft.com/office/powerpoint/2010/main" val="3184544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14</a:t>
            </a:fld>
            <a:endParaRPr lang="en-GB" altLang="en-US">
              <a:solidFill>
                <a:srgbClr val="000000"/>
              </a:solidFill>
              <a:latin typeface="Arial" charset="0"/>
            </a:endParaRPr>
          </a:p>
        </p:txBody>
      </p:sp>
    </p:spTree>
    <p:extLst>
      <p:ext uri="{BB962C8B-B14F-4D97-AF65-F5344CB8AC3E}">
        <p14:creationId xmlns:p14="http://schemas.microsoft.com/office/powerpoint/2010/main" val="3257029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15</a:t>
            </a:fld>
            <a:endParaRPr lang="en-GB" altLang="en-US">
              <a:solidFill>
                <a:srgbClr val="000000"/>
              </a:solidFill>
              <a:latin typeface="Arial" charset="0"/>
            </a:endParaRPr>
          </a:p>
        </p:txBody>
      </p:sp>
    </p:spTree>
    <p:extLst>
      <p:ext uri="{BB962C8B-B14F-4D97-AF65-F5344CB8AC3E}">
        <p14:creationId xmlns:p14="http://schemas.microsoft.com/office/powerpoint/2010/main" val="3240789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16</a:t>
            </a:fld>
            <a:endParaRPr lang="en-GB" altLang="en-US">
              <a:solidFill>
                <a:srgbClr val="000000"/>
              </a:solidFill>
              <a:latin typeface="Arial" charset="0"/>
            </a:endParaRPr>
          </a:p>
        </p:txBody>
      </p:sp>
    </p:spTree>
    <p:extLst>
      <p:ext uri="{BB962C8B-B14F-4D97-AF65-F5344CB8AC3E}">
        <p14:creationId xmlns:p14="http://schemas.microsoft.com/office/powerpoint/2010/main" val="1128585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17</a:t>
            </a:fld>
            <a:endParaRPr lang="en-GB" altLang="en-US">
              <a:solidFill>
                <a:srgbClr val="000000"/>
              </a:solidFill>
              <a:latin typeface="Arial" charset="0"/>
            </a:endParaRPr>
          </a:p>
        </p:txBody>
      </p:sp>
    </p:spTree>
    <p:extLst>
      <p:ext uri="{BB962C8B-B14F-4D97-AF65-F5344CB8AC3E}">
        <p14:creationId xmlns:p14="http://schemas.microsoft.com/office/powerpoint/2010/main" val="2630900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18</a:t>
            </a:fld>
            <a:endParaRPr lang="en-GB" altLang="en-US">
              <a:solidFill>
                <a:srgbClr val="000000"/>
              </a:solidFill>
              <a:latin typeface="Arial" charset="0"/>
            </a:endParaRPr>
          </a:p>
        </p:txBody>
      </p:sp>
    </p:spTree>
    <p:extLst>
      <p:ext uri="{BB962C8B-B14F-4D97-AF65-F5344CB8AC3E}">
        <p14:creationId xmlns:p14="http://schemas.microsoft.com/office/powerpoint/2010/main" val="467707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19</a:t>
            </a:fld>
            <a:endParaRPr lang="en-GB" altLang="en-US">
              <a:solidFill>
                <a:srgbClr val="000000"/>
              </a:solidFill>
              <a:latin typeface="Arial" charset="0"/>
            </a:endParaRPr>
          </a:p>
        </p:txBody>
      </p:sp>
    </p:spTree>
    <p:extLst>
      <p:ext uri="{BB962C8B-B14F-4D97-AF65-F5344CB8AC3E}">
        <p14:creationId xmlns:p14="http://schemas.microsoft.com/office/powerpoint/2010/main" val="244278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20</a:t>
            </a:fld>
            <a:endParaRPr lang="en-GB" altLang="en-US">
              <a:solidFill>
                <a:srgbClr val="000000"/>
              </a:solidFill>
              <a:latin typeface="Arial" charset="0"/>
            </a:endParaRPr>
          </a:p>
        </p:txBody>
      </p:sp>
    </p:spTree>
    <p:extLst>
      <p:ext uri="{BB962C8B-B14F-4D97-AF65-F5344CB8AC3E}">
        <p14:creationId xmlns:p14="http://schemas.microsoft.com/office/powerpoint/2010/main" val="4271007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20DC59B-98B8-4E07-81F6-587950E7B3B7}" type="slidenum">
              <a:rPr lang="en-GB" altLang="en-US" smtClean="0">
                <a:solidFill>
                  <a:srgbClr val="000000"/>
                </a:solidFill>
                <a:latin typeface="Arial" charset="0"/>
              </a:rPr>
              <a:pPr eaLnBrk="1" hangingPunct="1">
                <a:spcBef>
                  <a:spcPct val="0"/>
                </a:spcBef>
              </a:pPr>
              <a:t>3</a:t>
            </a:fld>
            <a:endParaRPr lang="en-GB" altLang="en-US">
              <a:solidFill>
                <a:srgbClr val="000000"/>
              </a:solidFill>
              <a:latin typeface="Arial" charset="0"/>
            </a:endParaRPr>
          </a:p>
        </p:txBody>
      </p:sp>
    </p:spTree>
    <p:extLst>
      <p:ext uri="{BB962C8B-B14F-4D97-AF65-F5344CB8AC3E}">
        <p14:creationId xmlns:p14="http://schemas.microsoft.com/office/powerpoint/2010/main" val="994564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21</a:t>
            </a:fld>
            <a:endParaRPr lang="en-GB" altLang="en-US">
              <a:solidFill>
                <a:srgbClr val="000000"/>
              </a:solidFill>
              <a:latin typeface="Arial" charset="0"/>
            </a:endParaRPr>
          </a:p>
        </p:txBody>
      </p:sp>
    </p:spTree>
    <p:extLst>
      <p:ext uri="{BB962C8B-B14F-4D97-AF65-F5344CB8AC3E}">
        <p14:creationId xmlns:p14="http://schemas.microsoft.com/office/powerpoint/2010/main" val="3483844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22</a:t>
            </a:fld>
            <a:endParaRPr lang="en-GB" altLang="en-US">
              <a:solidFill>
                <a:srgbClr val="000000"/>
              </a:solidFill>
              <a:latin typeface="Arial" charset="0"/>
            </a:endParaRPr>
          </a:p>
        </p:txBody>
      </p:sp>
    </p:spTree>
    <p:extLst>
      <p:ext uri="{BB962C8B-B14F-4D97-AF65-F5344CB8AC3E}">
        <p14:creationId xmlns:p14="http://schemas.microsoft.com/office/powerpoint/2010/main" val="1181529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23</a:t>
            </a:fld>
            <a:endParaRPr lang="en-GB" altLang="en-US">
              <a:solidFill>
                <a:srgbClr val="000000"/>
              </a:solidFill>
              <a:latin typeface="Arial" charset="0"/>
            </a:endParaRPr>
          </a:p>
        </p:txBody>
      </p:sp>
    </p:spTree>
    <p:extLst>
      <p:ext uri="{BB962C8B-B14F-4D97-AF65-F5344CB8AC3E}">
        <p14:creationId xmlns:p14="http://schemas.microsoft.com/office/powerpoint/2010/main" val="3630177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24</a:t>
            </a:fld>
            <a:endParaRPr lang="en-GB" altLang="en-US">
              <a:solidFill>
                <a:srgbClr val="000000"/>
              </a:solidFill>
              <a:latin typeface="Arial" charset="0"/>
            </a:endParaRPr>
          </a:p>
        </p:txBody>
      </p:sp>
    </p:spTree>
    <p:extLst>
      <p:ext uri="{BB962C8B-B14F-4D97-AF65-F5344CB8AC3E}">
        <p14:creationId xmlns:p14="http://schemas.microsoft.com/office/powerpoint/2010/main" val="3304248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25</a:t>
            </a:fld>
            <a:endParaRPr lang="en-GB" altLang="en-US">
              <a:solidFill>
                <a:srgbClr val="000000"/>
              </a:solidFill>
              <a:latin typeface="Arial" charset="0"/>
            </a:endParaRPr>
          </a:p>
        </p:txBody>
      </p:sp>
    </p:spTree>
    <p:extLst>
      <p:ext uri="{BB962C8B-B14F-4D97-AF65-F5344CB8AC3E}">
        <p14:creationId xmlns:p14="http://schemas.microsoft.com/office/powerpoint/2010/main" val="351557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4</a:t>
            </a:fld>
            <a:endParaRPr lang="en-GB" altLang="en-US">
              <a:solidFill>
                <a:srgbClr val="000000"/>
              </a:solidFill>
              <a:latin typeface="Arial" charset="0"/>
            </a:endParaRPr>
          </a:p>
        </p:txBody>
      </p:sp>
    </p:spTree>
    <p:extLst>
      <p:ext uri="{BB962C8B-B14F-4D97-AF65-F5344CB8AC3E}">
        <p14:creationId xmlns:p14="http://schemas.microsoft.com/office/powerpoint/2010/main" val="19711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5</a:t>
            </a:fld>
            <a:endParaRPr lang="en-GB" altLang="en-US">
              <a:solidFill>
                <a:srgbClr val="000000"/>
              </a:solidFill>
              <a:latin typeface="Arial" charset="0"/>
            </a:endParaRPr>
          </a:p>
        </p:txBody>
      </p:sp>
    </p:spTree>
    <p:extLst>
      <p:ext uri="{BB962C8B-B14F-4D97-AF65-F5344CB8AC3E}">
        <p14:creationId xmlns:p14="http://schemas.microsoft.com/office/powerpoint/2010/main" val="627355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6</a:t>
            </a:fld>
            <a:endParaRPr lang="en-GB" altLang="en-US">
              <a:solidFill>
                <a:srgbClr val="000000"/>
              </a:solidFill>
              <a:latin typeface="Arial" charset="0"/>
            </a:endParaRPr>
          </a:p>
        </p:txBody>
      </p:sp>
    </p:spTree>
    <p:extLst>
      <p:ext uri="{BB962C8B-B14F-4D97-AF65-F5344CB8AC3E}">
        <p14:creationId xmlns:p14="http://schemas.microsoft.com/office/powerpoint/2010/main" val="3419898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7</a:t>
            </a:fld>
            <a:endParaRPr lang="en-GB" altLang="en-US">
              <a:solidFill>
                <a:srgbClr val="000000"/>
              </a:solidFill>
              <a:latin typeface="Arial" charset="0"/>
            </a:endParaRPr>
          </a:p>
        </p:txBody>
      </p:sp>
    </p:spTree>
    <p:extLst>
      <p:ext uri="{BB962C8B-B14F-4D97-AF65-F5344CB8AC3E}">
        <p14:creationId xmlns:p14="http://schemas.microsoft.com/office/powerpoint/2010/main" val="893369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8</a:t>
            </a:fld>
            <a:endParaRPr lang="en-GB" altLang="en-US">
              <a:solidFill>
                <a:srgbClr val="000000"/>
              </a:solidFill>
              <a:latin typeface="Arial" charset="0"/>
            </a:endParaRPr>
          </a:p>
        </p:txBody>
      </p:sp>
    </p:spTree>
    <p:extLst>
      <p:ext uri="{BB962C8B-B14F-4D97-AF65-F5344CB8AC3E}">
        <p14:creationId xmlns:p14="http://schemas.microsoft.com/office/powerpoint/2010/main" val="4005207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9</a:t>
            </a:fld>
            <a:endParaRPr lang="en-GB" altLang="en-US">
              <a:solidFill>
                <a:srgbClr val="000000"/>
              </a:solidFill>
              <a:latin typeface="Arial" charset="0"/>
            </a:endParaRPr>
          </a:p>
        </p:txBody>
      </p:sp>
    </p:spTree>
    <p:extLst>
      <p:ext uri="{BB962C8B-B14F-4D97-AF65-F5344CB8AC3E}">
        <p14:creationId xmlns:p14="http://schemas.microsoft.com/office/powerpoint/2010/main" val="733189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10</a:t>
            </a:fld>
            <a:endParaRPr lang="en-GB" altLang="en-US">
              <a:solidFill>
                <a:srgbClr val="000000"/>
              </a:solidFill>
              <a:latin typeface="Arial" charset="0"/>
            </a:endParaRPr>
          </a:p>
        </p:txBody>
      </p:sp>
    </p:spTree>
    <p:extLst>
      <p:ext uri="{BB962C8B-B14F-4D97-AF65-F5344CB8AC3E}">
        <p14:creationId xmlns:p14="http://schemas.microsoft.com/office/powerpoint/2010/main" val="1217747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 name="Rectangle 4"/>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E436A8E-6DA8-435E-910C-C98DEE88A08B}" type="datetimeFigureOut">
              <a:rPr lang="en-GB"/>
              <a:pPr>
                <a:defRPr/>
              </a:pPr>
              <a:t>25/09/2023</a:t>
            </a:fld>
            <a:endParaRPr lang="en-GB"/>
          </a:p>
        </p:txBody>
      </p:sp>
      <p:sp>
        <p:nvSpPr>
          <p:cNvPr id="7"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8" name="Slide Number Placeholder 5"/>
          <p:cNvSpPr>
            <a:spLocks noGrp="1"/>
          </p:cNvSpPr>
          <p:nvPr>
            <p:ph type="sldNum" sz="quarter" idx="12"/>
          </p:nvPr>
        </p:nvSpPr>
        <p:spPr/>
        <p:txBody>
          <a:bodyPr/>
          <a:lstStyle>
            <a:lvl1pPr fontAlgn="base">
              <a:spcBef>
                <a:spcPct val="0"/>
              </a:spcBef>
              <a:spcAft>
                <a:spcPct val="0"/>
              </a:spcAft>
              <a:defRPr>
                <a:solidFill>
                  <a:srgbClr val="576563"/>
                </a:solidFill>
                <a:latin typeface="Arial" charset="0"/>
              </a:defRPr>
            </a:lvl1pPr>
          </a:lstStyle>
          <a:p>
            <a:pPr>
              <a:defRPr/>
            </a:pPr>
            <a:fld id="{E96CD4AD-DA35-41AC-BDC3-6F7D322785E9}" type="slidenum">
              <a:rPr lang="en-GB"/>
              <a:pPr>
                <a:defRPr/>
              </a:pPr>
              <a:t>‹#›</a:t>
            </a:fld>
            <a:endParaRPr lang="en-GB"/>
          </a:p>
        </p:txBody>
      </p:sp>
    </p:spTree>
    <p:extLst>
      <p:ext uri="{BB962C8B-B14F-4D97-AF65-F5344CB8AC3E}">
        <p14:creationId xmlns:p14="http://schemas.microsoft.com/office/powerpoint/2010/main" val="1399523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1ADE1D0-AC4D-46B7-8220-196C0A8E40A1}" type="datetimeFigureOut">
              <a:rPr lang="en-GB"/>
              <a:pPr>
                <a:defRPr/>
              </a:pPr>
              <a:t>25/09/2023</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561B1A1-A622-47B2-A2CF-23DB93621779}" type="slidenum">
              <a:rPr lang="en-GB"/>
              <a:pPr>
                <a:defRPr/>
              </a:pPr>
              <a:t>‹#›</a:t>
            </a:fld>
            <a:endParaRPr lang="en-GB"/>
          </a:p>
        </p:txBody>
      </p:sp>
    </p:spTree>
    <p:extLst>
      <p:ext uri="{BB962C8B-B14F-4D97-AF65-F5344CB8AC3E}">
        <p14:creationId xmlns:p14="http://schemas.microsoft.com/office/powerpoint/2010/main" val="1411350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8190202-D1A4-42BD-9456-3CCB82D2BC31}" type="datetimeFigureOut">
              <a:rPr lang="en-GB"/>
              <a:pPr>
                <a:defRPr/>
              </a:pPr>
              <a:t>25/09/2023</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69D9B51-E6A8-4431-8843-0E872DACE1A1}" type="slidenum">
              <a:rPr lang="en-GB"/>
              <a:pPr>
                <a:defRPr/>
              </a:pPr>
              <a:t>‹#›</a:t>
            </a:fld>
            <a:endParaRPr lang="en-GB"/>
          </a:p>
        </p:txBody>
      </p:sp>
    </p:spTree>
    <p:extLst>
      <p:ext uri="{BB962C8B-B14F-4D97-AF65-F5344CB8AC3E}">
        <p14:creationId xmlns:p14="http://schemas.microsoft.com/office/powerpoint/2010/main" val="3974210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2AFD16-1731-48D9-A435-4C5814ACCF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674634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FE5A6-E75D-465D-8CA6-3314E6AED7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528704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483BC8-31EB-4774-A858-6C1683D427C6}"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773368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B32430-6B96-41B4-AFBB-1F141AFC644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694712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4F3E5A-58A5-4990-9524-FC017ABB388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150437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2917D06-CE00-4308-ADBE-1FACF78D38D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860581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6AEB4A7-8BD1-4011-93B2-D26E57B2623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597316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1B0562-9E98-4385-A6B0-E2BCA4E14367}"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592044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058D0C5-FA3A-4053-B88C-4925E1802E5C}" type="datetimeFigureOut">
              <a:rPr lang="en-GB"/>
              <a:pPr>
                <a:defRPr/>
              </a:pPr>
              <a:t>25/09/2023</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363BC4D-79F8-4154-8ECB-15756B3188C8}" type="slidenum">
              <a:rPr lang="en-GB"/>
              <a:pPr>
                <a:defRPr/>
              </a:pPr>
              <a:t>‹#›</a:t>
            </a:fld>
            <a:endParaRPr lang="en-GB"/>
          </a:p>
        </p:txBody>
      </p:sp>
    </p:spTree>
    <p:extLst>
      <p:ext uri="{BB962C8B-B14F-4D97-AF65-F5344CB8AC3E}">
        <p14:creationId xmlns:p14="http://schemas.microsoft.com/office/powerpoint/2010/main" val="2112192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C836B9-C826-4CC1-AF9F-37C6DFA216B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07431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2AA0AA-9FDA-4355-A929-060DAE5EBC37}"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05685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0ED7AD-E462-4417-8BFE-9BA0C86E470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947380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9125012-35DC-48E8-AEFF-32234AC5E42C}" type="datetimeFigureOut">
              <a:rPr lang="en-GB"/>
              <a:pPr>
                <a:defRPr/>
              </a:pPr>
              <a:t>25/09/2023</a:t>
            </a:fld>
            <a:endParaRPr lang="en-GB"/>
          </a:p>
        </p:txBody>
      </p:sp>
      <p:sp>
        <p:nvSpPr>
          <p:cNvPr id="5" name="Slide Number Placeholder 7"/>
          <p:cNvSpPr>
            <a:spLocks noGrp="1"/>
          </p:cNvSpPr>
          <p:nvPr>
            <p:ph type="sldNum" sz="quarter" idx="11"/>
          </p:nvPr>
        </p:nvSpPr>
        <p:spPr/>
        <p:txBody>
          <a:bodyPr/>
          <a:lstStyle>
            <a:lvl1pPr fontAlgn="base">
              <a:spcBef>
                <a:spcPct val="0"/>
              </a:spcBef>
              <a:spcAft>
                <a:spcPct val="0"/>
              </a:spcAft>
              <a:defRPr>
                <a:latin typeface="Arial" charset="0"/>
              </a:defRPr>
            </a:lvl1pPr>
          </a:lstStyle>
          <a:p>
            <a:pPr>
              <a:defRPr/>
            </a:pPr>
            <a:fld id="{141D6560-8577-4223-B56F-85911648A543}" type="slidenum">
              <a:rPr lang="en-GB"/>
              <a:pPr>
                <a:defRPr/>
              </a:pPr>
              <a:t>‹#›</a:t>
            </a:fld>
            <a:endParaRPr lang="en-GB"/>
          </a:p>
        </p:txBody>
      </p:sp>
      <p:sp>
        <p:nvSpPr>
          <p:cNvPr id="6" name="Footer Placeholder 8"/>
          <p:cNvSpPr>
            <a:spLocks noGrp="1"/>
          </p:cNvSpPr>
          <p:nvPr>
            <p:ph type="ftr" sz="quarter" idx="12"/>
          </p:nvPr>
        </p:nvSpPr>
        <p:spPr/>
        <p:txBody>
          <a:bodyPr/>
          <a:lstStyle>
            <a:lvl1pPr fontAlgn="base">
              <a:spcBef>
                <a:spcPct val="0"/>
              </a:spcBef>
              <a:spcAft>
                <a:spcPct val="0"/>
              </a:spcAft>
              <a:defRPr>
                <a:latin typeface="Arial" charset="0"/>
              </a:defRPr>
            </a:lvl1pPr>
          </a:lstStyle>
          <a:p>
            <a:pPr>
              <a:defRPr/>
            </a:pPr>
            <a:endParaRPr lang="en-GB"/>
          </a:p>
        </p:txBody>
      </p:sp>
    </p:spTree>
    <p:extLst>
      <p:ext uri="{BB962C8B-B14F-4D97-AF65-F5344CB8AC3E}">
        <p14:creationId xmlns:p14="http://schemas.microsoft.com/office/powerpoint/2010/main" val="3167698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DA75F8E-45D7-4503-BEB5-5CA529239CFF}" type="datetimeFigureOut">
              <a:rPr lang="en-GB"/>
              <a:pPr>
                <a:defRPr/>
              </a:pPr>
              <a:t>25/09/2023</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D43BF8A-08CC-48FC-8D87-FD137640F7A3}" type="slidenum">
              <a:rPr lang="en-GB"/>
              <a:pPr>
                <a:defRPr/>
              </a:pPr>
              <a:t>‹#›</a:t>
            </a:fld>
            <a:endParaRPr lang="en-GB"/>
          </a:p>
        </p:txBody>
      </p:sp>
    </p:spTree>
    <p:extLst>
      <p:ext uri="{BB962C8B-B14F-4D97-AF65-F5344CB8AC3E}">
        <p14:creationId xmlns:p14="http://schemas.microsoft.com/office/powerpoint/2010/main" val="425042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8F2E6E0-E815-4F09-9BDC-7D8BFE021DE7}" type="datetimeFigureOut">
              <a:rPr lang="en-GB"/>
              <a:pPr>
                <a:defRPr/>
              </a:pPr>
              <a:t>25/09/2023</a:t>
            </a:fld>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8523155-0399-4D73-B98F-09C4A0787320}" type="slidenum">
              <a:rPr lang="en-GB"/>
              <a:pPr>
                <a:defRPr/>
              </a:pPr>
              <a:t>‹#›</a:t>
            </a:fld>
            <a:endParaRPr lang="en-GB"/>
          </a:p>
        </p:txBody>
      </p:sp>
    </p:spTree>
    <p:extLst>
      <p:ext uri="{BB962C8B-B14F-4D97-AF65-F5344CB8AC3E}">
        <p14:creationId xmlns:p14="http://schemas.microsoft.com/office/powerpoint/2010/main" val="1011217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4329F72D-6317-4F93-9213-1B9C90828D56}" type="datetimeFigureOut">
              <a:rPr lang="en-GB"/>
              <a:pPr>
                <a:defRPr/>
              </a:pPr>
              <a:t>25/09/2023</a:t>
            </a:fld>
            <a:endParaRPr lang="en-GB"/>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3B3B782-325F-448F-944C-82D76B91E19D}" type="slidenum">
              <a:rPr lang="en-GB"/>
              <a:pPr>
                <a:defRPr/>
              </a:pPr>
              <a:t>‹#›</a:t>
            </a:fld>
            <a:endParaRPr lang="en-GB"/>
          </a:p>
        </p:txBody>
      </p:sp>
    </p:spTree>
    <p:extLst>
      <p:ext uri="{BB962C8B-B14F-4D97-AF65-F5344CB8AC3E}">
        <p14:creationId xmlns:p14="http://schemas.microsoft.com/office/powerpoint/2010/main" val="3764163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6AD09B7-B2A2-4E6C-88BF-1E2BD83A87C6}" type="datetimeFigureOut">
              <a:rPr lang="en-GB"/>
              <a:pPr>
                <a:defRPr/>
              </a:pPr>
              <a:t>25/09/2023</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5BBD26E-8E81-41E8-915C-FC6BB5AB1842}" type="slidenum">
              <a:rPr lang="en-GB"/>
              <a:pPr>
                <a:defRPr/>
              </a:pPr>
              <a:t>‹#›</a:t>
            </a:fld>
            <a:endParaRPr lang="en-GB"/>
          </a:p>
        </p:txBody>
      </p:sp>
    </p:spTree>
    <p:extLst>
      <p:ext uri="{BB962C8B-B14F-4D97-AF65-F5344CB8AC3E}">
        <p14:creationId xmlns:p14="http://schemas.microsoft.com/office/powerpoint/2010/main" val="890877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B40896E-5825-464D-97B7-B78CEC2B6546}" type="datetimeFigureOut">
              <a:rPr lang="en-GB"/>
              <a:pPr>
                <a:defRPr/>
              </a:pPr>
              <a:t>25/09/2023</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5F967CA-077D-4E7D-A133-67F36F600204}" type="slidenum">
              <a:rPr lang="en-GB"/>
              <a:pPr>
                <a:defRPr/>
              </a:pPr>
              <a:t>‹#›</a:t>
            </a:fld>
            <a:endParaRPr lang="en-GB"/>
          </a:p>
        </p:txBody>
      </p:sp>
    </p:spTree>
    <p:extLst>
      <p:ext uri="{BB962C8B-B14F-4D97-AF65-F5344CB8AC3E}">
        <p14:creationId xmlns:p14="http://schemas.microsoft.com/office/powerpoint/2010/main" val="610985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 name="Rectangle 5"/>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7"/>
          <p:cNvSpPr>
            <a:spLocks noGrp="1"/>
          </p:cNvSpPr>
          <p:nvPr>
            <p:ph type="title"/>
          </p:nvPr>
        </p:nvSpPr>
        <p:spPr>
          <a:xfrm>
            <a:off x="457200" y="4953000"/>
            <a:ext cx="8153400" cy="762000"/>
          </a:xfrm>
        </p:spPr>
        <p:txBody>
          <a:bodyPr anchor="t"/>
          <a:lstStyle>
            <a:lvl1pPr>
              <a:defRPr sz="3200"/>
            </a:lvl1pPr>
          </a:lstStyle>
          <a:p>
            <a:r>
              <a:rPr lang="en-US"/>
              <a:t>Click to edit Master title style</a:t>
            </a:r>
            <a:endParaRPr lang="en-US" dirty="0"/>
          </a:p>
        </p:txBody>
      </p:sp>
      <p:sp>
        <p:nvSpPr>
          <p:cNvPr id="7"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F80536C-B17A-4FE3-9A9B-A74879106EB7}" type="datetimeFigureOut">
              <a:rPr lang="en-GB"/>
              <a:pPr>
                <a:defRPr/>
              </a:pPr>
              <a:t>25/09/2023</a:t>
            </a:fld>
            <a:endParaRPr lang="en-GB"/>
          </a:p>
        </p:txBody>
      </p:sp>
      <p:sp>
        <p:nvSpPr>
          <p:cNvPr id="9"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10" name="Slide Number Placeholder 6"/>
          <p:cNvSpPr>
            <a:spLocks noGrp="1"/>
          </p:cNvSpPr>
          <p:nvPr>
            <p:ph type="sldNum" sz="quarter" idx="12"/>
          </p:nvPr>
        </p:nvSpPr>
        <p:spPr/>
        <p:txBody>
          <a:bodyPr/>
          <a:lstStyle>
            <a:lvl1pPr fontAlgn="base">
              <a:spcBef>
                <a:spcPct val="0"/>
              </a:spcBef>
              <a:spcAft>
                <a:spcPct val="0"/>
              </a:spcAft>
              <a:defRPr>
                <a:solidFill>
                  <a:srgbClr val="576563"/>
                </a:solidFill>
                <a:latin typeface="Arial" charset="0"/>
              </a:defRPr>
            </a:lvl1pPr>
          </a:lstStyle>
          <a:p>
            <a:pPr>
              <a:defRPr/>
            </a:pPr>
            <a:fld id="{AF9BBC66-38CB-4C52-9458-CC51E55547C6}" type="slidenum">
              <a:rPr lang="en-GB"/>
              <a:pPr>
                <a:defRPr/>
              </a:pPr>
              <a:t>‹#›</a:t>
            </a:fld>
            <a:endParaRPr lang="en-GB"/>
          </a:p>
        </p:txBody>
      </p:sp>
    </p:spTree>
    <p:extLst>
      <p:ext uri="{BB962C8B-B14F-4D97-AF65-F5344CB8AC3E}">
        <p14:creationId xmlns:p14="http://schemas.microsoft.com/office/powerpoint/2010/main" val="2363560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2051" name="Text Placeholder 2"/>
          <p:cNvSpPr>
            <a:spLocks noGrp="1"/>
          </p:cNvSpPr>
          <p:nvPr>
            <p:ph type="body" idx="1"/>
          </p:nvPr>
        </p:nvSpPr>
        <p:spPr bwMode="auto">
          <a:xfrm>
            <a:off x="457200" y="1752600"/>
            <a:ext cx="76200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172200"/>
            <a:ext cx="3429000" cy="304800"/>
          </a:xfrm>
          <a:prstGeom prst="rect">
            <a:avLst/>
          </a:prstGeom>
        </p:spPr>
        <p:txBody>
          <a:bodyPr vert="horz" lIns="91440" tIns="45720" rIns="91440" bIns="0" rtlCol="0" anchor="b"/>
          <a:lstStyle>
            <a:lvl1pPr algn="l" fontAlgn="auto">
              <a:spcBef>
                <a:spcPts val="0"/>
              </a:spcBef>
              <a:spcAft>
                <a:spcPts val="0"/>
              </a:spcAft>
              <a:defRPr sz="1000">
                <a:solidFill>
                  <a:srgbClr val="576563"/>
                </a:solidFill>
                <a:latin typeface="Arial"/>
              </a:defRPr>
            </a:lvl1pPr>
          </a:lstStyle>
          <a:p>
            <a:pPr>
              <a:defRPr/>
            </a:pPr>
            <a:fld id="{DCA7831F-42D4-4F7E-84F0-E54D92821863}" type="datetimeFigureOut">
              <a:rPr lang="en-GB"/>
              <a:pPr>
                <a:defRPr/>
              </a:pPr>
              <a:t>25/09/2023</a:t>
            </a:fld>
            <a:endParaRPr lang="en-GB"/>
          </a:p>
        </p:txBody>
      </p:sp>
      <p:sp>
        <p:nvSpPr>
          <p:cNvPr id="5" name="Footer Placeholder 4"/>
          <p:cNvSpPr>
            <a:spLocks noGrp="1"/>
          </p:cNvSpPr>
          <p:nvPr>
            <p:ph type="ftr" sz="quarter" idx="3"/>
          </p:nvPr>
        </p:nvSpPr>
        <p:spPr>
          <a:xfrm>
            <a:off x="457200" y="6492875"/>
            <a:ext cx="3429000" cy="284163"/>
          </a:xfrm>
          <a:prstGeom prst="rect">
            <a:avLst/>
          </a:prstGeom>
        </p:spPr>
        <p:txBody>
          <a:bodyPr vert="horz" lIns="91440" tIns="45720" rIns="91440" bIns="45720" rtlCol="0" anchor="t"/>
          <a:lstStyle>
            <a:lvl1pPr algn="l" fontAlgn="auto">
              <a:spcBef>
                <a:spcPts val="0"/>
              </a:spcBef>
              <a:spcAft>
                <a:spcPts val="0"/>
              </a:spcAft>
              <a:defRPr sz="1000">
                <a:solidFill>
                  <a:srgbClr val="576563"/>
                </a:solidFill>
                <a:latin typeface="Arial"/>
              </a:defRPr>
            </a:lvl1pPr>
          </a:lstStyle>
          <a:p>
            <a:pPr>
              <a:defRPr/>
            </a:pPr>
            <a:endParaRPr lang="en-GB"/>
          </a:p>
        </p:txBody>
      </p:sp>
      <p:sp>
        <p:nvSpPr>
          <p:cNvPr id="6" name="Slide Number Placeholder 5"/>
          <p:cNvSpPr>
            <a:spLocks noGrp="1"/>
          </p:cNvSpPr>
          <p:nvPr>
            <p:ph type="sldNum" sz="quarter" idx="4"/>
          </p:nvPr>
        </p:nvSpPr>
        <p:spPr>
          <a:xfrm rot="16200000">
            <a:off x="8227219" y="5885656"/>
            <a:ext cx="1316038" cy="365125"/>
          </a:xfrm>
          <a:prstGeom prst="rect">
            <a:avLst/>
          </a:prstGeom>
        </p:spPr>
        <p:txBody>
          <a:bodyPr vert="horz" lIns="91440" tIns="45720" rIns="91440" bIns="45720" rtlCol="0" anchor="ctr"/>
          <a:lstStyle>
            <a:lvl1pPr algn="l" fontAlgn="auto">
              <a:spcBef>
                <a:spcPts val="0"/>
              </a:spcBef>
              <a:spcAft>
                <a:spcPts val="0"/>
              </a:spcAft>
              <a:defRPr sz="2400" b="1">
                <a:solidFill>
                  <a:srgbClr val="0087AC"/>
                </a:solidFill>
                <a:latin typeface="Arial"/>
              </a:defRPr>
            </a:lvl1pPr>
          </a:lstStyle>
          <a:p>
            <a:pPr>
              <a:defRPr/>
            </a:pPr>
            <a:fld id="{43BF7692-0DB8-433F-B044-FB75BD7732FA}" type="slidenum">
              <a:rPr lang="en-GB"/>
              <a:pPr>
                <a:defRPr/>
              </a:pPr>
              <a:t>‹#›</a:t>
            </a:fld>
            <a:endParaRPr lang="en-GB"/>
          </a:p>
        </p:txBody>
      </p:sp>
      <p:sp>
        <p:nvSpPr>
          <p:cNvPr id="7" name="Rectangle 6"/>
          <p:cNvSpPr/>
          <p:nvPr/>
        </p:nvSpPr>
        <p:spPr>
          <a:xfrm>
            <a:off x="9001125" y="0"/>
            <a:ext cx="142875"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 name="Rectangle 7"/>
          <p:cNvSpPr/>
          <p:nvPr/>
        </p:nvSpPr>
        <p:spPr>
          <a:xfrm>
            <a:off x="9001125" y="1371600"/>
            <a:ext cx="142875"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l" rtl="0" eaLnBrk="0" fontAlgn="base" hangingPunct="0">
        <a:spcBef>
          <a:spcPct val="0"/>
        </a:spcBef>
        <a:spcAft>
          <a:spcPct val="0"/>
        </a:spcAft>
        <a:defRPr sz="3600" kern="1200" cap="all" spc="-6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Black" pitchFamily="34" charset="0"/>
        </a:defRPr>
      </a:lvl2pPr>
      <a:lvl3pPr algn="l" rtl="0" eaLnBrk="0" fontAlgn="base" hangingPunct="0">
        <a:spcBef>
          <a:spcPct val="0"/>
        </a:spcBef>
        <a:spcAft>
          <a:spcPct val="0"/>
        </a:spcAft>
        <a:defRPr sz="3600">
          <a:solidFill>
            <a:schemeClr val="tx2"/>
          </a:solidFill>
          <a:latin typeface="Arial Black" pitchFamily="34" charset="0"/>
        </a:defRPr>
      </a:lvl3pPr>
      <a:lvl4pPr algn="l" rtl="0" eaLnBrk="0" fontAlgn="base" hangingPunct="0">
        <a:spcBef>
          <a:spcPct val="0"/>
        </a:spcBef>
        <a:spcAft>
          <a:spcPct val="0"/>
        </a:spcAft>
        <a:defRPr sz="3600">
          <a:solidFill>
            <a:schemeClr val="tx2"/>
          </a:solidFill>
          <a:latin typeface="Arial Black" pitchFamily="34" charset="0"/>
        </a:defRPr>
      </a:lvl4pPr>
      <a:lvl5pPr algn="l" rtl="0" eaLnBrk="0" fontAlgn="base" hangingPunct="0">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p:titleStyle>
    <p:bodyStyle>
      <a:lvl1pPr algn="l" rtl="0" eaLnBrk="0" fontAlgn="base" hangingPunct="0">
        <a:spcBef>
          <a:spcPct val="20000"/>
        </a:spcBef>
        <a:spcAft>
          <a:spcPts val="600"/>
        </a:spcAft>
        <a:buFont typeface="Arial"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2D8F201-2C08-47EC-98E9-A06E853B02E2}"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1990141"/>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oleObject" Target="../embeddings/oleObject1.bin"/><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4E123E8C-BC30-47C7-83F8-48C04AC41ADC}"/>
              </a:ext>
            </a:extLst>
          </p:cNvPr>
          <p:cNvGraphicFramePr>
            <a:graphicFrameLocks noChangeAspect="1"/>
          </p:cNvGraphicFramePr>
          <p:nvPr>
            <p:extLst>
              <p:ext uri="{D42A27DB-BD31-4B8C-83A1-F6EECF244321}">
                <p14:modId xmlns:p14="http://schemas.microsoft.com/office/powerpoint/2010/main" val="1382963962"/>
              </p:ext>
            </p:extLst>
          </p:nvPr>
        </p:nvGraphicFramePr>
        <p:xfrm>
          <a:off x="-108519" y="1152326"/>
          <a:ext cx="9330340" cy="6091449"/>
        </p:xfrm>
        <a:graphic>
          <a:graphicData uri="http://schemas.openxmlformats.org/presentationml/2006/ole">
            <mc:AlternateContent xmlns:mc="http://schemas.openxmlformats.org/markup-compatibility/2006">
              <mc:Choice xmlns:v="urn:schemas-microsoft-com:vml" Requires="v">
                <p:oleObj r:id="rId2" imgW="21218760" imgH="13866480" progId="">
                  <p:embed/>
                </p:oleObj>
              </mc:Choice>
              <mc:Fallback>
                <p:oleObj r:id="rId2" imgW="21218760" imgH="13866480" progId="">
                  <p:embed/>
                  <p:pic>
                    <p:nvPicPr>
                      <p:cNvPr id="0" name=""/>
                      <p:cNvPicPr/>
                      <p:nvPr/>
                    </p:nvPicPr>
                    <p:blipFill>
                      <a:blip r:embed="rId3"/>
                      <a:stretch>
                        <a:fillRect/>
                      </a:stretch>
                    </p:blipFill>
                    <p:spPr>
                      <a:xfrm>
                        <a:off x="-108519" y="1152326"/>
                        <a:ext cx="9330340" cy="6091449"/>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DED974AB-0E0B-4B5B-9F47-078FA32C5682}"/>
              </a:ext>
            </a:extLst>
          </p:cNvPr>
          <p:cNvSpPr/>
          <p:nvPr/>
        </p:nvSpPr>
        <p:spPr>
          <a:xfrm rot="21396250">
            <a:off x="-135632" y="-542295"/>
            <a:ext cx="9443836" cy="2870219"/>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3" name="TextBox 8">
            <a:extLst>
              <a:ext uri="{FF2B5EF4-FFF2-40B4-BE49-F238E27FC236}">
                <a16:creationId xmlns:a16="http://schemas.microsoft.com/office/drawing/2014/main" id="{6104655C-E902-4EDC-94E6-F182FCE7E0A8}"/>
              </a:ext>
            </a:extLst>
          </p:cNvPr>
          <p:cNvSpPr txBox="1">
            <a:spLocks noChangeArrowheads="1"/>
          </p:cNvSpPr>
          <p:nvPr/>
        </p:nvSpPr>
        <p:spPr bwMode="auto">
          <a:xfrm>
            <a:off x="467544" y="459829"/>
            <a:ext cx="734481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4400" b="1" dirty="0">
                <a:solidFill>
                  <a:schemeClr val="bg1"/>
                </a:solidFill>
              </a:rPr>
              <a:t>Your trip to Paris</a:t>
            </a:r>
          </a:p>
          <a:p>
            <a:pPr eaLnBrk="1" hangingPunct="1">
              <a:spcBef>
                <a:spcPct val="0"/>
              </a:spcBef>
              <a:buFontTx/>
              <a:buNone/>
            </a:pPr>
            <a:r>
              <a:rPr lang="en-GB" altLang="en-US" sz="2000" dirty="0">
                <a:solidFill>
                  <a:schemeClr val="bg1"/>
                </a:solidFill>
              </a:rPr>
              <a:t>School Name</a:t>
            </a:r>
          </a:p>
          <a:p>
            <a:pPr eaLnBrk="1" hangingPunct="1">
              <a:spcBef>
                <a:spcPct val="0"/>
              </a:spcBef>
              <a:buFontTx/>
              <a:buNone/>
            </a:pPr>
            <a:r>
              <a:rPr lang="en-GB" altLang="en-US" sz="2000" dirty="0">
                <a:solidFill>
                  <a:schemeClr val="bg1"/>
                </a:solidFill>
              </a:rPr>
              <a:t>DD–DD </a:t>
            </a:r>
            <a:r>
              <a:rPr lang="en-GB" altLang="en-US" sz="2000">
                <a:solidFill>
                  <a:schemeClr val="bg1"/>
                </a:solidFill>
              </a:rPr>
              <a:t>MM YYYY</a:t>
            </a:r>
            <a:endParaRPr lang="en-GB" altLang="en-US" sz="2000" dirty="0">
              <a:solidFill>
                <a:schemeClr val="bg1"/>
              </a:solidFill>
            </a:endParaRPr>
          </a:p>
        </p:txBody>
      </p:sp>
      <p:pic>
        <p:nvPicPr>
          <p:cNvPr id="7" name="Picture 6" descr="Icon&#10;&#10;Description automatically generated">
            <a:extLst>
              <a:ext uri="{FF2B5EF4-FFF2-40B4-BE49-F238E27FC236}">
                <a16:creationId xmlns:a16="http://schemas.microsoft.com/office/drawing/2014/main" id="{875F03C9-8B6B-4114-892C-4253E8EEAE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Tree>
    <p:extLst>
      <p:ext uri="{BB962C8B-B14F-4D97-AF65-F5344CB8AC3E}">
        <p14:creationId xmlns:p14="http://schemas.microsoft.com/office/powerpoint/2010/main" val="2647013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C80B16C-A25E-4DB0-9ED1-9F672950C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r>
              <a:rPr lang="en-GB" sz="3600" b="1" dirty="0">
                <a:solidFill>
                  <a:schemeClr val="bg1"/>
                </a:solidFill>
              </a:rPr>
              <a:t>Centre Pompidou</a:t>
            </a: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2893100"/>
          </a:xfrm>
          <a:prstGeom prst="rect">
            <a:avLst/>
          </a:prstGeom>
          <a:noFill/>
        </p:spPr>
        <p:txBody>
          <a:bodyPr wrap="square" rtlCol="0">
            <a:spAutoFit/>
          </a:bodyPr>
          <a:lstStyle/>
          <a:p>
            <a:r>
              <a:rPr lang="en-GB" sz="1400" b="0" dirty="0">
                <a:solidFill>
                  <a:schemeClr val="bg1"/>
                </a:solidFill>
              </a:rPr>
              <a:t>Immediately recognizable by its exterior escalators and enormous coloured tubing, the Centre Pompidou is home to the National Museum of Modern Art</a:t>
            </a:r>
          </a:p>
          <a:p>
            <a:endParaRPr lang="en-GB" sz="1400" b="0" dirty="0">
              <a:solidFill>
                <a:schemeClr val="bg1"/>
              </a:solidFill>
            </a:endParaRPr>
          </a:p>
          <a:p>
            <a:r>
              <a:rPr lang="en-GB" sz="1400" b="0" dirty="0">
                <a:solidFill>
                  <a:schemeClr val="bg1"/>
                </a:solidFill>
              </a:rPr>
              <a:t>The works are displayed chronologically over two sections: the modern period with the well-known Matisse and Picasso, and the contemporary period with the very popular Andy Warhol, Niki de Saint Phalle and Anish Kapoor</a:t>
            </a:r>
          </a:p>
        </p:txBody>
      </p:sp>
    </p:spTree>
    <p:extLst>
      <p:ext uri="{BB962C8B-B14F-4D97-AF65-F5344CB8AC3E}">
        <p14:creationId xmlns:p14="http://schemas.microsoft.com/office/powerpoint/2010/main" val="1079083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F45798-751C-4F0F-9DB1-1BF8745D3515}"/>
              </a:ext>
            </a:extLst>
          </p:cNvPr>
          <p:cNvPicPr>
            <a:picLocks noChangeAspect="1"/>
          </p:cNvPicPr>
          <p:nvPr/>
        </p:nvPicPr>
        <p:blipFill>
          <a:blip r:embed="rId3"/>
          <a:stretch>
            <a:fillRect/>
          </a:stretch>
        </p:blipFill>
        <p:spPr>
          <a:xfrm>
            <a:off x="4072160" y="0"/>
            <a:ext cx="5220055" cy="6957392"/>
          </a:xfrm>
          <a:prstGeom prst="rect">
            <a:avLst/>
          </a:prstGeom>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r>
              <a:rPr lang="en-GB" sz="3600" b="1" dirty="0">
                <a:solidFill>
                  <a:schemeClr val="bg1"/>
                </a:solidFill>
              </a:rPr>
              <a:t>Louis Vuitton Foundation</a:t>
            </a: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2246769"/>
          </a:xfrm>
          <a:prstGeom prst="rect">
            <a:avLst/>
          </a:prstGeom>
          <a:noFill/>
        </p:spPr>
        <p:txBody>
          <a:bodyPr wrap="square" rtlCol="0">
            <a:spAutoFit/>
          </a:bodyPr>
          <a:lstStyle/>
          <a:p>
            <a:r>
              <a:rPr lang="en-GB" sz="1400" b="0" dirty="0">
                <a:solidFill>
                  <a:schemeClr val="bg1"/>
                </a:solidFill>
              </a:rPr>
              <a:t>The Louis Vuitton Foundation is a French art museum and cultural </a:t>
            </a:r>
            <a:r>
              <a:rPr lang="en-GB" sz="1400" b="0" dirty="0" err="1">
                <a:solidFill>
                  <a:schemeClr val="bg1"/>
                </a:solidFill>
              </a:rPr>
              <a:t>center</a:t>
            </a:r>
            <a:r>
              <a:rPr lang="en-GB" sz="1400" b="0" dirty="0">
                <a:solidFill>
                  <a:schemeClr val="bg1"/>
                </a:solidFill>
              </a:rPr>
              <a:t> sponsored by the group LVMH housing works under four categories: Contemplative, Pop, Expressionist, Music &amp; Sound</a:t>
            </a:r>
          </a:p>
          <a:p>
            <a:endParaRPr lang="en-GB" sz="1400" dirty="0">
              <a:solidFill>
                <a:schemeClr val="bg1"/>
              </a:solidFill>
            </a:endParaRPr>
          </a:p>
          <a:p>
            <a:r>
              <a:rPr lang="en-GB" sz="1400" dirty="0">
                <a:solidFill>
                  <a:schemeClr val="bg1"/>
                </a:solidFill>
              </a:rPr>
              <a:t>The building itself is a work of art and there’s also a terrace offering fantastic views</a:t>
            </a:r>
          </a:p>
        </p:txBody>
      </p:sp>
    </p:spTree>
    <p:extLst>
      <p:ext uri="{BB962C8B-B14F-4D97-AF65-F5344CB8AC3E}">
        <p14:creationId xmlns:p14="http://schemas.microsoft.com/office/powerpoint/2010/main" val="516366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6F7C86B0-964F-4785-AF79-5AFE79A9C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r>
              <a:rPr lang="en-GB" sz="3600" b="1" dirty="0">
                <a:solidFill>
                  <a:schemeClr val="bg1"/>
                </a:solidFill>
              </a:rPr>
              <a:t>Seine river cruise</a:t>
            </a: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1600438"/>
          </a:xfrm>
          <a:prstGeom prst="rect">
            <a:avLst/>
          </a:prstGeom>
          <a:noFill/>
        </p:spPr>
        <p:txBody>
          <a:bodyPr wrap="square" rtlCol="0">
            <a:spAutoFit/>
          </a:bodyPr>
          <a:lstStyle/>
          <a:p>
            <a:r>
              <a:rPr lang="en-GB" sz="1400" b="0" dirty="0">
                <a:solidFill>
                  <a:schemeClr val="bg1"/>
                </a:solidFill>
              </a:rPr>
              <a:t>Board your boat and enjoy a 1-hour cruise along the River Seine</a:t>
            </a:r>
          </a:p>
          <a:p>
            <a:endParaRPr lang="en-GB" sz="1400" dirty="0">
              <a:solidFill>
                <a:schemeClr val="bg1"/>
              </a:solidFill>
            </a:endParaRPr>
          </a:p>
          <a:p>
            <a:r>
              <a:rPr lang="en-GB" sz="1400" b="0" dirty="0">
                <a:solidFill>
                  <a:schemeClr val="bg1"/>
                </a:solidFill>
              </a:rPr>
              <a:t>Admire the main sights of Paris such as the Grand Palais, Invalides, </a:t>
            </a:r>
            <a:r>
              <a:rPr lang="en-GB" sz="1400" b="0" dirty="0" err="1">
                <a:solidFill>
                  <a:schemeClr val="bg1"/>
                </a:solidFill>
              </a:rPr>
              <a:t>Musée</a:t>
            </a:r>
            <a:r>
              <a:rPr lang="en-GB" sz="1400" b="0" dirty="0">
                <a:solidFill>
                  <a:schemeClr val="bg1"/>
                </a:solidFill>
              </a:rPr>
              <a:t> d’Orsay and Notre Dame Cathedral from the water</a:t>
            </a:r>
          </a:p>
        </p:txBody>
      </p:sp>
    </p:spTree>
    <p:extLst>
      <p:ext uri="{BB962C8B-B14F-4D97-AF65-F5344CB8AC3E}">
        <p14:creationId xmlns:p14="http://schemas.microsoft.com/office/powerpoint/2010/main" val="521968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F29EDAD-0FE1-4139-87A1-C6A232A31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endParaRPr lang="en-GB" sz="3600" b="1" dirty="0">
              <a:solidFill>
                <a:schemeClr val="bg1"/>
              </a:solidFill>
            </a:endParaRPr>
          </a:p>
          <a:p>
            <a:pPr>
              <a:lnSpc>
                <a:spcPct val="80000"/>
              </a:lnSpc>
            </a:pPr>
            <a:r>
              <a:rPr lang="en-GB" sz="3600" b="1" dirty="0" err="1">
                <a:solidFill>
                  <a:schemeClr val="bg1"/>
                </a:solidFill>
              </a:rPr>
              <a:t>Chocolaterie</a:t>
            </a:r>
            <a:endParaRPr lang="en-GB" sz="3600" b="1" dirty="0">
              <a:solidFill>
                <a:schemeClr val="bg1"/>
              </a:solidFill>
            </a:endParaRP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1384995"/>
          </a:xfrm>
          <a:prstGeom prst="rect">
            <a:avLst/>
          </a:prstGeom>
          <a:noFill/>
        </p:spPr>
        <p:txBody>
          <a:bodyPr wrap="square" rtlCol="0">
            <a:spAutoFit/>
          </a:bodyPr>
          <a:lstStyle/>
          <a:p>
            <a:r>
              <a:rPr lang="en-GB" sz="1400" b="0" dirty="0">
                <a:solidFill>
                  <a:schemeClr val="bg1"/>
                </a:solidFill>
              </a:rPr>
              <a:t>Visit a Parisian </a:t>
            </a:r>
            <a:r>
              <a:rPr lang="en-GB" sz="1400" b="0" dirty="0" err="1">
                <a:solidFill>
                  <a:schemeClr val="bg1"/>
                </a:solidFill>
              </a:rPr>
              <a:t>Chocolaterie</a:t>
            </a:r>
            <a:r>
              <a:rPr lang="en-GB" sz="1400" b="0" dirty="0">
                <a:solidFill>
                  <a:schemeClr val="bg1"/>
                </a:solidFill>
              </a:rPr>
              <a:t> and witness how the sweet treat is made by the masters</a:t>
            </a:r>
          </a:p>
          <a:p>
            <a:endParaRPr lang="en-GB" sz="1400" dirty="0">
              <a:solidFill>
                <a:schemeClr val="bg1"/>
              </a:solidFill>
            </a:endParaRPr>
          </a:p>
          <a:p>
            <a:r>
              <a:rPr lang="en-GB" sz="1400" b="0" dirty="0">
                <a:solidFill>
                  <a:schemeClr val="bg1"/>
                </a:solidFill>
              </a:rPr>
              <a:t>And of course, you can’t leave without trying some for yourself!</a:t>
            </a:r>
          </a:p>
        </p:txBody>
      </p:sp>
    </p:spTree>
    <p:extLst>
      <p:ext uri="{BB962C8B-B14F-4D97-AF65-F5344CB8AC3E}">
        <p14:creationId xmlns:p14="http://schemas.microsoft.com/office/powerpoint/2010/main" val="436124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06602A38-46C0-4D0F-94E2-8AA9A20CE4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endParaRPr lang="en-GB" sz="3600" b="1" dirty="0">
              <a:solidFill>
                <a:schemeClr val="bg1"/>
              </a:solidFill>
            </a:endParaRPr>
          </a:p>
          <a:p>
            <a:pPr>
              <a:lnSpc>
                <a:spcPct val="80000"/>
              </a:lnSpc>
            </a:pPr>
            <a:r>
              <a:rPr lang="en-GB" sz="3600" b="1" dirty="0">
                <a:solidFill>
                  <a:schemeClr val="bg1"/>
                </a:solidFill>
              </a:rPr>
              <a:t>Boulangerie</a:t>
            </a: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1384995"/>
          </a:xfrm>
          <a:prstGeom prst="rect">
            <a:avLst/>
          </a:prstGeom>
          <a:noFill/>
        </p:spPr>
        <p:txBody>
          <a:bodyPr wrap="square" rtlCol="0">
            <a:spAutoFit/>
          </a:bodyPr>
          <a:lstStyle/>
          <a:p>
            <a:r>
              <a:rPr lang="en-GB" sz="1400" b="0" dirty="0">
                <a:solidFill>
                  <a:schemeClr val="bg1"/>
                </a:solidFill>
              </a:rPr>
              <a:t>Visit a local French bakery or “Boulangerie” for a demonstration in French</a:t>
            </a:r>
          </a:p>
          <a:p>
            <a:endParaRPr lang="en-GB" sz="1400" b="0" dirty="0">
              <a:solidFill>
                <a:schemeClr val="bg1"/>
              </a:solidFill>
            </a:endParaRPr>
          </a:p>
          <a:p>
            <a:r>
              <a:rPr lang="en-GB" sz="1400" b="0" dirty="0">
                <a:solidFill>
                  <a:schemeClr val="bg1"/>
                </a:solidFill>
              </a:rPr>
              <a:t>You will walk away with a croissant and a pain au </a:t>
            </a:r>
            <a:r>
              <a:rPr lang="en-GB" sz="1400" b="0" dirty="0" err="1">
                <a:solidFill>
                  <a:schemeClr val="bg1"/>
                </a:solidFill>
              </a:rPr>
              <a:t>chocolat</a:t>
            </a:r>
            <a:r>
              <a:rPr lang="en-GB" sz="1400" b="0" dirty="0">
                <a:solidFill>
                  <a:schemeClr val="bg1"/>
                </a:solidFill>
              </a:rPr>
              <a:t> each</a:t>
            </a:r>
          </a:p>
        </p:txBody>
      </p:sp>
    </p:spTree>
    <p:extLst>
      <p:ext uri="{BB962C8B-B14F-4D97-AF65-F5344CB8AC3E}">
        <p14:creationId xmlns:p14="http://schemas.microsoft.com/office/powerpoint/2010/main" val="4146709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11E77F06-EEDE-46F9-BAD3-3D213C5E4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endParaRPr lang="en-GB" sz="3600" b="1" dirty="0">
              <a:solidFill>
                <a:schemeClr val="bg1"/>
              </a:solidFill>
            </a:endParaRPr>
          </a:p>
          <a:p>
            <a:pPr>
              <a:lnSpc>
                <a:spcPct val="80000"/>
              </a:lnSpc>
            </a:pPr>
            <a:r>
              <a:rPr lang="en-GB" sz="3600" b="1" dirty="0">
                <a:solidFill>
                  <a:schemeClr val="bg1"/>
                </a:solidFill>
              </a:rPr>
              <a:t>Market</a:t>
            </a: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2462213"/>
          </a:xfrm>
          <a:prstGeom prst="rect">
            <a:avLst/>
          </a:prstGeom>
          <a:noFill/>
        </p:spPr>
        <p:txBody>
          <a:bodyPr wrap="square" rtlCol="0">
            <a:spAutoFit/>
          </a:bodyPr>
          <a:lstStyle/>
          <a:p>
            <a:r>
              <a:rPr lang="en-GB" sz="1400" b="0" dirty="0">
                <a:solidFill>
                  <a:schemeClr val="bg1"/>
                </a:solidFill>
              </a:rPr>
              <a:t>Visit one of Paris’ bustling morning markets where you can pick up a delicious pastry, baguette, fresh fruit or a souvenir</a:t>
            </a:r>
          </a:p>
          <a:p>
            <a:endParaRPr lang="en-GB" sz="1400" dirty="0">
              <a:solidFill>
                <a:schemeClr val="bg1"/>
              </a:solidFill>
            </a:endParaRPr>
          </a:p>
          <a:p>
            <a:r>
              <a:rPr lang="en-GB" sz="1400" b="0" dirty="0">
                <a:solidFill>
                  <a:schemeClr val="bg1"/>
                </a:solidFill>
              </a:rPr>
              <a:t>This is a great opportunity to test out your </a:t>
            </a:r>
            <a:r>
              <a:rPr lang="en-GB" sz="1400" dirty="0">
                <a:solidFill>
                  <a:schemeClr val="bg1"/>
                </a:solidFill>
              </a:rPr>
              <a:t>conversational French skills by </a:t>
            </a:r>
            <a:r>
              <a:rPr lang="en-GB" sz="1400" b="0" dirty="0">
                <a:solidFill>
                  <a:schemeClr val="bg1"/>
                </a:solidFill>
              </a:rPr>
              <a:t>interacting with the stall owners</a:t>
            </a:r>
          </a:p>
          <a:p>
            <a:endParaRPr lang="en-GB" sz="1400" dirty="0">
              <a:solidFill>
                <a:schemeClr val="bg1"/>
              </a:solidFill>
            </a:endParaRPr>
          </a:p>
          <a:p>
            <a:r>
              <a:rPr lang="en-GB" sz="1400" b="0" dirty="0">
                <a:solidFill>
                  <a:schemeClr val="bg1"/>
                </a:solidFill>
              </a:rPr>
              <a:t>Your animateur will be on hand to help you out</a:t>
            </a:r>
          </a:p>
        </p:txBody>
      </p:sp>
    </p:spTree>
    <p:extLst>
      <p:ext uri="{BB962C8B-B14F-4D97-AF65-F5344CB8AC3E}">
        <p14:creationId xmlns:p14="http://schemas.microsoft.com/office/powerpoint/2010/main" val="2681130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1C3DEDF5-32CB-4BA0-933D-A540FEF059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r>
              <a:rPr lang="en-GB" sz="3600" b="1">
                <a:solidFill>
                  <a:schemeClr val="bg1"/>
                </a:solidFill>
              </a:rPr>
              <a:t>Château de Versailles</a:t>
            </a:r>
            <a:endParaRPr lang="en-GB" sz="3600" b="1" dirty="0">
              <a:solidFill>
                <a:schemeClr val="bg1"/>
              </a:solidFill>
            </a:endParaRP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2031325"/>
          </a:xfrm>
          <a:prstGeom prst="rect">
            <a:avLst/>
          </a:prstGeom>
          <a:noFill/>
        </p:spPr>
        <p:txBody>
          <a:bodyPr wrap="square" rtlCol="0">
            <a:spAutoFit/>
          </a:bodyPr>
          <a:lstStyle/>
          <a:p>
            <a:r>
              <a:rPr lang="en-GB" sz="1400" b="0" dirty="0">
                <a:solidFill>
                  <a:schemeClr val="bg1"/>
                </a:solidFill>
              </a:rPr>
              <a:t>Embark on a guided tour through Louis XIV’s extravagant Chateau de Versailles, which was created to reflect the splendour of France to the rest of the World</a:t>
            </a:r>
          </a:p>
          <a:p>
            <a:endParaRPr lang="en-GB" sz="1400" b="0" dirty="0">
              <a:solidFill>
                <a:schemeClr val="bg1"/>
              </a:solidFill>
            </a:endParaRPr>
          </a:p>
          <a:p>
            <a:r>
              <a:rPr lang="en-GB" sz="1400" b="0" dirty="0">
                <a:solidFill>
                  <a:schemeClr val="bg1"/>
                </a:solidFill>
              </a:rPr>
              <a:t>Visit the Galerie des </a:t>
            </a:r>
            <a:r>
              <a:rPr lang="en-GB" sz="1400" b="0" dirty="0" err="1">
                <a:solidFill>
                  <a:schemeClr val="bg1"/>
                </a:solidFill>
              </a:rPr>
              <a:t>Glaces</a:t>
            </a:r>
            <a:r>
              <a:rPr lang="en-GB" sz="1400" b="0" dirty="0">
                <a:solidFill>
                  <a:schemeClr val="bg1"/>
                </a:solidFill>
              </a:rPr>
              <a:t> and the King and Queen’s apartments where the scale of luxury is most staggering</a:t>
            </a:r>
          </a:p>
        </p:txBody>
      </p:sp>
    </p:spTree>
    <p:extLst>
      <p:ext uri="{BB962C8B-B14F-4D97-AF65-F5344CB8AC3E}">
        <p14:creationId xmlns:p14="http://schemas.microsoft.com/office/powerpoint/2010/main" val="2239502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A657300-CEAC-4385-9E9B-48E468885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r>
              <a:rPr lang="en-GB" sz="3600" b="1" dirty="0">
                <a:solidFill>
                  <a:schemeClr val="bg1"/>
                </a:solidFill>
              </a:rPr>
              <a:t>La Conciergerie</a:t>
            </a: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954107"/>
          </a:xfrm>
          <a:prstGeom prst="rect">
            <a:avLst/>
          </a:prstGeom>
          <a:noFill/>
        </p:spPr>
        <p:txBody>
          <a:bodyPr wrap="square" rtlCol="0">
            <a:spAutoFit/>
          </a:bodyPr>
          <a:lstStyle/>
          <a:p>
            <a:r>
              <a:rPr lang="en-GB" sz="1400" b="0" dirty="0">
                <a:solidFill>
                  <a:schemeClr val="bg1"/>
                </a:solidFill>
              </a:rPr>
              <a:t>Explore the Conciergerie, which </a:t>
            </a:r>
            <a:r>
              <a:rPr lang="en-GB" sz="1400" dirty="0">
                <a:solidFill>
                  <a:schemeClr val="bg1"/>
                </a:solidFill>
              </a:rPr>
              <a:t>has a storied past as both a </a:t>
            </a:r>
            <a:r>
              <a:rPr lang="en-GB" sz="1400" b="0" dirty="0">
                <a:solidFill>
                  <a:schemeClr val="bg1"/>
                </a:solidFill>
              </a:rPr>
              <a:t>royal palace and a prison during the French Revolution</a:t>
            </a:r>
          </a:p>
        </p:txBody>
      </p:sp>
    </p:spTree>
    <p:extLst>
      <p:ext uri="{BB962C8B-B14F-4D97-AF65-F5344CB8AC3E}">
        <p14:creationId xmlns:p14="http://schemas.microsoft.com/office/powerpoint/2010/main" val="1413952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DA7D1235-7002-4600-A04F-4DEE58458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r>
              <a:rPr lang="en-GB" sz="3600" b="1" spc="-150" dirty="0">
                <a:solidFill>
                  <a:schemeClr val="bg1"/>
                </a:solidFill>
              </a:rPr>
              <a:t>Château de Vaux-le-Vicomte</a:t>
            </a: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2246769"/>
          </a:xfrm>
          <a:prstGeom prst="rect">
            <a:avLst/>
          </a:prstGeom>
          <a:noFill/>
        </p:spPr>
        <p:txBody>
          <a:bodyPr wrap="square" rtlCol="0">
            <a:spAutoFit/>
          </a:bodyPr>
          <a:lstStyle/>
          <a:p>
            <a:r>
              <a:rPr lang="en-GB" sz="1400" b="0" dirty="0">
                <a:solidFill>
                  <a:schemeClr val="bg1"/>
                </a:solidFill>
              </a:rPr>
              <a:t>Visit the Chateau de Vaux-le-Vicomte which was </a:t>
            </a:r>
            <a:r>
              <a:rPr lang="en-GB" sz="1400" dirty="0">
                <a:solidFill>
                  <a:schemeClr val="bg1"/>
                </a:solidFill>
              </a:rPr>
              <a:t>built</a:t>
            </a:r>
            <a:r>
              <a:rPr lang="en-GB" sz="1400" b="0" dirty="0">
                <a:solidFill>
                  <a:schemeClr val="bg1"/>
                </a:solidFill>
              </a:rPr>
              <a:t> in 1661 for Nicolas Fouquet, who managed France’s finances under Louis XIV—no easy job!</a:t>
            </a:r>
          </a:p>
          <a:p>
            <a:endParaRPr lang="en-GB" sz="1400" dirty="0">
              <a:solidFill>
                <a:schemeClr val="bg1"/>
              </a:solidFill>
            </a:endParaRPr>
          </a:p>
          <a:p>
            <a:r>
              <a:rPr lang="en-GB" sz="1400" dirty="0">
                <a:solidFill>
                  <a:schemeClr val="bg1"/>
                </a:solidFill>
              </a:rPr>
              <a:t>T</a:t>
            </a:r>
            <a:r>
              <a:rPr lang="en-GB" sz="1400" b="0" dirty="0">
                <a:solidFill>
                  <a:schemeClr val="bg1"/>
                </a:solidFill>
              </a:rPr>
              <a:t>he château was an influential work of architecture in mid-17th-century Europe and its grandeur hasn’t faded since</a:t>
            </a:r>
          </a:p>
        </p:txBody>
      </p:sp>
    </p:spTree>
    <p:extLst>
      <p:ext uri="{BB962C8B-B14F-4D97-AF65-F5344CB8AC3E}">
        <p14:creationId xmlns:p14="http://schemas.microsoft.com/office/powerpoint/2010/main" val="3673186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393D21D7-3B53-45BD-83CF-12891502C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endParaRPr lang="en-GB" sz="3600" b="1" dirty="0">
              <a:solidFill>
                <a:schemeClr val="bg1"/>
              </a:solidFill>
            </a:endParaRPr>
          </a:p>
          <a:p>
            <a:pPr>
              <a:lnSpc>
                <a:spcPct val="80000"/>
              </a:lnSpc>
            </a:pPr>
            <a:r>
              <a:rPr lang="en-GB" sz="3600" b="1" dirty="0">
                <a:solidFill>
                  <a:schemeClr val="bg1"/>
                </a:solidFill>
              </a:rPr>
              <a:t>Parc Asterix</a:t>
            </a: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2246769"/>
          </a:xfrm>
          <a:prstGeom prst="rect">
            <a:avLst/>
          </a:prstGeom>
          <a:noFill/>
        </p:spPr>
        <p:txBody>
          <a:bodyPr wrap="square" rtlCol="0">
            <a:spAutoFit/>
          </a:bodyPr>
          <a:lstStyle/>
          <a:p>
            <a:r>
              <a:rPr lang="en-GB" sz="1400" b="0" dirty="0">
                <a:solidFill>
                  <a:schemeClr val="bg1"/>
                </a:solidFill>
              </a:rPr>
              <a:t>Explore the theme park based on the  </a:t>
            </a:r>
            <a:r>
              <a:rPr lang="en-GB" sz="1400" b="0" dirty="0" err="1">
                <a:solidFill>
                  <a:schemeClr val="bg1"/>
                </a:solidFill>
              </a:rPr>
              <a:t>Astérix</a:t>
            </a:r>
            <a:r>
              <a:rPr lang="en-GB" sz="1400" b="0" dirty="0">
                <a:solidFill>
                  <a:schemeClr val="bg1"/>
                </a:solidFill>
              </a:rPr>
              <a:t> comic books</a:t>
            </a:r>
          </a:p>
          <a:p>
            <a:endParaRPr lang="en-GB" sz="1400" b="0" dirty="0">
              <a:solidFill>
                <a:schemeClr val="bg1"/>
              </a:solidFill>
            </a:endParaRPr>
          </a:p>
          <a:p>
            <a:r>
              <a:rPr lang="en-GB" sz="1400" b="0" dirty="0">
                <a:solidFill>
                  <a:schemeClr val="bg1"/>
                </a:solidFill>
              </a:rPr>
              <a:t>Ride the rollercoasters, see the many shows, watch the dolphins or follow the footprint of the man who stole Mona Lisa!</a:t>
            </a:r>
          </a:p>
          <a:p>
            <a:endParaRPr lang="en-GB" sz="1400" b="0" dirty="0">
              <a:solidFill>
                <a:schemeClr val="bg1"/>
              </a:solidFill>
            </a:endParaRPr>
          </a:p>
          <a:p>
            <a:r>
              <a:rPr lang="en-GB" sz="1400" b="0" dirty="0">
                <a:solidFill>
                  <a:schemeClr val="bg1"/>
                </a:solidFill>
              </a:rPr>
              <a:t>A great laugh guaranteed and also an occasion to test your French</a:t>
            </a:r>
          </a:p>
        </p:txBody>
      </p:sp>
    </p:spTree>
    <p:extLst>
      <p:ext uri="{BB962C8B-B14F-4D97-AF65-F5344CB8AC3E}">
        <p14:creationId xmlns:p14="http://schemas.microsoft.com/office/powerpoint/2010/main" val="697290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person, outdoor&#10;&#10;Description automatically generated">
            <a:extLst>
              <a:ext uri="{FF2B5EF4-FFF2-40B4-BE49-F238E27FC236}">
                <a16:creationId xmlns:a16="http://schemas.microsoft.com/office/drawing/2014/main" id="{E1CE0861-D8A9-4A54-B506-1F1587B75A82}"/>
              </a:ext>
            </a:extLst>
          </p:cNvPr>
          <p:cNvPicPr>
            <a:picLocks noChangeAspect="1"/>
          </p:cNvPicPr>
          <p:nvPr/>
        </p:nvPicPr>
        <p:blipFill rotWithShape="1">
          <a:blip r:embed="rId3">
            <a:extLst>
              <a:ext uri="{28A0092B-C50C-407E-A947-70E740481C1C}">
                <a14:useLocalDpi xmlns:a14="http://schemas.microsoft.com/office/drawing/2010/main" val="0"/>
              </a:ext>
            </a:extLst>
          </a:blip>
          <a:srcRect l="2445" t="-1486" r="9059" b="-3697"/>
          <a:stretch/>
        </p:blipFill>
        <p:spPr>
          <a:xfrm>
            <a:off x="0" y="-171400"/>
            <a:ext cx="9252520" cy="7331412"/>
          </a:xfrm>
          <a:prstGeom prst="rect">
            <a:avLst/>
          </a:prstGeom>
        </p:spPr>
      </p:pic>
      <p:sp>
        <p:nvSpPr>
          <p:cNvPr id="3" name="TextBox 2"/>
          <p:cNvSpPr txBox="1"/>
          <p:nvPr/>
        </p:nvSpPr>
        <p:spPr>
          <a:xfrm>
            <a:off x="395536" y="390077"/>
            <a:ext cx="3600400" cy="2259080"/>
          </a:xfrm>
          <a:prstGeom prst="rect">
            <a:avLst/>
          </a:prstGeom>
          <a:noFill/>
        </p:spPr>
        <p:txBody>
          <a:bodyPr wrap="square" rtlCol="0">
            <a:spAutoFit/>
          </a:bodyPr>
          <a:lstStyle/>
          <a:p>
            <a:pPr>
              <a:lnSpc>
                <a:spcPct val="80000"/>
              </a:lnSpc>
            </a:pPr>
            <a:r>
              <a:rPr lang="en-GB" sz="4400" b="1" dirty="0">
                <a:solidFill>
                  <a:schemeClr val="bg1"/>
                </a:solidFill>
              </a:rPr>
              <a:t>We help students reach new heights</a:t>
            </a:r>
          </a:p>
        </p:txBody>
      </p:sp>
      <p:sp>
        <p:nvSpPr>
          <p:cNvPr id="24" name="TextBox 23">
            <a:extLst>
              <a:ext uri="{FF2B5EF4-FFF2-40B4-BE49-F238E27FC236}">
                <a16:creationId xmlns:a16="http://schemas.microsoft.com/office/drawing/2014/main" id="{A6C6587B-AA75-4A19-9A99-B318855FC44D}"/>
              </a:ext>
            </a:extLst>
          </p:cNvPr>
          <p:cNvSpPr txBox="1"/>
          <p:nvPr/>
        </p:nvSpPr>
        <p:spPr>
          <a:xfrm>
            <a:off x="395536" y="3212976"/>
            <a:ext cx="3384376" cy="2677656"/>
          </a:xfrm>
          <a:prstGeom prst="rect">
            <a:avLst/>
          </a:prstGeom>
          <a:noFill/>
        </p:spPr>
        <p:txBody>
          <a:bodyPr wrap="square" rtlCol="0">
            <a:spAutoFit/>
          </a:bodyPr>
          <a:lstStyle/>
          <a:p>
            <a:r>
              <a:rPr lang="en-GB" sz="1400" b="1" dirty="0">
                <a:solidFill>
                  <a:schemeClr val="bg1"/>
                </a:solidFill>
              </a:rPr>
              <a:t>Voyager School Travel </a:t>
            </a:r>
            <a:r>
              <a:rPr lang="en-GB" sz="1400" dirty="0">
                <a:solidFill>
                  <a:schemeClr val="bg1"/>
                </a:solidFill>
              </a:rPr>
              <a:t>specialises in educational school trips where students can learn, thrive and achieve their potential outside the classroom.</a:t>
            </a:r>
          </a:p>
          <a:p>
            <a:endParaRPr lang="en-GB" sz="1400" dirty="0">
              <a:solidFill>
                <a:schemeClr val="bg1"/>
              </a:solidFill>
            </a:endParaRPr>
          </a:p>
          <a:p>
            <a:r>
              <a:rPr lang="en-GB" sz="1400" dirty="0">
                <a:solidFill>
                  <a:schemeClr val="bg1"/>
                </a:solidFill>
              </a:rPr>
              <a:t>We believe that every school trip should provide students with new experiences, learning activities and exposure to local culture with genuine educational benefit.</a:t>
            </a:r>
          </a:p>
          <a:p>
            <a:endParaRPr lang="en-GB" sz="1400" dirty="0">
              <a:solidFill>
                <a:schemeClr val="bg1"/>
              </a:solidFill>
            </a:endParaRPr>
          </a:p>
          <a:p>
            <a:r>
              <a:rPr lang="en-GB" altLang="en-US" sz="1400" b="0" dirty="0">
                <a:solidFill>
                  <a:schemeClr val="bg1"/>
                </a:solidFill>
              </a:rPr>
              <a:t>Over </a:t>
            </a:r>
            <a:r>
              <a:rPr lang="en-GB" altLang="en-US" sz="1400" b="1" dirty="0">
                <a:solidFill>
                  <a:schemeClr val="bg1"/>
                </a:solidFill>
              </a:rPr>
              <a:t>35,000 students </a:t>
            </a:r>
            <a:r>
              <a:rPr lang="en-GB" altLang="en-US" sz="1400" b="0" dirty="0">
                <a:solidFill>
                  <a:schemeClr val="bg1"/>
                </a:solidFill>
              </a:rPr>
              <a:t>travel with us each year </a:t>
            </a:r>
            <a:endParaRPr lang="en-GB" sz="1400" dirty="0">
              <a:solidFill>
                <a:schemeClr val="bg1"/>
              </a:solidFill>
            </a:endParaRPr>
          </a:p>
        </p:txBody>
      </p:sp>
      <p:pic>
        <p:nvPicPr>
          <p:cNvPr id="6" name="Picture 5" descr="Icon&#10;&#10;Description automatically generated">
            <a:extLst>
              <a:ext uri="{FF2B5EF4-FFF2-40B4-BE49-F238E27FC236}">
                <a16:creationId xmlns:a16="http://schemas.microsoft.com/office/drawing/2014/main" id="{742B9E5C-817A-4E9D-9D01-F1B077407A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Tree>
    <p:extLst>
      <p:ext uri="{BB962C8B-B14F-4D97-AF65-F5344CB8AC3E}">
        <p14:creationId xmlns:p14="http://schemas.microsoft.com/office/powerpoint/2010/main" val="266062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7EEDCDF8-726B-4496-ABCB-FDEB1D9F8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r>
              <a:rPr lang="en-GB" sz="3600" b="1" dirty="0">
                <a:solidFill>
                  <a:schemeClr val="bg1"/>
                </a:solidFill>
              </a:rPr>
              <a:t>Catacombs</a:t>
            </a:r>
          </a:p>
          <a:p>
            <a:pPr>
              <a:lnSpc>
                <a:spcPct val="80000"/>
              </a:lnSpc>
            </a:pPr>
            <a:r>
              <a:rPr lang="en-GB" sz="3600" b="1" dirty="0">
                <a:solidFill>
                  <a:schemeClr val="bg1"/>
                </a:solidFill>
              </a:rPr>
              <a:t>of Paris</a:t>
            </a: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2031325"/>
          </a:xfrm>
          <a:prstGeom prst="rect">
            <a:avLst/>
          </a:prstGeom>
          <a:noFill/>
        </p:spPr>
        <p:txBody>
          <a:bodyPr wrap="square" rtlCol="0">
            <a:spAutoFit/>
          </a:bodyPr>
          <a:lstStyle/>
          <a:p>
            <a:r>
              <a:rPr lang="en-GB" sz="1400" b="0" dirty="0">
                <a:solidFill>
                  <a:schemeClr val="bg1"/>
                </a:solidFill>
              </a:rPr>
              <a:t>Not for the faint of heart, </a:t>
            </a:r>
            <a:r>
              <a:rPr lang="en-GB" sz="1400" dirty="0">
                <a:solidFill>
                  <a:schemeClr val="bg1"/>
                </a:solidFill>
              </a:rPr>
              <a:t>this 18</a:t>
            </a:r>
            <a:r>
              <a:rPr lang="en-GB" sz="1400" baseline="30000" dirty="0">
                <a:solidFill>
                  <a:schemeClr val="bg1"/>
                </a:solidFill>
              </a:rPr>
              <a:t>th</a:t>
            </a:r>
            <a:r>
              <a:rPr lang="en-GB" sz="1400" dirty="0">
                <a:solidFill>
                  <a:schemeClr val="bg1"/>
                </a:solidFill>
              </a:rPr>
              <a:t> century underground cemetery has welcomed curious visitors since 1874!</a:t>
            </a:r>
          </a:p>
          <a:p>
            <a:endParaRPr lang="en-GB" sz="1400" b="0" dirty="0">
              <a:solidFill>
                <a:schemeClr val="bg1"/>
              </a:solidFill>
            </a:endParaRPr>
          </a:p>
          <a:p>
            <a:r>
              <a:rPr lang="en-GB" sz="1400" b="0" dirty="0">
                <a:solidFill>
                  <a:schemeClr val="bg1"/>
                </a:solidFill>
              </a:rPr>
              <a:t>Located south of the former city gate, the ossuary holds the remains of approximately six million people in the tunnels of Paris’s historic stone mines</a:t>
            </a:r>
          </a:p>
        </p:txBody>
      </p:sp>
    </p:spTree>
    <p:extLst>
      <p:ext uri="{BB962C8B-B14F-4D97-AF65-F5344CB8AC3E}">
        <p14:creationId xmlns:p14="http://schemas.microsoft.com/office/powerpoint/2010/main" val="2916270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9F17FD4D-8737-4794-9155-E3F7CD311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6099"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r>
              <a:rPr lang="en-GB" sz="3600" b="1" dirty="0">
                <a:solidFill>
                  <a:schemeClr val="bg1"/>
                </a:solidFill>
              </a:rPr>
              <a:t>Arc de Triomphe</a:t>
            </a: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1600438"/>
          </a:xfrm>
          <a:prstGeom prst="rect">
            <a:avLst/>
          </a:prstGeom>
          <a:noFill/>
        </p:spPr>
        <p:txBody>
          <a:bodyPr wrap="square" rtlCol="0">
            <a:spAutoFit/>
          </a:bodyPr>
          <a:lstStyle/>
          <a:p>
            <a:r>
              <a:rPr lang="en-GB" sz="1400" b="0" dirty="0">
                <a:solidFill>
                  <a:schemeClr val="bg1"/>
                </a:solidFill>
              </a:rPr>
              <a:t>Lo and behold the biggest arch in the world!</a:t>
            </a:r>
          </a:p>
          <a:p>
            <a:endParaRPr lang="en-GB" sz="1400" dirty="0">
              <a:solidFill>
                <a:schemeClr val="bg1"/>
              </a:solidFill>
            </a:endParaRPr>
          </a:p>
          <a:p>
            <a:r>
              <a:rPr lang="en-GB" sz="1400" b="0" dirty="0">
                <a:solidFill>
                  <a:schemeClr val="bg1"/>
                </a:solidFill>
              </a:rPr>
              <a:t>It commemorates the successes of the Napoleonic War, celebrating the victories and the lives of those who died for its cause</a:t>
            </a:r>
          </a:p>
        </p:txBody>
      </p:sp>
    </p:spTree>
    <p:extLst>
      <p:ext uri="{BB962C8B-B14F-4D97-AF65-F5344CB8AC3E}">
        <p14:creationId xmlns:p14="http://schemas.microsoft.com/office/powerpoint/2010/main" val="1344811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B4D5CEEB-3842-418E-816C-2FE83649D4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r>
              <a:rPr lang="en-GB" sz="3600" b="1" dirty="0">
                <a:solidFill>
                  <a:schemeClr val="bg1"/>
                </a:solidFill>
              </a:rPr>
              <a:t>Tour Montparnasse</a:t>
            </a: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2246769"/>
          </a:xfrm>
          <a:prstGeom prst="rect">
            <a:avLst/>
          </a:prstGeom>
          <a:noFill/>
        </p:spPr>
        <p:txBody>
          <a:bodyPr wrap="square" rtlCol="0">
            <a:spAutoFit/>
          </a:bodyPr>
          <a:lstStyle/>
          <a:p>
            <a:r>
              <a:rPr lang="en-GB" sz="1400" b="0" dirty="0">
                <a:solidFill>
                  <a:schemeClr val="bg1"/>
                </a:solidFill>
              </a:rPr>
              <a:t>Step into Europe's fastest lift which will take you up the 56th floor of the Tour Montparnasse</a:t>
            </a:r>
          </a:p>
          <a:p>
            <a:endParaRPr lang="en-GB" sz="1400" b="0" dirty="0">
              <a:solidFill>
                <a:schemeClr val="bg1"/>
              </a:solidFill>
            </a:endParaRPr>
          </a:p>
          <a:p>
            <a:r>
              <a:rPr lang="en-GB" sz="1400" b="0" dirty="0">
                <a:solidFill>
                  <a:schemeClr val="bg1"/>
                </a:solidFill>
              </a:rPr>
              <a:t>Interactive screens will help your student understand the history of Paris, then carry on further up to the 59th floor and admire the finest view of Paris as the sun sets and the “City of lights” lights up!</a:t>
            </a:r>
          </a:p>
        </p:txBody>
      </p:sp>
    </p:spTree>
    <p:extLst>
      <p:ext uri="{BB962C8B-B14F-4D97-AF65-F5344CB8AC3E}">
        <p14:creationId xmlns:p14="http://schemas.microsoft.com/office/powerpoint/2010/main" val="2472486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94DD1135-4D55-4575-86BD-3CA4C34EF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endParaRPr lang="en-GB" sz="3600" b="1" dirty="0">
              <a:solidFill>
                <a:schemeClr val="bg1"/>
              </a:solidFill>
            </a:endParaRPr>
          </a:p>
          <a:p>
            <a:pPr>
              <a:lnSpc>
                <a:spcPct val="80000"/>
              </a:lnSpc>
            </a:pPr>
            <a:r>
              <a:rPr lang="en-GB" sz="3600" b="1" dirty="0" err="1">
                <a:solidFill>
                  <a:schemeClr val="bg1"/>
                </a:solidFill>
              </a:rPr>
              <a:t>Musée</a:t>
            </a:r>
            <a:r>
              <a:rPr lang="en-GB" sz="3600" b="1" dirty="0">
                <a:solidFill>
                  <a:schemeClr val="bg1"/>
                </a:solidFill>
              </a:rPr>
              <a:t> Picasso</a:t>
            </a: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1815882"/>
          </a:xfrm>
          <a:prstGeom prst="rect">
            <a:avLst/>
          </a:prstGeom>
          <a:noFill/>
        </p:spPr>
        <p:txBody>
          <a:bodyPr wrap="square" rtlCol="0">
            <a:spAutoFit/>
          </a:bodyPr>
          <a:lstStyle/>
          <a:p>
            <a:r>
              <a:rPr lang="en-GB" sz="1400" b="0" dirty="0">
                <a:solidFill>
                  <a:schemeClr val="bg1"/>
                </a:solidFill>
              </a:rPr>
              <a:t>Visit </a:t>
            </a:r>
            <a:r>
              <a:rPr lang="en-GB" sz="1400" b="0" dirty="0" err="1">
                <a:solidFill>
                  <a:schemeClr val="bg1"/>
                </a:solidFill>
              </a:rPr>
              <a:t>Musee</a:t>
            </a:r>
            <a:r>
              <a:rPr lang="en-GB" sz="1400" b="0" dirty="0">
                <a:solidFill>
                  <a:schemeClr val="bg1"/>
                </a:solidFill>
              </a:rPr>
              <a:t> Picasso where you will be able to see the artist's creating process</a:t>
            </a:r>
          </a:p>
          <a:p>
            <a:endParaRPr lang="en-GB" sz="1400" dirty="0">
              <a:solidFill>
                <a:schemeClr val="bg1"/>
              </a:solidFill>
            </a:endParaRPr>
          </a:p>
          <a:p>
            <a:r>
              <a:rPr lang="en-GB" sz="1400" b="0" dirty="0">
                <a:solidFill>
                  <a:schemeClr val="bg1"/>
                </a:solidFill>
              </a:rPr>
              <a:t>The collection includes sketches and drawings as well as his finished products: paintings, engravings and sculptures</a:t>
            </a:r>
          </a:p>
        </p:txBody>
      </p:sp>
    </p:spTree>
    <p:extLst>
      <p:ext uri="{BB962C8B-B14F-4D97-AF65-F5344CB8AC3E}">
        <p14:creationId xmlns:p14="http://schemas.microsoft.com/office/powerpoint/2010/main" val="563666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0F5E55-AB0F-47A1-A7C7-A059D323A0A5}"/>
              </a:ext>
            </a:extLst>
          </p:cNvPr>
          <p:cNvPicPr>
            <a:picLocks noChangeAspect="1"/>
          </p:cNvPicPr>
          <p:nvPr/>
        </p:nvPicPr>
        <p:blipFill>
          <a:blip r:embed="rId3"/>
          <a:stretch>
            <a:fillRect/>
          </a:stretch>
        </p:blipFill>
        <p:spPr>
          <a:xfrm>
            <a:off x="4043561" y="-27384"/>
            <a:ext cx="5220055" cy="6957392"/>
          </a:xfrm>
          <a:prstGeom prst="rect">
            <a:avLst/>
          </a:prstGeom>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r>
              <a:rPr lang="en-GB" sz="3600" b="1" dirty="0">
                <a:solidFill>
                  <a:schemeClr val="bg1"/>
                </a:solidFill>
              </a:rPr>
              <a:t>Disneyland Paris</a:t>
            </a: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2462213"/>
          </a:xfrm>
          <a:prstGeom prst="rect">
            <a:avLst/>
          </a:prstGeom>
          <a:noFill/>
        </p:spPr>
        <p:txBody>
          <a:bodyPr wrap="square" rtlCol="0">
            <a:spAutoFit/>
          </a:bodyPr>
          <a:lstStyle/>
          <a:p>
            <a:r>
              <a:rPr lang="en-GB" sz="1400" b="0" dirty="0">
                <a:solidFill>
                  <a:schemeClr val="bg1"/>
                </a:solidFill>
              </a:rPr>
              <a:t>Your tickets give you access to both the Disneyland Park and the Walt Disney Studio Park</a:t>
            </a:r>
          </a:p>
          <a:p>
            <a:endParaRPr lang="en-GB" sz="1400" b="0" dirty="0">
              <a:solidFill>
                <a:schemeClr val="bg1"/>
              </a:solidFill>
            </a:endParaRPr>
          </a:p>
          <a:p>
            <a:r>
              <a:rPr lang="en-GB" sz="1400" b="0" dirty="0">
                <a:solidFill>
                  <a:schemeClr val="bg1"/>
                </a:solidFill>
              </a:rPr>
              <a:t>Explore Adventureland and beware of the pirates, discover Fantasyland and find your way in Alice’s Curious Labyrinth before jumping on board Space Mountain and travelling through </a:t>
            </a:r>
            <a:r>
              <a:rPr lang="en-GB" sz="1400" b="0" dirty="0" err="1">
                <a:solidFill>
                  <a:schemeClr val="bg1"/>
                </a:solidFill>
              </a:rPr>
              <a:t>Discoveryland</a:t>
            </a:r>
            <a:r>
              <a:rPr lang="en-GB" sz="1400" b="0" dirty="0">
                <a:solidFill>
                  <a:schemeClr val="bg1"/>
                </a:solidFill>
              </a:rPr>
              <a:t>, unforgettable memories guaranteed!</a:t>
            </a:r>
          </a:p>
        </p:txBody>
      </p:sp>
    </p:spTree>
    <p:extLst>
      <p:ext uri="{BB962C8B-B14F-4D97-AF65-F5344CB8AC3E}">
        <p14:creationId xmlns:p14="http://schemas.microsoft.com/office/powerpoint/2010/main" val="3170068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13A3CE10-1978-4082-BB9A-DC1111235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1421928"/>
          </a:xfrm>
          <a:prstGeom prst="rect">
            <a:avLst/>
          </a:prstGeom>
          <a:noFill/>
        </p:spPr>
        <p:txBody>
          <a:bodyPr wrap="square" rtlCol="0">
            <a:spAutoFit/>
          </a:bodyPr>
          <a:lstStyle/>
          <a:p>
            <a:pPr>
              <a:lnSpc>
                <a:spcPct val="80000"/>
              </a:lnSpc>
            </a:pPr>
            <a:r>
              <a:rPr lang="fr-FR" sz="3600" b="1" dirty="0">
                <a:solidFill>
                  <a:schemeClr val="bg1"/>
                </a:solidFill>
              </a:rPr>
              <a:t>Cité des Sciences et de l'Industrie</a:t>
            </a: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943785"/>
            <a:ext cx="3168352" cy="2031325"/>
          </a:xfrm>
          <a:prstGeom prst="rect">
            <a:avLst/>
          </a:prstGeom>
          <a:noFill/>
        </p:spPr>
        <p:txBody>
          <a:bodyPr wrap="square" rtlCol="0">
            <a:spAutoFit/>
          </a:bodyPr>
          <a:lstStyle/>
          <a:p>
            <a:r>
              <a:rPr lang="en-GB" sz="1400" b="0" dirty="0">
                <a:solidFill>
                  <a:schemeClr val="bg1"/>
                </a:solidFill>
              </a:rPr>
              <a:t>The </a:t>
            </a:r>
            <a:r>
              <a:rPr lang="en-GB" sz="1400" b="0" dirty="0" err="1">
                <a:solidFill>
                  <a:schemeClr val="bg1"/>
                </a:solidFill>
              </a:rPr>
              <a:t>Cité</a:t>
            </a:r>
            <a:r>
              <a:rPr lang="en-GB" sz="1400" b="0" dirty="0">
                <a:solidFill>
                  <a:schemeClr val="bg1"/>
                </a:solidFill>
              </a:rPr>
              <a:t> des Sciences et de </a:t>
            </a:r>
            <a:r>
              <a:rPr lang="en-GB" sz="1400" b="0" dirty="0" err="1">
                <a:solidFill>
                  <a:schemeClr val="bg1"/>
                </a:solidFill>
              </a:rPr>
              <a:t>l'Industrie</a:t>
            </a:r>
            <a:r>
              <a:rPr lang="en-GB" sz="1400" b="0" dirty="0">
                <a:solidFill>
                  <a:schemeClr val="bg1"/>
                </a:solidFill>
              </a:rPr>
              <a:t> is the biggest science museum in Europe</a:t>
            </a:r>
          </a:p>
          <a:p>
            <a:endParaRPr lang="en-GB" sz="1400" b="0" dirty="0">
              <a:solidFill>
                <a:schemeClr val="bg1"/>
              </a:solidFill>
            </a:endParaRPr>
          </a:p>
          <a:p>
            <a:r>
              <a:rPr lang="en-GB" sz="1400" b="0" dirty="0">
                <a:solidFill>
                  <a:schemeClr val="bg1"/>
                </a:solidFill>
              </a:rPr>
              <a:t>This large interactive science museum has numerous exhibits dedicated to making science digestible for those of us who aren’t scientists!</a:t>
            </a:r>
          </a:p>
        </p:txBody>
      </p:sp>
    </p:spTree>
    <p:extLst>
      <p:ext uri="{BB962C8B-B14F-4D97-AF65-F5344CB8AC3E}">
        <p14:creationId xmlns:p14="http://schemas.microsoft.com/office/powerpoint/2010/main" val="3900979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1291D0"/>
        </a:solidFill>
        <a:effectLst/>
      </p:bgPr>
    </p:bg>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C6B28440-13DB-4CC7-ADDB-6C9D93703F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pic>
        <p:nvPicPr>
          <p:cNvPr id="11" name="Picture 10">
            <a:extLst>
              <a:ext uri="{FF2B5EF4-FFF2-40B4-BE49-F238E27FC236}">
                <a16:creationId xmlns:a16="http://schemas.microsoft.com/office/drawing/2014/main" id="{99838317-BFB9-450F-B333-54780D8C7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859" y="6353120"/>
            <a:ext cx="1362283" cy="178833"/>
          </a:xfrm>
          <a:prstGeom prst="rect">
            <a:avLst/>
          </a:prstGeom>
        </p:spPr>
      </p:pic>
      <p:sp>
        <p:nvSpPr>
          <p:cNvPr id="12" name="TextBox 11">
            <a:extLst>
              <a:ext uri="{FF2B5EF4-FFF2-40B4-BE49-F238E27FC236}">
                <a16:creationId xmlns:a16="http://schemas.microsoft.com/office/drawing/2014/main" id="{FF09F7F8-16F9-4974-8542-B1C431BF561B}"/>
              </a:ext>
            </a:extLst>
          </p:cNvPr>
          <p:cNvSpPr txBox="1"/>
          <p:nvPr/>
        </p:nvSpPr>
        <p:spPr>
          <a:xfrm>
            <a:off x="3806377" y="6047710"/>
            <a:ext cx="1531247" cy="261610"/>
          </a:xfrm>
          <a:prstGeom prst="rect">
            <a:avLst/>
          </a:prstGeom>
          <a:noFill/>
        </p:spPr>
        <p:txBody>
          <a:bodyPr wrap="square" rtlCol="0">
            <a:spAutoFit/>
          </a:bodyPr>
          <a:lstStyle/>
          <a:p>
            <a:pPr algn="ctr"/>
            <a:r>
              <a:rPr lang="en-GB" sz="1050" dirty="0">
                <a:solidFill>
                  <a:schemeClr val="bg1"/>
                </a:solidFill>
              </a:rPr>
              <a:t>Find us on</a:t>
            </a:r>
          </a:p>
        </p:txBody>
      </p:sp>
      <p:sp>
        <p:nvSpPr>
          <p:cNvPr id="13" name="TextBox 12">
            <a:extLst>
              <a:ext uri="{FF2B5EF4-FFF2-40B4-BE49-F238E27FC236}">
                <a16:creationId xmlns:a16="http://schemas.microsoft.com/office/drawing/2014/main" id="{1AFA67EC-2220-4AEA-AF7B-B75FBBCB4F41}"/>
              </a:ext>
            </a:extLst>
          </p:cNvPr>
          <p:cNvSpPr txBox="1"/>
          <p:nvPr/>
        </p:nvSpPr>
        <p:spPr>
          <a:xfrm>
            <a:off x="1653022" y="2996952"/>
            <a:ext cx="5837956" cy="535531"/>
          </a:xfrm>
          <a:prstGeom prst="rect">
            <a:avLst/>
          </a:prstGeom>
          <a:noFill/>
        </p:spPr>
        <p:txBody>
          <a:bodyPr wrap="square" rtlCol="0">
            <a:spAutoFit/>
          </a:bodyPr>
          <a:lstStyle/>
          <a:p>
            <a:pPr algn="ctr">
              <a:lnSpc>
                <a:spcPct val="80000"/>
              </a:lnSpc>
            </a:pPr>
            <a:r>
              <a:rPr lang="en-GB" sz="3600" b="1" dirty="0">
                <a:solidFill>
                  <a:schemeClr val="bg1"/>
                </a:solidFill>
              </a:rPr>
              <a:t>France is waiting for you!</a:t>
            </a:r>
          </a:p>
        </p:txBody>
      </p:sp>
    </p:spTree>
    <p:extLst>
      <p:ext uri="{BB962C8B-B14F-4D97-AF65-F5344CB8AC3E}">
        <p14:creationId xmlns:p14="http://schemas.microsoft.com/office/powerpoint/2010/main" val="2588981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395536" y="390077"/>
            <a:ext cx="3600400" cy="1175706"/>
          </a:xfrm>
          <a:prstGeom prst="rect">
            <a:avLst/>
          </a:prstGeom>
          <a:noFill/>
        </p:spPr>
        <p:txBody>
          <a:bodyPr wrap="square" rtlCol="0">
            <a:spAutoFit/>
          </a:bodyPr>
          <a:lstStyle/>
          <a:p>
            <a:pPr>
              <a:lnSpc>
                <a:spcPct val="80000"/>
              </a:lnSpc>
            </a:pPr>
            <a:r>
              <a:rPr lang="en-GB" sz="4400" b="1" dirty="0">
                <a:solidFill>
                  <a:schemeClr val="bg1"/>
                </a:solidFill>
              </a:rPr>
              <a:t>You’re in safe hands</a:t>
            </a:r>
          </a:p>
        </p:txBody>
      </p:sp>
      <p:sp>
        <p:nvSpPr>
          <p:cNvPr id="9" name="TextBox 8">
            <a:extLst>
              <a:ext uri="{FF2B5EF4-FFF2-40B4-BE49-F238E27FC236}">
                <a16:creationId xmlns:a16="http://schemas.microsoft.com/office/drawing/2014/main" id="{8486B6D8-FAE3-4F6A-A944-2BE0BA9A3A22}"/>
              </a:ext>
            </a:extLst>
          </p:cNvPr>
          <p:cNvSpPr txBox="1"/>
          <p:nvPr/>
        </p:nvSpPr>
        <p:spPr>
          <a:xfrm>
            <a:off x="395536" y="2060848"/>
            <a:ext cx="3456384" cy="3391762"/>
          </a:xfrm>
          <a:prstGeom prst="rect">
            <a:avLst/>
          </a:prstGeom>
          <a:noFill/>
        </p:spPr>
        <p:txBody>
          <a:bodyPr wrap="square" rtlCol="0">
            <a:spAutoFit/>
          </a:bodyPr>
          <a:lstStyle/>
          <a:p>
            <a:pPr eaLnBrk="1" hangingPunct="1"/>
            <a:r>
              <a:rPr lang="en-GB" sz="1400" b="1" dirty="0">
                <a:solidFill>
                  <a:schemeClr val="bg1"/>
                </a:solidFill>
              </a:rPr>
              <a:t>Your child’s safety is our priority </a:t>
            </a:r>
            <a:r>
              <a:rPr lang="en-GB" sz="1400" dirty="0">
                <a:solidFill>
                  <a:schemeClr val="bg1"/>
                </a:solidFill>
              </a:rPr>
              <a:t>and we ensure the highest standards are met.</a:t>
            </a:r>
            <a:endParaRPr lang="en-GB" altLang="en-US" sz="1400" dirty="0">
              <a:solidFill>
                <a:schemeClr val="bg1"/>
              </a:solidFill>
            </a:endParaRPr>
          </a:p>
          <a:p>
            <a:pPr eaLnBrk="1" hangingPunct="1">
              <a:lnSpc>
                <a:spcPct val="150000"/>
              </a:lnSpc>
            </a:pPr>
            <a:endParaRPr lang="en-GB" altLang="en-US" sz="1400" dirty="0">
              <a:solidFill>
                <a:schemeClr val="bg1"/>
              </a:solidFill>
            </a:endParaRPr>
          </a:p>
          <a:p>
            <a:pPr marL="285750" indent="-285750" eaLnBrk="1" hangingPunct="1">
              <a:lnSpc>
                <a:spcPct val="150000"/>
              </a:lnSpc>
              <a:buFont typeface="Wingdings" panose="05000000000000000000" pitchFamily="2" charset="2"/>
              <a:buChar char="ü"/>
            </a:pPr>
            <a:r>
              <a:rPr lang="en-GB" altLang="en-US" sz="1400" dirty="0">
                <a:solidFill>
                  <a:schemeClr val="bg1"/>
                </a:solidFill>
              </a:rPr>
              <a:t>ABTA bonded</a:t>
            </a:r>
          </a:p>
          <a:p>
            <a:pPr marL="285750" indent="-285750" eaLnBrk="1" hangingPunct="1">
              <a:lnSpc>
                <a:spcPct val="150000"/>
              </a:lnSpc>
              <a:buFont typeface="Wingdings" panose="05000000000000000000" pitchFamily="2" charset="2"/>
              <a:buChar char="ü"/>
            </a:pPr>
            <a:r>
              <a:rPr lang="en-GB" altLang="en-US" sz="1400" dirty="0">
                <a:solidFill>
                  <a:schemeClr val="bg1"/>
                </a:solidFill>
              </a:rPr>
              <a:t>ATOL protected</a:t>
            </a:r>
          </a:p>
          <a:p>
            <a:pPr marL="285750" indent="-285750">
              <a:lnSpc>
                <a:spcPct val="150000"/>
              </a:lnSpc>
              <a:buFont typeface="Wingdings" panose="05000000000000000000" pitchFamily="2" charset="2"/>
              <a:buChar char="ü"/>
            </a:pPr>
            <a:r>
              <a:rPr lang="en-GB" altLang="en-US" sz="1400" dirty="0">
                <a:solidFill>
                  <a:schemeClr val="bg1"/>
                </a:solidFill>
              </a:rPr>
              <a:t>School Travel Forum (STF) member</a:t>
            </a:r>
          </a:p>
          <a:p>
            <a:pPr marL="285750" indent="-285750" eaLnBrk="1" hangingPunct="1">
              <a:lnSpc>
                <a:spcPct val="150000"/>
              </a:lnSpc>
              <a:buFont typeface="Wingdings" panose="05000000000000000000" pitchFamily="2" charset="2"/>
              <a:buChar char="ü"/>
            </a:pPr>
            <a:r>
              <a:rPr lang="en-GB" altLang="en-US" sz="1400" dirty="0">
                <a:solidFill>
                  <a:schemeClr val="bg1"/>
                </a:solidFill>
              </a:rPr>
              <a:t>Learning Outside the Classroom (</a:t>
            </a:r>
            <a:r>
              <a:rPr lang="en-GB" altLang="en-US" sz="1400" dirty="0" err="1">
                <a:solidFill>
                  <a:schemeClr val="bg1"/>
                </a:solidFill>
              </a:rPr>
              <a:t>LOtC</a:t>
            </a:r>
            <a:r>
              <a:rPr lang="en-GB" altLang="en-US" sz="1400" dirty="0">
                <a:solidFill>
                  <a:schemeClr val="bg1"/>
                </a:solidFill>
              </a:rPr>
              <a:t>) Quality Badge holder</a:t>
            </a:r>
          </a:p>
          <a:p>
            <a:pPr marL="285750" indent="-285750" eaLnBrk="1" hangingPunct="1">
              <a:lnSpc>
                <a:spcPct val="150000"/>
              </a:lnSpc>
              <a:buFont typeface="Wingdings" panose="05000000000000000000" pitchFamily="2" charset="2"/>
              <a:buChar char="ü"/>
            </a:pPr>
            <a:r>
              <a:rPr lang="en-GB" altLang="en-US" sz="1400" dirty="0">
                <a:solidFill>
                  <a:schemeClr val="bg1"/>
                </a:solidFill>
              </a:rPr>
              <a:t>AAIAC </a:t>
            </a:r>
            <a:r>
              <a:rPr lang="en-GB" altLang="en-US" sz="1400" dirty="0" err="1">
                <a:solidFill>
                  <a:schemeClr val="bg1"/>
                </a:solidFill>
              </a:rPr>
              <a:t>Adventuremark</a:t>
            </a:r>
            <a:r>
              <a:rPr lang="en-GB" altLang="en-US" sz="1400" dirty="0">
                <a:solidFill>
                  <a:schemeClr val="bg1"/>
                </a:solidFill>
              </a:rPr>
              <a:t> holder</a:t>
            </a:r>
          </a:p>
          <a:p>
            <a:pPr marL="285750" indent="-285750" eaLnBrk="1" hangingPunct="1">
              <a:lnSpc>
                <a:spcPct val="150000"/>
              </a:lnSpc>
              <a:buFont typeface="Wingdings" panose="05000000000000000000" pitchFamily="2" charset="2"/>
              <a:buChar char="ü"/>
            </a:pPr>
            <a:r>
              <a:rPr lang="en-GB" altLang="en-US" sz="1400" dirty="0">
                <a:solidFill>
                  <a:schemeClr val="bg1"/>
                </a:solidFill>
              </a:rPr>
              <a:t>Audited safety management system</a:t>
            </a:r>
          </a:p>
          <a:p>
            <a:pPr marL="285750" indent="-285750">
              <a:lnSpc>
                <a:spcPct val="150000"/>
              </a:lnSpc>
              <a:buFont typeface="Wingdings" panose="05000000000000000000" pitchFamily="2" charset="2"/>
              <a:buChar char="ü"/>
            </a:pPr>
            <a:r>
              <a:rPr lang="en-GB" altLang="en-US" sz="1400" dirty="0">
                <a:solidFill>
                  <a:schemeClr val="bg1"/>
                </a:solidFill>
              </a:rPr>
              <a:t>All accommodation audited</a:t>
            </a:r>
          </a:p>
        </p:txBody>
      </p:sp>
      <p:pic>
        <p:nvPicPr>
          <p:cNvPr id="16" name="Picture 15" descr="A screenshot of a video game&#10;&#10;Description automatically generated with medium confidence">
            <a:extLst>
              <a:ext uri="{FF2B5EF4-FFF2-40B4-BE49-F238E27FC236}">
                <a16:creationId xmlns:a16="http://schemas.microsoft.com/office/drawing/2014/main" id="{CBBC6525-F31E-462B-BC4F-2D4BB4AD3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785910"/>
            <a:ext cx="1531753" cy="5286181"/>
          </a:xfrm>
          <a:prstGeom prst="rect">
            <a:avLst/>
          </a:prstGeom>
        </p:spPr>
      </p:pic>
    </p:spTree>
    <p:extLst>
      <p:ext uri="{BB962C8B-B14F-4D97-AF65-F5344CB8AC3E}">
        <p14:creationId xmlns:p14="http://schemas.microsoft.com/office/powerpoint/2010/main" val="1751368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D163933-E3BE-4BA9-A0F3-9BD32CAC4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r>
              <a:rPr lang="en-GB" sz="3600" b="1" dirty="0">
                <a:solidFill>
                  <a:schemeClr val="bg1"/>
                </a:solidFill>
              </a:rPr>
              <a:t>Champs </a:t>
            </a:r>
            <a:r>
              <a:rPr lang="en-GB" sz="3600" b="1" dirty="0" err="1">
                <a:solidFill>
                  <a:schemeClr val="bg1"/>
                </a:solidFill>
              </a:rPr>
              <a:t>Elysées</a:t>
            </a:r>
            <a:endParaRPr lang="en-GB" sz="3600" b="1" dirty="0">
              <a:solidFill>
                <a:schemeClr val="bg1"/>
              </a:solidFill>
            </a:endParaRP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2031325"/>
          </a:xfrm>
          <a:prstGeom prst="rect">
            <a:avLst/>
          </a:prstGeom>
          <a:noFill/>
        </p:spPr>
        <p:txBody>
          <a:bodyPr wrap="square" rtlCol="0">
            <a:spAutoFit/>
          </a:bodyPr>
          <a:lstStyle/>
          <a:p>
            <a:r>
              <a:rPr lang="en-GB" sz="1400" b="0" dirty="0">
                <a:solidFill>
                  <a:schemeClr val="bg1"/>
                </a:solidFill>
              </a:rPr>
              <a:t>Stroll along the Avenue des Champs-Élysées, the most famous avenue in Paris</a:t>
            </a:r>
          </a:p>
          <a:p>
            <a:endParaRPr lang="en-GB" sz="1400" dirty="0">
              <a:solidFill>
                <a:schemeClr val="bg1"/>
              </a:solidFill>
            </a:endParaRPr>
          </a:p>
          <a:p>
            <a:r>
              <a:rPr lang="en-GB" sz="1400" dirty="0">
                <a:solidFill>
                  <a:schemeClr val="bg1"/>
                </a:solidFill>
              </a:rPr>
              <a:t>W</a:t>
            </a:r>
            <a:r>
              <a:rPr lang="en-GB" sz="1400" b="0" dirty="0">
                <a:solidFill>
                  <a:schemeClr val="bg1"/>
                </a:solidFill>
              </a:rPr>
              <a:t>ith its cinemas, cafés, luxury specialty shops and clipped horse-chestnut trees, it remains the most expensive strip of real estate in Europe</a:t>
            </a:r>
          </a:p>
        </p:txBody>
      </p:sp>
    </p:spTree>
    <p:extLst>
      <p:ext uri="{BB962C8B-B14F-4D97-AF65-F5344CB8AC3E}">
        <p14:creationId xmlns:p14="http://schemas.microsoft.com/office/powerpoint/2010/main" val="27006475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F810BDC1-4816-4BC6-B6C8-4BC9DBF0E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endParaRPr lang="en-GB" sz="3600" b="1" dirty="0">
              <a:solidFill>
                <a:schemeClr val="bg1"/>
              </a:solidFill>
            </a:endParaRPr>
          </a:p>
          <a:p>
            <a:pPr>
              <a:lnSpc>
                <a:spcPct val="80000"/>
              </a:lnSpc>
            </a:pPr>
            <a:r>
              <a:rPr lang="en-GB" sz="3600" b="1" dirty="0">
                <a:solidFill>
                  <a:schemeClr val="bg1"/>
                </a:solidFill>
              </a:rPr>
              <a:t>Eiffel Tower</a:t>
            </a: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1815882"/>
          </a:xfrm>
          <a:prstGeom prst="rect">
            <a:avLst/>
          </a:prstGeom>
          <a:noFill/>
        </p:spPr>
        <p:txBody>
          <a:bodyPr wrap="square" rtlCol="0">
            <a:spAutoFit/>
          </a:bodyPr>
          <a:lstStyle/>
          <a:p>
            <a:r>
              <a:rPr lang="en-GB" sz="1400" b="0" dirty="0">
                <a:solidFill>
                  <a:schemeClr val="bg1"/>
                </a:solidFill>
              </a:rPr>
              <a:t>One of the most visited tourist attractions in the world, stop by the famous Eiffel Tower</a:t>
            </a:r>
          </a:p>
          <a:p>
            <a:endParaRPr lang="en-GB" sz="1400" dirty="0">
              <a:solidFill>
                <a:schemeClr val="bg1"/>
              </a:solidFill>
            </a:endParaRPr>
          </a:p>
          <a:p>
            <a:r>
              <a:rPr lang="en-GB" sz="1400" b="0" dirty="0">
                <a:solidFill>
                  <a:schemeClr val="bg1"/>
                </a:solidFill>
              </a:rPr>
              <a:t>Created for the 1889 Exposition </a:t>
            </a:r>
            <a:r>
              <a:rPr lang="en-GB" sz="1400" b="0" dirty="0" err="1">
                <a:solidFill>
                  <a:schemeClr val="bg1"/>
                </a:solidFill>
              </a:rPr>
              <a:t>Universelle</a:t>
            </a:r>
            <a:r>
              <a:rPr lang="en-GB" sz="1400" b="0" dirty="0">
                <a:solidFill>
                  <a:schemeClr val="bg1"/>
                </a:solidFill>
              </a:rPr>
              <a:t>, 'La Dame de Fer' stands 324m tall and weighs more than 10,000 tons!</a:t>
            </a:r>
          </a:p>
        </p:txBody>
      </p:sp>
    </p:spTree>
    <p:extLst>
      <p:ext uri="{BB962C8B-B14F-4D97-AF65-F5344CB8AC3E}">
        <p14:creationId xmlns:p14="http://schemas.microsoft.com/office/powerpoint/2010/main" val="1847723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F37E6EC8-20D8-4FC3-BAAF-C363F0497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r>
              <a:rPr lang="en-GB" sz="3600" b="1" dirty="0">
                <a:solidFill>
                  <a:schemeClr val="bg1"/>
                </a:solidFill>
              </a:rPr>
              <a:t>Stade de France</a:t>
            </a: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1600438"/>
          </a:xfrm>
          <a:prstGeom prst="rect">
            <a:avLst/>
          </a:prstGeom>
          <a:noFill/>
        </p:spPr>
        <p:txBody>
          <a:bodyPr wrap="square" rtlCol="0">
            <a:spAutoFit/>
          </a:bodyPr>
          <a:lstStyle/>
          <a:p>
            <a:r>
              <a:rPr lang="en-GB" sz="1400" b="0" dirty="0">
                <a:solidFill>
                  <a:schemeClr val="bg1"/>
                </a:solidFill>
              </a:rPr>
              <a:t>Enjoy a 2-hour guided tour of the 80,000 capacity stadium, which was built specially for the 1998 World Cup</a:t>
            </a:r>
          </a:p>
          <a:p>
            <a:endParaRPr lang="en-GB" sz="1400" dirty="0">
              <a:solidFill>
                <a:schemeClr val="bg1"/>
              </a:solidFill>
            </a:endParaRPr>
          </a:p>
          <a:p>
            <a:r>
              <a:rPr lang="en-GB" sz="1400" dirty="0">
                <a:solidFill>
                  <a:schemeClr val="bg1"/>
                </a:solidFill>
              </a:rPr>
              <a:t>T</a:t>
            </a:r>
            <a:r>
              <a:rPr lang="en-GB" sz="1400" b="0" dirty="0">
                <a:solidFill>
                  <a:schemeClr val="bg1"/>
                </a:solidFill>
              </a:rPr>
              <a:t>he Stade de France is the biggest stadium in France and is home to the France national football team</a:t>
            </a:r>
          </a:p>
        </p:txBody>
      </p:sp>
    </p:spTree>
    <p:extLst>
      <p:ext uri="{BB962C8B-B14F-4D97-AF65-F5344CB8AC3E}">
        <p14:creationId xmlns:p14="http://schemas.microsoft.com/office/powerpoint/2010/main" val="2914467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0A68E5B8-A190-4165-8C77-42C31BFB1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endParaRPr lang="en-GB" sz="3600" b="1" dirty="0">
              <a:solidFill>
                <a:schemeClr val="bg1"/>
              </a:solidFill>
            </a:endParaRPr>
          </a:p>
          <a:p>
            <a:pPr>
              <a:lnSpc>
                <a:spcPct val="80000"/>
              </a:lnSpc>
            </a:pPr>
            <a:r>
              <a:rPr lang="en-GB" sz="3600" b="1" dirty="0">
                <a:solidFill>
                  <a:schemeClr val="bg1"/>
                </a:solidFill>
              </a:rPr>
              <a:t>Louvre</a:t>
            </a: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2031325"/>
          </a:xfrm>
          <a:prstGeom prst="rect">
            <a:avLst/>
          </a:prstGeom>
          <a:noFill/>
        </p:spPr>
        <p:txBody>
          <a:bodyPr wrap="square" rtlCol="0">
            <a:spAutoFit/>
          </a:bodyPr>
          <a:lstStyle/>
          <a:p>
            <a:r>
              <a:rPr lang="en-GB" sz="1400" b="0" dirty="0">
                <a:solidFill>
                  <a:schemeClr val="bg1"/>
                </a:solidFill>
              </a:rPr>
              <a:t>Once home to the French Royal family before Louis XIV moved the headquarters to Versailles, the Louvre is now the largest and most visited art museum in the world!</a:t>
            </a:r>
          </a:p>
          <a:p>
            <a:endParaRPr lang="en-GB" sz="1400" b="0" dirty="0">
              <a:solidFill>
                <a:schemeClr val="bg1"/>
              </a:solidFill>
            </a:endParaRPr>
          </a:p>
          <a:p>
            <a:r>
              <a:rPr lang="en-GB" sz="1400" b="0" dirty="0">
                <a:solidFill>
                  <a:schemeClr val="bg1"/>
                </a:solidFill>
              </a:rPr>
              <a:t>The most famous pieces from its collection include the Venus de Milo and the Mona Lisa</a:t>
            </a:r>
          </a:p>
        </p:txBody>
      </p:sp>
    </p:spTree>
    <p:extLst>
      <p:ext uri="{BB962C8B-B14F-4D97-AF65-F5344CB8AC3E}">
        <p14:creationId xmlns:p14="http://schemas.microsoft.com/office/powerpoint/2010/main" val="3387945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37BDF328-CA45-4A72-A115-6C2FBA96F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r>
              <a:rPr lang="en-GB" sz="3600" b="1" dirty="0">
                <a:solidFill>
                  <a:schemeClr val="bg1"/>
                </a:solidFill>
              </a:rPr>
              <a:t>Montmartre &amp; Sacré </a:t>
            </a:r>
            <a:r>
              <a:rPr lang="en-GB" sz="3600" b="1" dirty="0" err="1">
                <a:solidFill>
                  <a:schemeClr val="bg1"/>
                </a:solidFill>
              </a:rPr>
              <a:t>Cœur</a:t>
            </a:r>
            <a:endParaRPr lang="en-GB" sz="3600" b="1" dirty="0">
              <a:solidFill>
                <a:schemeClr val="bg1"/>
              </a:solidFill>
            </a:endParaRP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2677656"/>
          </a:xfrm>
          <a:prstGeom prst="rect">
            <a:avLst/>
          </a:prstGeom>
          <a:noFill/>
        </p:spPr>
        <p:txBody>
          <a:bodyPr wrap="square" rtlCol="0">
            <a:spAutoFit/>
          </a:bodyPr>
          <a:lstStyle/>
          <a:p>
            <a:r>
              <a:rPr lang="en-GB" sz="1400" b="0" dirty="0">
                <a:solidFill>
                  <a:schemeClr val="bg1"/>
                </a:solidFill>
              </a:rPr>
              <a:t>Many artists had studios or worked around the community of Montmartre such as Salvador Dalí, Modigliani, Claude Monet, Pablo Picasso and Vincent van Gogh</a:t>
            </a:r>
          </a:p>
          <a:p>
            <a:endParaRPr lang="en-GB" sz="1400" b="0" dirty="0">
              <a:solidFill>
                <a:schemeClr val="bg1"/>
              </a:solidFill>
            </a:endParaRPr>
          </a:p>
          <a:p>
            <a:r>
              <a:rPr lang="en-GB" sz="1400" b="0" dirty="0">
                <a:solidFill>
                  <a:schemeClr val="bg1"/>
                </a:solidFill>
              </a:rPr>
              <a:t>Go and see the famous artists’ square, Place du </a:t>
            </a:r>
            <a:r>
              <a:rPr lang="en-GB" sz="1400" b="0" dirty="0" err="1">
                <a:solidFill>
                  <a:schemeClr val="bg1"/>
                </a:solidFill>
              </a:rPr>
              <a:t>Tertre</a:t>
            </a:r>
            <a:r>
              <a:rPr lang="en-GB" sz="1400" b="0" dirty="0">
                <a:solidFill>
                  <a:schemeClr val="bg1"/>
                </a:solidFill>
              </a:rPr>
              <a:t> with today’s collection of painters and caricaturists, and of course don’t miss the beautiful white Sacré </a:t>
            </a:r>
            <a:r>
              <a:rPr lang="en-GB" sz="1400" b="0" dirty="0" err="1">
                <a:solidFill>
                  <a:schemeClr val="bg1"/>
                </a:solidFill>
              </a:rPr>
              <a:t>Cœur</a:t>
            </a:r>
            <a:r>
              <a:rPr lang="en-GB" sz="1400" b="0" dirty="0">
                <a:solidFill>
                  <a:schemeClr val="bg1"/>
                </a:solidFill>
              </a:rPr>
              <a:t> basilica</a:t>
            </a:r>
          </a:p>
        </p:txBody>
      </p:sp>
    </p:spTree>
    <p:extLst>
      <p:ext uri="{BB962C8B-B14F-4D97-AF65-F5344CB8AC3E}">
        <p14:creationId xmlns:p14="http://schemas.microsoft.com/office/powerpoint/2010/main" val="4073255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37927321-C2E6-45FC-98E2-D1809249E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solidFill>
                  <a:srgbClr val="1E1E1E"/>
                </a:solidFill>
              </a:rPr>
              <a:t>Boulogne Town Trail</a:t>
            </a:r>
            <a:endParaRPr lang="en-GB" sz="1400" dirty="0">
              <a:solidFill>
                <a:srgbClr val="1E1E1E"/>
              </a:solidFill>
            </a:endParaRPr>
          </a:p>
          <a:p>
            <a:r>
              <a:rPr lang="en-GB" sz="1400" b="0" dirty="0">
                <a:solidFill>
                  <a:srgbClr val="1E1E1E"/>
                </a:solidFill>
              </a:rPr>
              <a:t>Your </a:t>
            </a:r>
            <a:r>
              <a:rPr lang="en-GB" sz="1400" b="0" dirty="0" err="1">
                <a:solidFill>
                  <a:srgbClr val="1E1E1E"/>
                </a:solidFill>
              </a:rPr>
              <a:t>animateur</a:t>
            </a:r>
            <a:r>
              <a:rPr lang="en-GB" sz="1400" b="0" dirty="0">
                <a:solidFill>
                  <a:srgbClr val="1E1E1E"/>
                </a:solidFill>
              </a:rPr>
              <a:t> organises this activity with our tailor made Town Trail requiring the students to read, understand and speak French</a:t>
            </a:r>
          </a:p>
        </p:txBody>
      </p:sp>
      <p:pic>
        <p:nvPicPr>
          <p:cNvPr id="12" name="Picture 11" descr="Icon&#10;&#10;Description automatically generated">
            <a:extLst>
              <a:ext uri="{FF2B5EF4-FFF2-40B4-BE49-F238E27FC236}">
                <a16:creationId xmlns:a16="http://schemas.microsoft.com/office/drawing/2014/main" id="{2DFA7120-1BE0-4C4F-B8D2-0E71015F6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260648"/>
            <a:ext cx="978730" cy="978730"/>
          </a:xfrm>
          <a:prstGeom prst="rect">
            <a:avLst/>
          </a:prstGeom>
        </p:spPr>
      </p:pic>
      <p:sp>
        <p:nvSpPr>
          <p:cNvPr id="18" name="Rectangle 17">
            <a:extLst>
              <a:ext uri="{FF2B5EF4-FFF2-40B4-BE49-F238E27FC236}">
                <a16:creationId xmlns:a16="http://schemas.microsoft.com/office/drawing/2014/main" id="{CD174C6C-FB02-495B-A07D-0AA11904E272}"/>
              </a:ext>
            </a:extLst>
          </p:cNvPr>
          <p:cNvSpPr/>
          <p:nvPr/>
        </p:nvSpPr>
        <p:spPr>
          <a:xfrm>
            <a:off x="0" y="0"/>
            <a:ext cx="4211960" cy="6858000"/>
          </a:xfrm>
          <a:prstGeom prst="rect">
            <a:avLst/>
          </a:prstGeom>
          <a:solidFill>
            <a:srgbClr val="12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35A8CD1-9D5B-456F-A4A8-7794127D5796}"/>
              </a:ext>
            </a:extLst>
          </p:cNvPr>
          <p:cNvSpPr txBox="1"/>
          <p:nvPr/>
        </p:nvSpPr>
        <p:spPr>
          <a:xfrm>
            <a:off x="395536" y="1268760"/>
            <a:ext cx="3600400" cy="978729"/>
          </a:xfrm>
          <a:prstGeom prst="rect">
            <a:avLst/>
          </a:prstGeom>
          <a:noFill/>
        </p:spPr>
        <p:txBody>
          <a:bodyPr wrap="square" rtlCol="0">
            <a:spAutoFit/>
          </a:bodyPr>
          <a:lstStyle/>
          <a:p>
            <a:pPr>
              <a:lnSpc>
                <a:spcPct val="80000"/>
              </a:lnSpc>
            </a:pPr>
            <a:endParaRPr lang="en-GB" sz="3600" b="1" dirty="0">
              <a:solidFill>
                <a:schemeClr val="bg1"/>
              </a:solidFill>
            </a:endParaRPr>
          </a:p>
          <a:p>
            <a:pPr>
              <a:lnSpc>
                <a:spcPct val="80000"/>
              </a:lnSpc>
            </a:pPr>
            <a:r>
              <a:rPr lang="en-GB" sz="3600" b="1" dirty="0">
                <a:solidFill>
                  <a:schemeClr val="bg1"/>
                </a:solidFill>
              </a:rPr>
              <a:t>Ile de la </a:t>
            </a:r>
            <a:r>
              <a:rPr lang="en-GB" sz="3600" b="1" dirty="0" err="1">
                <a:solidFill>
                  <a:schemeClr val="bg1"/>
                </a:solidFill>
              </a:rPr>
              <a:t>Cité</a:t>
            </a:r>
            <a:endParaRPr lang="en-GB" sz="3600" b="1" dirty="0">
              <a:solidFill>
                <a:schemeClr val="bg1"/>
              </a:solidFill>
            </a:endParaRPr>
          </a:p>
        </p:txBody>
      </p:sp>
      <p:sp>
        <p:nvSpPr>
          <p:cNvPr id="20" name="TextBox 19">
            <a:extLst>
              <a:ext uri="{FF2B5EF4-FFF2-40B4-BE49-F238E27FC236}">
                <a16:creationId xmlns:a16="http://schemas.microsoft.com/office/drawing/2014/main" id="{2AF5AF88-D2B0-407D-A6F8-7DCA96D0A428}"/>
              </a:ext>
            </a:extLst>
          </p:cNvPr>
          <p:cNvSpPr txBox="1"/>
          <p:nvPr/>
        </p:nvSpPr>
        <p:spPr>
          <a:xfrm>
            <a:off x="395536" y="2593881"/>
            <a:ext cx="3168352" cy="2677656"/>
          </a:xfrm>
          <a:prstGeom prst="rect">
            <a:avLst/>
          </a:prstGeom>
          <a:noFill/>
        </p:spPr>
        <p:txBody>
          <a:bodyPr wrap="square" rtlCol="0">
            <a:spAutoFit/>
          </a:bodyPr>
          <a:lstStyle/>
          <a:p>
            <a:r>
              <a:rPr lang="en-GB" sz="1400" dirty="0">
                <a:solidFill>
                  <a:schemeClr val="bg1"/>
                </a:solidFill>
              </a:rPr>
              <a:t>V</a:t>
            </a:r>
            <a:r>
              <a:rPr lang="en-GB" sz="1400" b="0" dirty="0">
                <a:solidFill>
                  <a:schemeClr val="bg1"/>
                </a:solidFill>
              </a:rPr>
              <a:t>isit the Ile de la </a:t>
            </a:r>
            <a:r>
              <a:rPr lang="en-GB" sz="1400" b="0" dirty="0" err="1">
                <a:solidFill>
                  <a:schemeClr val="bg1"/>
                </a:solidFill>
              </a:rPr>
              <a:t>Cité</a:t>
            </a:r>
            <a:r>
              <a:rPr lang="en-GB" sz="1400" b="0" dirty="0">
                <a:solidFill>
                  <a:schemeClr val="bg1"/>
                </a:solidFill>
              </a:rPr>
              <a:t>, in the middle of the river Seine</a:t>
            </a:r>
          </a:p>
          <a:p>
            <a:endParaRPr lang="en-GB" sz="1400" dirty="0">
              <a:solidFill>
                <a:schemeClr val="bg1"/>
              </a:solidFill>
            </a:endParaRPr>
          </a:p>
          <a:p>
            <a:r>
              <a:rPr lang="en-GB" sz="1400" b="0" dirty="0">
                <a:solidFill>
                  <a:schemeClr val="bg1"/>
                </a:solidFill>
              </a:rPr>
              <a:t>Admire Notre Dame cathedral with its stunning Rose window, or the Sainte Chapelle, which is considered by some to be the most beautiful church in Paris</a:t>
            </a:r>
          </a:p>
          <a:p>
            <a:endParaRPr lang="en-GB" sz="1400" b="0" dirty="0">
              <a:solidFill>
                <a:schemeClr val="bg1"/>
              </a:solidFill>
            </a:endParaRPr>
          </a:p>
          <a:p>
            <a:r>
              <a:rPr lang="en-GB" sz="1400" b="0" dirty="0">
                <a:solidFill>
                  <a:schemeClr val="bg1"/>
                </a:solidFill>
              </a:rPr>
              <a:t>The Ile de la </a:t>
            </a:r>
            <a:r>
              <a:rPr lang="en-GB" sz="1400" b="0" dirty="0" err="1">
                <a:solidFill>
                  <a:schemeClr val="bg1"/>
                </a:solidFill>
              </a:rPr>
              <a:t>Cité</a:t>
            </a:r>
            <a:r>
              <a:rPr lang="en-GB" sz="1400" b="0" dirty="0">
                <a:solidFill>
                  <a:schemeClr val="bg1"/>
                </a:solidFill>
              </a:rPr>
              <a:t> also plays host to the Palais de Justice, Le Prefecture de Police and Le Hotel-Dieu Hospital</a:t>
            </a:r>
          </a:p>
        </p:txBody>
      </p:sp>
    </p:spTree>
    <p:extLst>
      <p:ext uri="{BB962C8B-B14F-4D97-AF65-F5344CB8AC3E}">
        <p14:creationId xmlns:p14="http://schemas.microsoft.com/office/powerpoint/2010/main" val="2162011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Voyager School Travel">
      <a:dk1>
        <a:srgbClr val="576563"/>
      </a:dk1>
      <a:lt1>
        <a:srgbClr val="FFFFFF"/>
      </a:lt1>
      <a:dk2>
        <a:srgbClr val="0087AC"/>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1682</Words>
  <Application>Microsoft Office PowerPoint</Application>
  <PresentationFormat>On-screen Show (4:3)</PresentationFormat>
  <Paragraphs>190</Paragraphs>
  <Slides>26</Slides>
  <Notes>24</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0</vt:i4>
      </vt:variant>
      <vt:variant>
        <vt:lpstr>Slide Titles</vt:lpstr>
      </vt:variant>
      <vt:variant>
        <vt:i4>26</vt:i4>
      </vt:variant>
    </vt:vector>
  </HeadingPairs>
  <TitlesOfParts>
    <vt:vector size="32" baseType="lpstr">
      <vt:lpstr>Arial Black</vt:lpstr>
      <vt:lpstr>Wingdings</vt:lpstr>
      <vt:lpstr>Arial</vt:lpstr>
      <vt:lpstr>Calibri</vt:lpstr>
      <vt:lpstr>Essential</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TJM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Paris</dc:title>
  <dc:creator>Voyager School Travel</dc:creator>
  <cp:lastModifiedBy>Ollie English</cp:lastModifiedBy>
  <cp:revision>267</cp:revision>
  <dcterms:created xsi:type="dcterms:W3CDTF">2008-08-28T10:36:08Z</dcterms:created>
  <dcterms:modified xsi:type="dcterms:W3CDTF">2023-09-25T13:13:22Z</dcterms:modified>
  <cp:category>France</cp:category>
</cp:coreProperties>
</file>