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91" r:id="rId1"/>
  </p:sldMasterIdLst>
  <p:notesMasterIdLst>
    <p:notesMasterId r:id="rId14"/>
  </p:notesMasterIdLst>
  <p:sldIdLst>
    <p:sldId id="308" r:id="rId2"/>
    <p:sldId id="388" r:id="rId3"/>
    <p:sldId id="389" r:id="rId4"/>
    <p:sldId id="407" r:id="rId5"/>
    <p:sldId id="410" r:id="rId6"/>
    <p:sldId id="411" r:id="rId7"/>
    <p:sldId id="416" r:id="rId8"/>
    <p:sldId id="417" r:id="rId9"/>
    <p:sldId id="412" r:id="rId10"/>
    <p:sldId id="415" r:id="rId11"/>
    <p:sldId id="414" r:id="rId12"/>
    <p:sldId id="413" r:id="rId13"/>
  </p:sldIdLst>
  <p:sldSz cx="9144000" cy="6858000" type="screen4x3"/>
  <p:notesSz cx="6834188" cy="9979025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39" autoAdjust="0"/>
  </p:normalViewPr>
  <p:slideViewPr>
    <p:cSldViewPr>
      <p:cViewPr varScale="1">
        <p:scale>
          <a:sx n="98" d="100"/>
          <a:sy n="98" d="100"/>
        </p:scale>
        <p:origin x="3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5659F2-D8C9-47F3-85EA-B2EC83B8DDD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235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36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546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3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41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27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3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15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26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6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9D0CF22-D6B1-46E6-8408-DC90261A6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85150"/>
              </p:ext>
            </p:extLst>
          </p:nvPr>
        </p:nvGraphicFramePr>
        <p:xfrm>
          <a:off x="-108520" y="1196752"/>
          <a:ext cx="9310886" cy="5802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406320" imgH="7733160" progId="">
                  <p:embed/>
                </p:oleObj>
              </mc:Choice>
              <mc:Fallback>
                <p:oleObj r:id="rId3" imgW="12406320" imgH="773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8520" y="1196752"/>
                        <a:ext cx="9310886" cy="5802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542295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73448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Belgian Battlefields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DD–DD MM YYYY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18DCBD-1FF1-B2C8-3091-AE134245D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32" y="0"/>
            <a:ext cx="5137661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300" dirty="0">
                <a:solidFill>
                  <a:schemeClr val="bg1"/>
                </a:solidFill>
              </a:rPr>
              <a:t>In Flanders Fields Museum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Delve into the rich history of World War I and gain a greater understanding of the conflict's impact on the region through immersive exhibits and interactive displays.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E</a:t>
            </a:r>
            <a:r>
              <a:rPr lang="en-GB" sz="1400" b="0" dirty="0">
                <a:solidFill>
                  <a:schemeClr val="bg1"/>
                </a:solidFill>
              </a:rPr>
              <a:t>xplore the personal stories of soldiers, see artefacts and feel the resilient spirit of those who lived through the war.</a:t>
            </a:r>
          </a:p>
        </p:txBody>
      </p:sp>
    </p:spTree>
    <p:extLst>
      <p:ext uri="{BB962C8B-B14F-4D97-AF65-F5344CB8AC3E}">
        <p14:creationId xmlns:p14="http://schemas.microsoft.com/office/powerpoint/2010/main" val="36638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53ECE9-FA25-DBB2-0EBD-B683A6A7D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0"/>
            <a:ext cx="5137661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The Last Post</a:t>
            </a:r>
          </a:p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Ceremony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Last Post ceremony at the Menin Gate Memorial in Ypres, Belgium, is a poignant nightly tradition which takes place at 8pm.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Local buglers from the fire brigade come together to play "The Last Post," commemorating the bravery of the soldiers who served during World War I.</a:t>
            </a:r>
          </a:p>
        </p:txBody>
      </p:sp>
    </p:spTree>
    <p:extLst>
      <p:ext uri="{BB962C8B-B14F-4D97-AF65-F5344CB8AC3E}">
        <p14:creationId xmlns:p14="http://schemas.microsoft.com/office/powerpoint/2010/main" val="415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5F640-9A06-870C-988C-D3B30936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917" y="0"/>
            <a:ext cx="5137661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300" dirty="0">
                <a:solidFill>
                  <a:schemeClr val="bg1"/>
                </a:solidFill>
              </a:rPr>
              <a:t>Thiepval Memorial</a:t>
            </a:r>
          </a:p>
          <a:p>
            <a:pPr>
              <a:lnSpc>
                <a:spcPct val="80000"/>
              </a:lnSpc>
            </a:pPr>
            <a:r>
              <a:rPr lang="en-GB" sz="3600" b="1" spc="-300" dirty="0">
                <a:solidFill>
                  <a:schemeClr val="bg1"/>
                </a:solidFill>
              </a:rPr>
              <a:t>&amp; Visitor Centre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largest British war memorial in the world is known as the "Memorial to the Missing".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 moving tribute to the 72,000+ servicemen who died in the Battles of the Somme in WWI.</a:t>
            </a:r>
          </a:p>
        </p:txBody>
      </p:sp>
    </p:spTree>
    <p:extLst>
      <p:ext uri="{BB962C8B-B14F-4D97-AF65-F5344CB8AC3E}">
        <p14:creationId xmlns:p14="http://schemas.microsoft.com/office/powerpoint/2010/main" val="35320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32,000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339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child’s safety is our priority </a:t>
            </a:r>
            <a:r>
              <a:rPr lang="en-GB" sz="1400" dirty="0">
                <a:solidFill>
                  <a:schemeClr val="bg1"/>
                </a:solidFill>
              </a:rPr>
              <a:t>and we ensure the highest standards are met.</a:t>
            </a:r>
            <a:endParaRPr lang="en-GB" alt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ABTA bonded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ATOL protected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School Travel Forum (STF) member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Learning Outside the Classroom (</a:t>
            </a:r>
            <a:r>
              <a:rPr lang="en-GB" altLang="en-US" sz="1400" dirty="0" err="1">
                <a:solidFill>
                  <a:schemeClr val="bg1"/>
                </a:solidFill>
              </a:rPr>
              <a:t>LOtC</a:t>
            </a:r>
            <a:r>
              <a:rPr lang="en-GB" altLang="en-US" sz="1400" dirty="0">
                <a:solidFill>
                  <a:schemeClr val="bg1"/>
                </a:solidFill>
              </a:rPr>
              <a:t>) Quality Badge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AAIAC </a:t>
            </a:r>
            <a:r>
              <a:rPr lang="en-GB" altLang="en-US" sz="1400" dirty="0" err="1">
                <a:solidFill>
                  <a:schemeClr val="bg1"/>
                </a:solidFill>
              </a:rPr>
              <a:t>Adventuremark</a:t>
            </a:r>
            <a:r>
              <a:rPr lang="en-GB" altLang="en-US" sz="1400" dirty="0">
                <a:solidFill>
                  <a:schemeClr val="bg1"/>
                </a:solidFill>
              </a:rPr>
              <a:t>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Audited safety management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All accommodation audited</a:t>
            </a:r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BBC6525-F31E-462B-BC4F-2D4BB4AD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85910"/>
            <a:ext cx="1531753" cy="52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19CC8-2230-CBAB-4F50-E4AE3A284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199" y="-27384"/>
            <a:ext cx="5212120" cy="6957392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Wellington Quarry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At The </a:t>
            </a:r>
            <a:r>
              <a:rPr lang="en-GB" sz="1400" b="0" dirty="0" err="1">
                <a:solidFill>
                  <a:schemeClr val="bg1"/>
                </a:solidFill>
              </a:rPr>
              <a:t>Carrière</a:t>
            </a:r>
            <a:r>
              <a:rPr lang="en-GB" sz="1400" b="0" dirty="0">
                <a:solidFill>
                  <a:schemeClr val="bg1"/>
                </a:solidFill>
              </a:rPr>
              <a:t> Wellington museum in Arras, students can walk the same network of WWI tunnels which were utilised by the British troops in a surprise attack on the Germans.</a:t>
            </a:r>
          </a:p>
        </p:txBody>
      </p:sp>
    </p:spTree>
    <p:extLst>
      <p:ext uri="{BB962C8B-B14F-4D97-AF65-F5344CB8AC3E}">
        <p14:creationId xmlns:p14="http://schemas.microsoft.com/office/powerpoint/2010/main" val="14089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77BFF2-D3D3-356E-B949-C7CCD86B9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409" y="-31313"/>
            <a:ext cx="5161119" cy="6889313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Vimy</a:t>
            </a:r>
            <a:r>
              <a:rPr lang="en-GB" sz="3600" b="1" dirty="0">
                <a:solidFill>
                  <a:schemeClr val="bg1"/>
                </a:solidFill>
              </a:rPr>
              <a:t> Ridge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Memorial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striking Canadian National </a:t>
            </a:r>
            <a:r>
              <a:rPr lang="en-GB" sz="1400" b="0" dirty="0" err="1">
                <a:solidFill>
                  <a:schemeClr val="bg1"/>
                </a:solidFill>
              </a:rPr>
              <a:t>Vimy</a:t>
            </a:r>
            <a:r>
              <a:rPr lang="en-GB" sz="1400" b="0" dirty="0">
                <a:solidFill>
                  <a:schemeClr val="bg1"/>
                </a:solidFill>
              </a:rPr>
              <a:t> Memorial is dedicated to the memory of the Canadian servicemen who lost their lives in WWI—particularly in the Battle of </a:t>
            </a:r>
            <a:r>
              <a:rPr lang="en-GB" sz="1400" b="0" dirty="0" err="1">
                <a:solidFill>
                  <a:schemeClr val="bg1"/>
                </a:solidFill>
              </a:rPr>
              <a:t>Vimy</a:t>
            </a:r>
            <a:r>
              <a:rPr lang="en-GB" sz="1400" b="0" dirty="0">
                <a:solidFill>
                  <a:schemeClr val="bg1"/>
                </a:solidFill>
              </a:rPr>
              <a:t> Ridge.</a:t>
            </a:r>
          </a:p>
        </p:txBody>
      </p:sp>
    </p:spTree>
    <p:extLst>
      <p:ext uri="{BB962C8B-B14F-4D97-AF65-F5344CB8AC3E}">
        <p14:creationId xmlns:p14="http://schemas.microsoft.com/office/powerpoint/2010/main" val="16351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86FF81E-5D5D-E299-613D-5430C14462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356122"/>
              </p:ext>
            </p:extLst>
          </p:nvPr>
        </p:nvGraphicFramePr>
        <p:xfrm>
          <a:off x="3959399" y="-64344"/>
          <a:ext cx="5258073" cy="7021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971400" imgH="9307800" progId="">
                  <p:embed/>
                </p:oleObj>
              </mc:Choice>
              <mc:Fallback>
                <p:oleObj r:id="rId3" imgW="6971400" imgH="9307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9399" y="-64344"/>
                        <a:ext cx="5258073" cy="7021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Jules </a:t>
            </a:r>
            <a:r>
              <a:rPr lang="en-GB" sz="3600" b="1" spc="-150" dirty="0" err="1">
                <a:solidFill>
                  <a:schemeClr val="bg1"/>
                </a:solidFill>
              </a:rPr>
              <a:t>Destrooper</a:t>
            </a:r>
            <a:r>
              <a:rPr lang="en-GB" sz="3600" b="1" spc="-150" dirty="0">
                <a:solidFill>
                  <a:schemeClr val="bg1"/>
                </a:solidFill>
              </a:rPr>
              <a:t> Biscuit Factory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1"/>
                </a:solidFill>
              </a:rPr>
              <a:t>Is there a waffle iron with diamonds?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1"/>
                </a:solidFill>
              </a:rPr>
              <a:t>How did they deliver all those biscuits back in the day?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1"/>
                </a:solidFill>
              </a:rPr>
              <a:t>How does Jules </a:t>
            </a:r>
            <a:r>
              <a:rPr lang="en-GB" sz="1400" b="0" dirty="0" err="1">
                <a:solidFill>
                  <a:schemeClr val="bg1"/>
                </a:solidFill>
              </a:rPr>
              <a:t>Destrooper</a:t>
            </a:r>
            <a:r>
              <a:rPr lang="en-GB" sz="1400" b="0" dirty="0">
                <a:solidFill>
                  <a:schemeClr val="bg1"/>
                </a:solidFill>
              </a:rPr>
              <a:t> select the natural ingredients for its biscuits?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You’ll find all the answers during a visit to the Jules </a:t>
            </a:r>
            <a:r>
              <a:rPr lang="en-GB" sz="1400" b="0" dirty="0" err="1">
                <a:solidFill>
                  <a:schemeClr val="bg1"/>
                </a:solidFill>
              </a:rPr>
              <a:t>Destrooper</a:t>
            </a:r>
            <a:r>
              <a:rPr lang="en-GB" sz="1400" b="0" dirty="0">
                <a:solidFill>
                  <a:schemeClr val="bg1"/>
                </a:solidFill>
              </a:rPr>
              <a:t> Visitors </a:t>
            </a:r>
            <a:r>
              <a:rPr lang="en-GB" sz="1400" b="0" dirty="0" err="1">
                <a:solidFill>
                  <a:schemeClr val="bg1"/>
                </a:solidFill>
              </a:rPr>
              <a:t>Center</a:t>
            </a:r>
            <a:r>
              <a:rPr lang="en-GB" sz="1400" b="0" dirty="0">
                <a:solidFill>
                  <a:schemeClr val="bg1"/>
                </a:solidFill>
              </a:rPr>
              <a:t>. From the old family recipes from 1886 to the latest production processes, you’ll see—and taste—everything</a:t>
            </a:r>
            <a:r>
              <a:rPr lang="en-GB" sz="1400" dirty="0">
                <a:solidFill>
                  <a:schemeClr val="bg1"/>
                </a:solidFill>
              </a:rPr>
              <a:t>!</a:t>
            </a:r>
            <a:endParaRPr lang="en-GB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53192-713F-1AF0-0536-9016274F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0"/>
            <a:ext cx="5137661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 err="1">
                <a:solidFill>
                  <a:schemeClr val="bg1"/>
                </a:solidFill>
              </a:rPr>
              <a:t>Bayernwald</a:t>
            </a:r>
            <a:r>
              <a:rPr lang="en-GB" sz="3600" b="1" spc="-150" dirty="0">
                <a:solidFill>
                  <a:schemeClr val="bg1"/>
                </a:solidFill>
              </a:rPr>
              <a:t> Trenches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</a:t>
            </a:r>
            <a:r>
              <a:rPr lang="en-GB" sz="1400" b="0" dirty="0">
                <a:solidFill>
                  <a:schemeClr val="bg1"/>
                </a:solidFill>
              </a:rPr>
              <a:t>tep back in time on this guided tour and experience the intricate network of World War I trenches firsthand.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Take a unique glimpse into the life of soldiers during the conflict as you explore the well-preserved trenches, bunkers, and artefacts</a:t>
            </a:r>
          </a:p>
        </p:txBody>
      </p:sp>
    </p:spTree>
    <p:extLst>
      <p:ext uri="{BB962C8B-B14F-4D97-AF65-F5344CB8AC3E}">
        <p14:creationId xmlns:p14="http://schemas.microsoft.com/office/powerpoint/2010/main" val="9163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8F6EB6-99A1-405C-B7FF-46057F86A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59" y="0"/>
            <a:ext cx="5137661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spc="-15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spc="-150" dirty="0" err="1">
                <a:solidFill>
                  <a:schemeClr val="bg1"/>
                </a:solidFill>
              </a:rPr>
              <a:t>Plugstreet</a:t>
            </a:r>
            <a:r>
              <a:rPr lang="en-GB" sz="3600" b="1" spc="-150" dirty="0">
                <a:solidFill>
                  <a:schemeClr val="bg1"/>
                </a:solidFill>
              </a:rPr>
              <a:t> 14-18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This museum is dedicated to the heavy fighting that took place at </a:t>
            </a:r>
            <a:r>
              <a:rPr lang="en-GB" sz="1400" b="0" dirty="0" err="1">
                <a:solidFill>
                  <a:schemeClr val="bg1"/>
                </a:solidFill>
              </a:rPr>
              <a:t>Ploegsteert</a:t>
            </a:r>
            <a:r>
              <a:rPr lang="en-GB" sz="1400" b="0" dirty="0">
                <a:solidFill>
                  <a:schemeClr val="bg1"/>
                </a:solidFill>
              </a:rPr>
              <a:t> during WWI.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It takes students on an interactive journey into the lives of civilians and soldiers, from an Anglo-Germanic perspective.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 major site of interest includes the Memorial to the Missing commemorating 11,369 men with no known grave.</a:t>
            </a:r>
          </a:p>
        </p:txBody>
      </p:sp>
    </p:spTree>
    <p:extLst>
      <p:ext uri="{BB962C8B-B14F-4D97-AF65-F5344CB8AC3E}">
        <p14:creationId xmlns:p14="http://schemas.microsoft.com/office/powerpoint/2010/main" val="22226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040306-E7D2-1406-601D-ABC5A2A83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0"/>
            <a:ext cx="5137661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40324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Sanctuary Wood Museum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Discover how casualties were tended to during the first battle of Ypres.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Visit the museum and walk through a series of well-preserved trenches. </a:t>
            </a:r>
          </a:p>
        </p:txBody>
      </p:sp>
    </p:spTree>
    <p:extLst>
      <p:ext uri="{BB962C8B-B14F-4D97-AF65-F5344CB8AC3E}">
        <p14:creationId xmlns:p14="http://schemas.microsoft.com/office/powerpoint/2010/main" val="69154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774</Words>
  <Application>Microsoft Office PowerPoint</Application>
  <PresentationFormat>On-screen Show (4:3)</PresentationFormat>
  <Paragraphs>90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Voyager School Travel</dc:creator>
  <cp:lastModifiedBy>Sam Taylor</cp:lastModifiedBy>
  <cp:revision>274</cp:revision>
  <dcterms:created xsi:type="dcterms:W3CDTF">2008-08-28T10:36:08Z</dcterms:created>
  <dcterms:modified xsi:type="dcterms:W3CDTF">2023-09-05T15:42:41Z</dcterms:modified>
</cp:coreProperties>
</file>