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84" y="96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voyagerschooltravel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90771" y="6352794"/>
            <a:ext cx="1362455" cy="1790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218" y="1179321"/>
            <a:ext cx="3284220" cy="1013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yagerschooltravel.com/school-trips-to-france/paris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oyagerschooltravel.com/about-us/our-accreditation/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yagerschooltravel.com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52143"/>
              <a:ext cx="9144000" cy="57058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2602865"/>
            </a:xfrm>
            <a:custGeom>
              <a:avLst/>
              <a:gdLst/>
              <a:ahLst/>
              <a:cxnLst/>
              <a:rect l="l" t="t" r="r" b="b"/>
              <a:pathLst>
                <a:path w="9144000" h="2602865">
                  <a:moveTo>
                    <a:pt x="9144000" y="0"/>
                  </a:moveTo>
                  <a:lnTo>
                    <a:pt x="0" y="0"/>
                  </a:lnTo>
                  <a:lnTo>
                    <a:pt x="0" y="2602639"/>
                  </a:lnTo>
                  <a:lnTo>
                    <a:pt x="9144000" y="20600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6354" y="477774"/>
            <a:ext cx="45167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0" dirty="0"/>
              <a:t>Your</a:t>
            </a:r>
            <a:r>
              <a:rPr sz="4400" spc="-110" dirty="0"/>
              <a:t> </a:t>
            </a:r>
            <a:r>
              <a:rPr sz="4400" dirty="0"/>
              <a:t>trip</a:t>
            </a:r>
            <a:r>
              <a:rPr sz="4400" spc="-105" dirty="0"/>
              <a:t> </a:t>
            </a:r>
            <a:r>
              <a:rPr sz="4400" dirty="0"/>
              <a:t>to</a:t>
            </a:r>
            <a:r>
              <a:rPr sz="4400" spc="-105" dirty="0"/>
              <a:t> </a:t>
            </a:r>
            <a:r>
              <a:rPr sz="4400" spc="-10" dirty="0"/>
              <a:t>Paris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546354" y="1156715"/>
            <a:ext cx="21380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DD–DD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YYYY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2261235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0" dirty="0"/>
              <a:t>Centre Pompidou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3009265" cy="2799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Immediately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recognizable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its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exterior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escalators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enormous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coloured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tubing,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Centre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Pompidou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home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Museum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Modern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Art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52069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works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displayed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chronologically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sections: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modern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period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well-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known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Matisse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Picasso,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contemporary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period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very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popular</a:t>
            </a:r>
            <a:r>
              <a:rPr sz="1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Andy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Warhol,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Niki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Saint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Phalle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Anish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Kapoor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7">
            <a:hlinkClick r:id="rId3"/>
            <a:extLst>
              <a:ext uri="{FF2B5EF4-FFF2-40B4-BE49-F238E27FC236}">
                <a16:creationId xmlns:a16="http://schemas.microsoft.com/office/drawing/2014/main" id="{CD7425F0-DB55-C6DB-9EC2-D145A0024EF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2128" y="41"/>
            <a:ext cx="5071872" cy="68579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2929255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dirty="0"/>
              <a:t>Louis</a:t>
            </a:r>
            <a:r>
              <a:rPr spc="-125" dirty="0"/>
              <a:t> </a:t>
            </a:r>
            <a:r>
              <a:rPr spc="-10" dirty="0"/>
              <a:t>Vuitton Foundation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5719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Louis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Vuitton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Foundation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French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museum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cultural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sponsored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LVMH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housing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works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categories: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Contemplative,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Pop,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Expressionist,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Music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Sound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1079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building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itself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there’s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terrace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offering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fantastic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views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7">
            <a:hlinkClick r:id="rId3"/>
            <a:extLst>
              <a:ext uri="{FF2B5EF4-FFF2-40B4-BE49-F238E27FC236}">
                <a16:creationId xmlns:a16="http://schemas.microsoft.com/office/drawing/2014/main" id="{F9E7CDF6-1E2F-08DD-3D5D-F641DF70628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2335" y="0"/>
            <a:ext cx="4931664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2363470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dirty="0"/>
              <a:t>Seine</a:t>
            </a:r>
            <a:r>
              <a:rPr spc="-20" dirty="0"/>
              <a:t> </a:t>
            </a:r>
            <a:r>
              <a:rPr spc="-10" dirty="0"/>
              <a:t>river cruise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02585" cy="151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271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Board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boat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enjoy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1-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hour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cruise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along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River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Seine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Admire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sights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Paris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such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Grand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Palais,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Invalides,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Musée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d’Orsay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Notre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Dame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Cathedral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water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7">
            <a:hlinkClick r:id="rId3"/>
            <a:extLst>
              <a:ext uri="{FF2B5EF4-FFF2-40B4-BE49-F238E27FC236}">
                <a16:creationId xmlns:a16="http://schemas.microsoft.com/office/drawing/2014/main" id="{F1E126EB-18F6-93F0-BB21-D8104ABEB2D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16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Chocolaterie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87337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Parisian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Chocolaterie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witness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sweet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treat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made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masters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course,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can’t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leave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without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trying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yourself!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7">
            <a:hlinkClick r:id="rId3"/>
            <a:extLst>
              <a:ext uri="{FF2B5EF4-FFF2-40B4-BE49-F238E27FC236}">
                <a16:creationId xmlns:a16="http://schemas.microsoft.com/office/drawing/2014/main" id="{D71D2787-7AEB-B7A8-A2DC-AC7CFFA14D2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16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Boulangerie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8511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French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bakery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“Boulangerie”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demonstration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walk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away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croissant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pain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au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chocolat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7">
            <a:hlinkClick r:id="rId3"/>
            <a:extLst>
              <a:ext uri="{FF2B5EF4-FFF2-40B4-BE49-F238E27FC236}">
                <a16:creationId xmlns:a16="http://schemas.microsoft.com/office/drawing/2014/main" id="{9F6D35B6-D166-E1B9-BD79-732576FCA87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16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Market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891790" cy="237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746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Paris’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bustling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morning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markets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pick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delicious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pastry,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baguette,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fresh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fruit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souvenir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great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opportunity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out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conversational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French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skills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interacting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stall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owners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248285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animateur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hand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7">
            <a:hlinkClick r:id="rId3"/>
            <a:extLst>
              <a:ext uri="{FF2B5EF4-FFF2-40B4-BE49-F238E27FC236}">
                <a16:creationId xmlns:a16="http://schemas.microsoft.com/office/drawing/2014/main" id="{5548B3ED-FAD5-4052-8103-5B1F891F206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2489200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dirty="0"/>
              <a:t>Château</a:t>
            </a:r>
            <a:r>
              <a:rPr spc="-10" dirty="0"/>
              <a:t> </a:t>
            </a:r>
            <a:r>
              <a:rPr spc="-25" dirty="0"/>
              <a:t>de </a:t>
            </a:r>
            <a:r>
              <a:rPr spc="-10" dirty="0"/>
              <a:t>Versailles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42590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857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Embark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guided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through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Louis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XIV’s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extravagant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Chateau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Versailles,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created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reflect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splendour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France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rest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World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Galerie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Glaces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King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Queen’s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apartments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scale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luxury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staggering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7">
            <a:hlinkClick r:id="rId3"/>
            <a:extLst>
              <a:ext uri="{FF2B5EF4-FFF2-40B4-BE49-F238E27FC236}">
                <a16:creationId xmlns:a16="http://schemas.microsoft.com/office/drawing/2014/main" id="{C6631B4E-562E-C784-103D-33A77A08B3E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25" dirty="0"/>
              <a:t>La </a:t>
            </a:r>
            <a:r>
              <a:rPr spc="-10" dirty="0"/>
              <a:t>Conciergerie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8733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Explore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Conciergerie,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has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storied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past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both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royal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palace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prison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French Revolution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7">
            <a:hlinkClick r:id="rId3"/>
            <a:extLst>
              <a:ext uri="{FF2B5EF4-FFF2-40B4-BE49-F238E27FC236}">
                <a16:creationId xmlns:a16="http://schemas.microsoft.com/office/drawing/2014/main" id="{1635F9E6-23C1-C1A3-9D85-3262B303141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50" dirty="0"/>
              <a:t>Château</a:t>
            </a:r>
            <a:r>
              <a:rPr spc="-254" dirty="0"/>
              <a:t> </a:t>
            </a:r>
            <a:r>
              <a:rPr spc="-25" dirty="0"/>
              <a:t>de </a:t>
            </a:r>
            <a:r>
              <a:rPr spc="-204" dirty="0"/>
              <a:t>Vaux-</a:t>
            </a:r>
            <a:r>
              <a:rPr spc="-160" dirty="0"/>
              <a:t>le-</a:t>
            </a:r>
            <a:r>
              <a:rPr spc="-140" dirty="0"/>
              <a:t>Vicomte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5719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Chateau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Vaux-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le-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Vicomte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built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1661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Nicolas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Fouquet,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managed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France’s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finances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Louis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XIV—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easy job!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2032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château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influential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architecture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mid-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17th-century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Europe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its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grandeur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hasn’t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faded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since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7">
            <a:hlinkClick r:id="rId3"/>
            <a:extLst>
              <a:ext uri="{FF2B5EF4-FFF2-40B4-BE49-F238E27FC236}">
                <a16:creationId xmlns:a16="http://schemas.microsoft.com/office/drawing/2014/main" id="{BF9C1EDA-6FAF-D532-DDA5-8DC172A9D3B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16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Parc</a:t>
            </a:r>
            <a:r>
              <a:rPr spc="-170" dirty="0"/>
              <a:t> </a:t>
            </a:r>
            <a:r>
              <a:rPr spc="-10" dirty="0"/>
              <a:t>Asterix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7815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334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Explore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theme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park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Astérix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comic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books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2286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Ride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rollercoasters,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many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shows,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watch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dolphins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follow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footprint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stole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Mona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Lisa!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great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laugh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guaranteed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an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occasion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7">
            <a:hlinkClick r:id="rId3"/>
            <a:extLst>
              <a:ext uri="{FF2B5EF4-FFF2-40B4-BE49-F238E27FC236}">
                <a16:creationId xmlns:a16="http://schemas.microsoft.com/office/drawing/2014/main" id="{A5E70BBC-D3E8-D4C3-05AD-2ED02374A50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218" y="273812"/>
            <a:ext cx="2761615" cy="230568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155"/>
              </a:spcBef>
            </a:pPr>
            <a:r>
              <a:rPr sz="4400" dirty="0"/>
              <a:t>We</a:t>
            </a:r>
            <a:r>
              <a:rPr sz="4400" spc="-105" dirty="0"/>
              <a:t> </a:t>
            </a:r>
            <a:r>
              <a:rPr sz="4400" spc="-20" dirty="0"/>
              <a:t>help </a:t>
            </a:r>
            <a:r>
              <a:rPr sz="4400" spc="-10" dirty="0"/>
              <a:t>students </a:t>
            </a:r>
            <a:r>
              <a:rPr sz="4400" dirty="0"/>
              <a:t>reach</a:t>
            </a:r>
            <a:r>
              <a:rPr sz="4400" spc="-110" dirty="0"/>
              <a:t> </a:t>
            </a:r>
            <a:r>
              <a:rPr sz="4400" spc="-25" dirty="0"/>
              <a:t>new </a:t>
            </a:r>
            <a:r>
              <a:rPr sz="4400" spc="-10" dirty="0"/>
              <a:t>heights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74218" y="3241801"/>
            <a:ext cx="319024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5405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Voyager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specialises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students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thrive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achieve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classroom.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believe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experiences,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exposure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local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culture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genuine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benefit.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32448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35,000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7">
            <a:hlinkClick r:id="rId3"/>
            <a:extLst>
              <a:ext uri="{FF2B5EF4-FFF2-40B4-BE49-F238E27FC236}">
                <a16:creationId xmlns:a16="http://schemas.microsoft.com/office/drawing/2014/main" id="{DE6A0AEE-D760-59D6-DBFA-1FA3267AE47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8317" y="0"/>
            <a:ext cx="5075682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2491740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0" dirty="0"/>
              <a:t>Catacombs </a:t>
            </a:r>
            <a:r>
              <a:rPr dirty="0"/>
              <a:t>of</a:t>
            </a:r>
            <a:r>
              <a:rPr spc="-35" dirty="0"/>
              <a:t> </a:t>
            </a:r>
            <a:r>
              <a:rPr spc="-10" dirty="0"/>
              <a:t>Paris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6118" y="2622550"/>
            <a:ext cx="3079115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431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faint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heart,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sz="1350" spc="-30" baseline="24691" dirty="0">
                <a:solidFill>
                  <a:srgbClr val="FFFFFF"/>
                </a:solidFill>
                <a:latin typeface="Arial"/>
                <a:cs typeface="Arial"/>
              </a:rPr>
              <a:t>th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century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underground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cemetery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welcomed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curious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visitors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since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1874!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50800" marR="939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Located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south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former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city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gate,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ossuary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holds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remains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of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approximately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six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million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tunnels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Paris’s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historic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stone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mines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7">
            <a:hlinkClick r:id="rId3"/>
            <a:extLst>
              <a:ext uri="{FF2B5EF4-FFF2-40B4-BE49-F238E27FC236}">
                <a16:creationId xmlns:a16="http://schemas.microsoft.com/office/drawing/2014/main" id="{953229D0-DB6E-3225-02C1-710AF3C06A2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5928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2083435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dirty="0"/>
              <a:t>Arc</a:t>
            </a:r>
            <a:r>
              <a:rPr spc="-10" dirty="0"/>
              <a:t> </a:t>
            </a:r>
            <a:r>
              <a:rPr spc="-25" dirty="0"/>
              <a:t>de </a:t>
            </a:r>
            <a:r>
              <a:rPr spc="-35" dirty="0"/>
              <a:t>Triomphe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39415" cy="151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behold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biggest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arch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world!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11620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commemorates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successes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Napoleonic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War,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celebrating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victories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lives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died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its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7">
            <a:hlinkClick r:id="rId3"/>
            <a:extLst>
              <a:ext uri="{FF2B5EF4-FFF2-40B4-BE49-F238E27FC236}">
                <a16:creationId xmlns:a16="http://schemas.microsoft.com/office/drawing/2014/main" id="{C0B665BF-A1B1-1802-F8B7-22BE8BC85EF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20" dirty="0"/>
              <a:t>Tour </a:t>
            </a:r>
            <a:r>
              <a:rPr spc="-10" dirty="0"/>
              <a:t>Montparnasse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2100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3664" algn="just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Step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Europe's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fastest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lift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56th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floor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Tour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Montparnasse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Interactive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screens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history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Paris,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carry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further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59th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floor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admire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finest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view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Paris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sun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sets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“City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lights”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lights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up!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7">
            <a:hlinkClick r:id="rId3"/>
            <a:extLst>
              <a:ext uri="{FF2B5EF4-FFF2-40B4-BE49-F238E27FC236}">
                <a16:creationId xmlns:a16="http://schemas.microsoft.com/office/drawing/2014/main" id="{28C0EA08-A101-5727-936F-42FF6607E72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618234"/>
            <a:ext cx="33039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Musée</a:t>
            </a:r>
            <a:r>
              <a:rPr spc="-20" dirty="0"/>
              <a:t> </a:t>
            </a:r>
            <a:r>
              <a:rPr spc="-10" dirty="0"/>
              <a:t>Picasso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1338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47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Musee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Picasso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able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artist's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creating process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includes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sketches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drawings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well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his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finished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products: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paintings,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engravings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sculptures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7">
            <a:hlinkClick r:id="rId3"/>
            <a:extLst>
              <a:ext uri="{FF2B5EF4-FFF2-40B4-BE49-F238E27FC236}">
                <a16:creationId xmlns:a16="http://schemas.microsoft.com/office/drawing/2014/main" id="{C64B31E8-DF76-FE62-0557-8D00CDB3A81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3934" y="0"/>
            <a:ext cx="5100066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0" dirty="0"/>
              <a:t>Disneyland Paris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81325" cy="237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8590">
              <a:lnSpc>
                <a:spcPct val="100000"/>
              </a:lnSpc>
              <a:spcBef>
                <a:spcPts val="95"/>
              </a:spcBef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tickets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give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both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Disneyland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Park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Walt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Disney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Studio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Park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Explore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Adventureland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beware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pirates,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discover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Fantasyland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find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Alice’s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Curious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Labyrinth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jumping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board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Mountain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travelling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Discoveryland,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unforgettable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memories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guaranteed!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7">
            <a:hlinkClick r:id="rId3"/>
            <a:extLst>
              <a:ext uri="{FF2B5EF4-FFF2-40B4-BE49-F238E27FC236}">
                <a16:creationId xmlns:a16="http://schemas.microsoft.com/office/drawing/2014/main" id="{AF58231D-974E-C3C4-1076-A4035FFB9DC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3199765" cy="145224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dirty="0"/>
              <a:t>Cité</a:t>
            </a:r>
            <a:r>
              <a:rPr spc="-15" dirty="0"/>
              <a:t> </a:t>
            </a:r>
            <a:r>
              <a:rPr spc="-25" dirty="0"/>
              <a:t>des </a:t>
            </a:r>
            <a:r>
              <a:rPr dirty="0"/>
              <a:t>Sciences</a:t>
            </a:r>
            <a:r>
              <a:rPr spc="-40" dirty="0"/>
              <a:t> </a:t>
            </a:r>
            <a:r>
              <a:rPr dirty="0"/>
              <a:t>et</a:t>
            </a:r>
            <a:r>
              <a:rPr spc="-10" dirty="0"/>
              <a:t> </a:t>
            </a:r>
            <a:r>
              <a:rPr spc="-25" dirty="0"/>
              <a:t>de </a:t>
            </a:r>
            <a:r>
              <a:rPr spc="-10" dirty="0"/>
              <a:t>l'Industrie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972562"/>
            <a:ext cx="2814320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9464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Cité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Sciences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l'Industrie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biggest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science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museum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Europe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large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interactive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science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museum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numerous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exhibits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dedicated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science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digestible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aren’t scientists!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7">
            <a:hlinkClick r:id="rId3"/>
            <a:extLst>
              <a:ext uri="{FF2B5EF4-FFF2-40B4-BE49-F238E27FC236}">
                <a16:creationId xmlns:a16="http://schemas.microsoft.com/office/drawing/2014/main" id="{ACDD6C32-D12B-7630-8E02-59910E0A8D5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8403" y="6077458"/>
            <a:ext cx="64833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Find</a:t>
            </a:r>
            <a:r>
              <a:rPr sz="10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 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9938" y="2907538"/>
            <a:ext cx="5561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France</a:t>
            </a:r>
            <a:r>
              <a:rPr spc="-25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dirty="0"/>
              <a:t>waiting</a:t>
            </a:r>
            <a:r>
              <a:rPr spc="-40" dirty="0"/>
              <a:t> </a:t>
            </a:r>
            <a:r>
              <a:rPr dirty="0"/>
              <a:t>for</a:t>
            </a:r>
            <a:r>
              <a:rPr spc="-20" dirty="0"/>
              <a:t> you!</a:t>
            </a:r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73881845-0613-2D83-4D2B-33E1CC4C6FCF}"/>
              </a:ext>
            </a:extLst>
          </p:cNvPr>
          <p:cNvSpPr txBox="1"/>
          <p:nvPr/>
        </p:nvSpPr>
        <p:spPr>
          <a:xfrm>
            <a:off x="2417926" y="5486400"/>
            <a:ext cx="4305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Click here for more information about the trip!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6978" y="-17206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218" y="273812"/>
            <a:ext cx="2943860" cy="1232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50"/>
              </a:lnSpc>
              <a:spcBef>
                <a:spcPts val="95"/>
              </a:spcBef>
            </a:pPr>
            <a:r>
              <a:rPr sz="4400" spc="-40" dirty="0"/>
              <a:t>You’re</a:t>
            </a:r>
            <a:r>
              <a:rPr sz="4400" spc="-254" dirty="0"/>
              <a:t> </a:t>
            </a:r>
            <a:r>
              <a:rPr sz="4400" spc="-25" dirty="0"/>
              <a:t>in</a:t>
            </a:r>
            <a:endParaRPr sz="4400"/>
          </a:p>
          <a:p>
            <a:pPr marL="12700">
              <a:lnSpc>
                <a:spcPts val="4750"/>
              </a:lnSpc>
            </a:pPr>
            <a:r>
              <a:rPr sz="4400" dirty="0"/>
              <a:t>safe</a:t>
            </a:r>
            <a:r>
              <a:rPr sz="4400" spc="-100" dirty="0"/>
              <a:t> </a:t>
            </a:r>
            <a:r>
              <a:rPr sz="4400" spc="-10" dirty="0"/>
              <a:t>hands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74218" y="2089404"/>
            <a:ext cx="3286125" cy="3293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child’s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priority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highest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standards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met.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40"/>
              </a:spcBef>
            </a:pPr>
            <a:endParaRPr sz="1400"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Font typeface="Wingdings"/>
              <a:buChar char=""/>
              <a:tabLst>
                <a:tab pos="297815" algn="l"/>
              </a:tabLst>
            </a:pP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ABTA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endParaRPr sz="1400"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ATOL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ABTOT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protected</a:t>
            </a:r>
            <a:endParaRPr sz="1400"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Forum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(STF)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endParaRPr sz="1400" dirty="0">
              <a:latin typeface="Arial"/>
              <a:cs typeface="Arial"/>
            </a:endParaRPr>
          </a:p>
          <a:p>
            <a:pPr marL="298450" marR="436245" indent="-285750">
              <a:lnSpc>
                <a:spcPct val="15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Classroom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(LOtC)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Badge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holder</a:t>
            </a:r>
            <a:endParaRPr sz="1400"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AAIAC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Adventuremark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holder</a:t>
            </a:r>
            <a:endParaRPr sz="1400"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Audited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400"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4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accommodation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audited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B67260-A5D0-0DD1-C9DF-EAE911B5368A}"/>
              </a:ext>
            </a:extLst>
          </p:cNvPr>
          <p:cNvGrpSpPr/>
          <p:nvPr/>
        </p:nvGrpSpPr>
        <p:grpSpPr>
          <a:xfrm>
            <a:off x="5924550" y="553212"/>
            <a:ext cx="1535429" cy="5768339"/>
            <a:chOff x="5924550" y="553212"/>
            <a:chExt cx="1535429" cy="576833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2179" y="1629155"/>
              <a:ext cx="1360169" cy="46923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4550" y="553212"/>
              <a:ext cx="1535429" cy="71704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D40568-4005-E1C9-94FB-8EB0D2216D5F}"/>
              </a:ext>
            </a:extLst>
          </p:cNvPr>
          <p:cNvGrpSpPr/>
          <p:nvPr/>
        </p:nvGrpSpPr>
        <p:grpSpPr>
          <a:xfrm>
            <a:off x="1066800" y="5878707"/>
            <a:ext cx="3069651" cy="762455"/>
            <a:chOff x="1066800" y="5878707"/>
            <a:chExt cx="3069651" cy="762455"/>
          </a:xfrm>
        </p:grpSpPr>
        <p:pic>
          <p:nvPicPr>
            <p:cNvPr id="10" name="Graphic 9" descr="Internet with solid fill">
              <a:extLst>
                <a:ext uri="{FF2B5EF4-FFF2-40B4-BE49-F238E27FC236}">
                  <a16:creationId xmlns:a16="http://schemas.microsoft.com/office/drawing/2014/main" id="{9BD4C9FF-7FB6-8E95-820C-A9DA203C3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75764" y="5878707"/>
              <a:ext cx="540765" cy="54076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AEA81F-B126-45AF-30FE-6E2D1D9A27CB}"/>
                </a:ext>
              </a:extLst>
            </p:cNvPr>
            <p:cNvSpPr txBox="1"/>
            <p:nvPr/>
          </p:nvSpPr>
          <p:spPr>
            <a:xfrm>
              <a:off x="1066800" y="6379552"/>
              <a:ext cx="306965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844"/>
                </a:spcBef>
                <a:tabLst>
                  <a:tab pos="297815" algn="l"/>
                </a:tabLst>
              </a:pPr>
              <a:r>
                <a:rPr lang="en-US" sz="1100" dirty="0">
                  <a:solidFill>
                    <a:srgbClr val="FFFFFF"/>
                  </a:solidFill>
                  <a:latin typeface="Arial"/>
                  <a:cs typeface="Arial"/>
                  <a:hlinkClick r:id="rId6"/>
                </a:rPr>
                <a:t>M</a:t>
              </a:r>
              <a:r>
                <a:rPr lang="en-GB" sz="1100" dirty="0">
                  <a:solidFill>
                    <a:srgbClr val="FFFFFF"/>
                  </a:solidFill>
                  <a:latin typeface="Arial"/>
                  <a:cs typeface="Arial"/>
                  <a:hlinkClick r:id="rId6"/>
                </a:rPr>
                <a:t>ore about accreditation.</a:t>
              </a:r>
              <a:endParaRPr lang="en-GB" sz="11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1828800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0" dirty="0"/>
              <a:t>Champs Elysées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51480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Stroll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along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Avenue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Champs-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Élysées,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famous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avenue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Paris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208279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its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cinemas,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cafés,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luxury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specialty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shops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clipped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horse-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chestnut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trees,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remains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expensive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strip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real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estate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Europe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7">
            <a:hlinkClick r:id="rId3"/>
            <a:extLst>
              <a:ext uri="{FF2B5EF4-FFF2-40B4-BE49-F238E27FC236}">
                <a16:creationId xmlns:a16="http://schemas.microsoft.com/office/drawing/2014/main" id="{17522591-7584-C802-CB90-228EE8BB82F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618234"/>
            <a:ext cx="2582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Eiffel </a:t>
            </a:r>
            <a:r>
              <a:rPr spc="-50" dirty="0"/>
              <a:t>Tower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2163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6319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visited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tourist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attractions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world,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stop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famous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Eiffel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Tower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Created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1889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Exposition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Universelle,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'La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Dame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Fer'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stands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324m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tall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weighs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than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10,000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tons!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7">
            <a:hlinkClick r:id="rId3"/>
            <a:extLst>
              <a:ext uri="{FF2B5EF4-FFF2-40B4-BE49-F238E27FC236}">
                <a16:creationId xmlns:a16="http://schemas.microsoft.com/office/drawing/2014/main" id="{2F34D7D7-01C7-625C-E6AF-A33CB5FEFCA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1931035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dirty="0"/>
              <a:t>Stade</a:t>
            </a:r>
            <a:r>
              <a:rPr spc="-20" dirty="0"/>
              <a:t> </a:t>
            </a:r>
            <a:r>
              <a:rPr spc="-25" dirty="0"/>
              <a:t>de </a:t>
            </a:r>
            <a:r>
              <a:rPr spc="-10" dirty="0"/>
              <a:t>France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57830" cy="151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Enjoy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2-hour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guided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tour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80,000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capacity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stadium,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built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specially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1998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World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Cup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2286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Stade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France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biggest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stadium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France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home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France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football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7">
            <a:hlinkClick r:id="rId3"/>
            <a:extLst>
              <a:ext uri="{FF2B5EF4-FFF2-40B4-BE49-F238E27FC236}">
                <a16:creationId xmlns:a16="http://schemas.microsoft.com/office/drawing/2014/main" id="{C9E7A5E4-1AEE-10C9-A704-C5768CB4659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16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Louvre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3009900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home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French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Royal</a:t>
            </a:r>
            <a:r>
              <a:rPr sz="14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family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Louis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XIV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moved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headquarters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Versailles,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Louvre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now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largest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visited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art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museum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world!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18224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famous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pieces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its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include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Venus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Milo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Mona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Lisa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7">
            <a:hlinkClick r:id="rId3"/>
            <a:extLst>
              <a:ext uri="{FF2B5EF4-FFF2-40B4-BE49-F238E27FC236}">
                <a16:creationId xmlns:a16="http://schemas.microsoft.com/office/drawing/2014/main" id="{1D90E0A2-6EAE-6C9D-785E-C99BF4FB66D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dirty="0"/>
              <a:t>Montmartre</a:t>
            </a:r>
            <a:r>
              <a:rPr spc="-175" dirty="0"/>
              <a:t> </a:t>
            </a:r>
            <a:r>
              <a:rPr spc="-50" dirty="0"/>
              <a:t>&amp; </a:t>
            </a:r>
            <a:r>
              <a:rPr dirty="0"/>
              <a:t>Sacré</a:t>
            </a:r>
            <a:r>
              <a:rPr spc="-25" dirty="0"/>
              <a:t> </a:t>
            </a:r>
            <a:r>
              <a:rPr spc="-20" dirty="0"/>
              <a:t>Cœur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9021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413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artists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had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studios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worked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around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Montmartre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Salvador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Dalí,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Modigliani,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Claude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Monet,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Pablo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Picasso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Vincent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Gogh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famous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artists’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square,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Tertre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today’s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painters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caricaturists,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course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don’t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miss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beautiful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white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Sacré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Cœur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basilica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7">
            <a:hlinkClick r:id="rId3"/>
            <a:extLst>
              <a:ext uri="{FF2B5EF4-FFF2-40B4-BE49-F238E27FC236}">
                <a16:creationId xmlns:a16="http://schemas.microsoft.com/office/drawing/2014/main" id="{328138C7-E45C-CBD4-60B5-83AE1B652E2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16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Ile</a:t>
            </a:r>
            <a:r>
              <a:rPr spc="-20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la</a:t>
            </a:r>
            <a:r>
              <a:rPr spc="-10" dirty="0"/>
              <a:t> </a:t>
            </a:r>
            <a:r>
              <a:rPr spc="-20" dirty="0"/>
              <a:t>Cité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8958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Ile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Cité,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middle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river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Seine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3302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Admire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Notre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Dame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cathedral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its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stunning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Rose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window,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Sainte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Chapelle,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considered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beautiful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church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Paris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685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Ile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Cité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plays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host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Palais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Justice,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Prefecture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Police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Hotel-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Dieu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7">
            <a:hlinkClick r:id="rId3"/>
            <a:extLst>
              <a:ext uri="{FF2B5EF4-FFF2-40B4-BE49-F238E27FC236}">
                <a16:creationId xmlns:a16="http://schemas.microsoft.com/office/drawing/2014/main" id="{37A6FF57-48B0-F017-9DB7-25B41B16F14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1677</Words>
  <Application>Microsoft Office PowerPoint</Application>
  <PresentationFormat>On-screen Show (4:3)</PresentationFormat>
  <Paragraphs>163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Your trip to Paris</vt:lpstr>
      <vt:lpstr>We help students reach new heights</vt:lpstr>
      <vt:lpstr>You’re in safe hands</vt:lpstr>
      <vt:lpstr>Champs Elysées</vt:lpstr>
      <vt:lpstr>Eiffel Tower</vt:lpstr>
      <vt:lpstr>Stade de France</vt:lpstr>
      <vt:lpstr>Louvre</vt:lpstr>
      <vt:lpstr>Montmartre &amp; Sacré Cœur</vt:lpstr>
      <vt:lpstr>Ile de la Cité</vt:lpstr>
      <vt:lpstr>Centre Pompidou</vt:lpstr>
      <vt:lpstr>Louis Vuitton Foundation</vt:lpstr>
      <vt:lpstr>Seine river cruise</vt:lpstr>
      <vt:lpstr>Chocolaterie</vt:lpstr>
      <vt:lpstr>Boulangerie</vt:lpstr>
      <vt:lpstr>Market</vt:lpstr>
      <vt:lpstr>Château de Versailles</vt:lpstr>
      <vt:lpstr>La Conciergerie</vt:lpstr>
      <vt:lpstr>Château de Vaux-le-Vicomte</vt:lpstr>
      <vt:lpstr>Parc Asterix</vt:lpstr>
      <vt:lpstr>Catacombs of Paris</vt:lpstr>
      <vt:lpstr>Arc de Triomphe</vt:lpstr>
      <vt:lpstr>Tour Montparnasse</vt:lpstr>
      <vt:lpstr>Musée Picasso</vt:lpstr>
      <vt:lpstr>Disneyland Paris</vt:lpstr>
      <vt:lpstr>Cité des Sciences et de l'Industrie</vt:lpstr>
      <vt:lpstr>France is waiting for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Paris</dc:title>
  <dc:creator>Voyager School Travel</dc:creator>
  <cp:lastModifiedBy>Emma Heasman</cp:lastModifiedBy>
  <cp:revision>6</cp:revision>
  <dcterms:created xsi:type="dcterms:W3CDTF">2024-04-03T09:08:18Z</dcterms:created>
  <dcterms:modified xsi:type="dcterms:W3CDTF">2024-04-04T08:36:19Z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2024-04-03T00:00:00Z</vt:filetime>
  </property>
  <property fmtid="{D5CDD505-2E9C-101B-9397-08002B2CF9AE}" pid="3" name="Creator">
    <vt:lpwstr>MicrosoftÂ® PowerPointÂ® 2019</vt:lpwstr>
  </property>
  <property fmtid="{D5CDD505-2E9C-101B-9397-08002B2CF9AE}" pid="4" name="LastSaved">
    <vt:filetime>2024-04-03T00:00:00Z</vt:filetime>
  </property>
  <property fmtid="{D5CDD505-2E9C-101B-9397-08002B2CF9AE}" pid="5" name="Producer">
    <vt:lpwstr>Adobe PDF Services</vt:lpwstr>
  </property>
</Properties>
</file>