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771" y="6352794"/>
            <a:ext cx="1362455" cy="1790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18" y="1179321"/>
            <a:ext cx="3284220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school-trips-to-spain/" TargetMode="External"/><Relationship Id="rId2" Type="http://schemas.openxmlformats.org/officeDocument/2006/relationships/hyperlink" Target="https://www.voyagerschooltravel.com/school-trips-to-france/pari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yagerschooltravel.com/about-us/our-accreditation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walking around Park Güell&#10;&#10;Description automatically generated">
            <a:extLst>
              <a:ext uri="{FF2B5EF4-FFF2-40B4-BE49-F238E27FC236}">
                <a16:creationId xmlns:a16="http://schemas.microsoft.com/office/drawing/2014/main" id="{1D2B1F1A-769E-6456-747A-CB8FEA7EF6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9012"/>
            <a:ext cx="9144000" cy="561898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9144000" cy="2602865"/>
          </a:xfrm>
          <a:custGeom>
            <a:avLst/>
            <a:gdLst/>
            <a:ahLst/>
            <a:cxnLst/>
            <a:rect l="l" t="t" r="r" b="b"/>
            <a:pathLst>
              <a:path w="9144000" h="2602865">
                <a:moveTo>
                  <a:pt x="9144000" y="0"/>
                </a:moveTo>
                <a:lnTo>
                  <a:pt x="0" y="0"/>
                </a:lnTo>
                <a:lnTo>
                  <a:pt x="0" y="2602639"/>
                </a:lnTo>
                <a:lnTo>
                  <a:pt x="9144000" y="2060012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6354" y="477774"/>
            <a:ext cx="638784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0" dirty="0"/>
              <a:t>Your</a:t>
            </a:r>
            <a:r>
              <a:rPr sz="4400" spc="-110" dirty="0"/>
              <a:t> </a:t>
            </a:r>
            <a:r>
              <a:rPr sz="4400" dirty="0"/>
              <a:t>trip</a:t>
            </a:r>
            <a:r>
              <a:rPr sz="4400" spc="-105" dirty="0"/>
              <a:t> </a:t>
            </a:r>
            <a:r>
              <a:rPr sz="4400" dirty="0"/>
              <a:t>to</a:t>
            </a:r>
            <a:r>
              <a:rPr sz="4400" spc="-105" dirty="0"/>
              <a:t> </a:t>
            </a:r>
            <a:r>
              <a:rPr lang="en-US" sz="4400" spc="-10" dirty="0"/>
              <a:t>Barcelona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546354" y="1156715"/>
            <a:ext cx="2138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DD–DD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YYYY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0733D36-D39D-7B61-65F2-FF61042E1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590" y="0"/>
            <a:ext cx="4931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261235" cy="1465786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lang="en-GB" sz="3600" dirty="0"/>
              <a:t>Las Ramblas</a:t>
            </a:r>
            <a:br>
              <a:rPr lang="en-GB" sz="3600" dirty="0"/>
            </a:b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3009265" cy="19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Discover the central most boulevard which cuts through the heart of the city centre - a vibrant and lively promenade filled with Barcelona action at its best!</a:t>
            </a:r>
          </a:p>
          <a:p>
            <a:endParaRPr lang="en-GB" sz="1400" b="0" dirty="0">
              <a:solidFill>
                <a:schemeClr val="bg1"/>
              </a:solidFill>
            </a:endParaRPr>
          </a:p>
          <a:p>
            <a:r>
              <a:rPr lang="en-GB" sz="1400" b="0" dirty="0">
                <a:solidFill>
                  <a:schemeClr val="bg1"/>
                </a:solidFill>
              </a:rPr>
              <a:t>Head to La </a:t>
            </a:r>
            <a:r>
              <a:rPr lang="en-GB" sz="1400" b="0" dirty="0" err="1">
                <a:solidFill>
                  <a:schemeClr val="bg1"/>
                </a:solidFill>
              </a:rPr>
              <a:t>Boqueria</a:t>
            </a:r>
            <a:r>
              <a:rPr lang="en-GB" sz="1400" b="0" dirty="0">
                <a:solidFill>
                  <a:schemeClr val="bg1"/>
                </a:solidFill>
              </a:rPr>
              <a:t>, the most famous market in Barcelona and try some of the great food on offer.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9AC1B1-0774-723A-48FC-16FA1D2F4C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590" y="-4916"/>
            <a:ext cx="493141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-4916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387106"/>
            <a:ext cx="3385565" cy="101694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lang="en-GB" dirty="0"/>
              <a:t>Port Aventura</a:t>
            </a:r>
            <a:br>
              <a:rPr lang="en-GB" sz="2800" dirty="0">
                <a:solidFill>
                  <a:srgbClr val="1E1E1E"/>
                </a:solidFill>
              </a:rPr>
            </a:b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479134" y="2525546"/>
            <a:ext cx="295719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Spend the full day of thrills at Port Aventura theme park </a:t>
            </a:r>
            <a:r>
              <a:rPr lang="en-US" sz="1400" b="0" dirty="0">
                <a:solidFill>
                  <a:schemeClr val="bg1"/>
                </a:solidFill>
              </a:rPr>
              <a:t>with rides, live entertainment and other amusements!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9C57D0-C517-A861-9623-68316D5E5C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879" y="0"/>
            <a:ext cx="4975121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-4916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524000"/>
            <a:ext cx="2363470" cy="673261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r>
              <a:rPr lang="en-GB" sz="3600" dirty="0"/>
              <a:t>Bosc </a:t>
            </a:r>
            <a:r>
              <a:rPr lang="en-GB" sz="3600" dirty="0" err="1"/>
              <a:t>Urba</a:t>
            </a:r>
            <a:endParaRPr lang="en-GB" sz="2800" b="0" dirty="0"/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02585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Experience the first adventure park in the city. Zip lines, climbing forest networks, bungee jumping and bridges are some of the attractions awaiting you!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BC35CC91-81E1-401A-9B62-9F4F5654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590" y="12290"/>
            <a:ext cx="4931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57314"/>
            <a:ext cx="3107182" cy="2118016"/>
          </a:xfrm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600" dirty="0" err="1"/>
              <a:t>Montjuic</a:t>
            </a:r>
            <a:r>
              <a:rPr lang="en-GB" sz="3600" dirty="0"/>
              <a:t> Cable Car </a:t>
            </a:r>
            <a:br>
              <a:rPr lang="en-GB" sz="3600" dirty="0">
                <a:solidFill>
                  <a:srgbClr val="1E1E1E"/>
                </a:solidFill>
              </a:rPr>
            </a:b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474218" y="3109042"/>
            <a:ext cx="287337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You’ve already explored the city on foot, now see it from above! Ride the cable car over Barcelona and catch some amazing views.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FFC69858-A244-3057-6759-F7089C75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590" y="0"/>
            <a:ext cx="4931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Boat Trip</a:t>
            </a: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5115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Take to the water on a Las </a:t>
            </a:r>
            <a:r>
              <a:rPr lang="en-GB" sz="1400" b="0" dirty="0" err="1">
                <a:solidFill>
                  <a:schemeClr val="bg1"/>
                </a:solidFill>
              </a:rPr>
              <a:t>Golondrinas</a:t>
            </a:r>
            <a:r>
              <a:rPr lang="en-GB" sz="1400" b="0" dirty="0">
                <a:solidFill>
                  <a:schemeClr val="bg1"/>
                </a:solidFill>
              </a:rPr>
              <a:t> boat tour of the port of Barcelona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50F905-EF7D-88BD-C6D6-20A90C40C3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590" y="0"/>
            <a:ext cx="491912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Camp Nou</a:t>
            </a: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91790" cy="23820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You can visit every corner of the stadium and get a first-hand look at the places where day to day life takes place at the club and feel the magic of a five-star venue. </a:t>
            </a:r>
          </a:p>
          <a:p>
            <a:endParaRPr lang="en-GB" sz="1400" b="0" dirty="0">
              <a:solidFill>
                <a:schemeClr val="bg1"/>
              </a:solidFill>
            </a:endParaRPr>
          </a:p>
          <a:p>
            <a:r>
              <a:rPr lang="en-GB" sz="1400" b="0" dirty="0">
                <a:solidFill>
                  <a:schemeClr val="bg1"/>
                </a:solidFill>
              </a:rPr>
              <a:t>The Camp Nou Tour takes you through the past and present of an emblematic stadium for both Barça supporters and other football fans alike.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BFB57A-2055-E3F5-6A10-7D4709F5AC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590" y="0"/>
            <a:ext cx="493141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489200" cy="1465786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lang="en-GB" dirty="0"/>
              <a:t>Flamenco and Tapas</a:t>
            </a:r>
            <a:br>
              <a:rPr lang="en-GB" b="0" dirty="0">
                <a:solidFill>
                  <a:srgbClr val="1E1E1E"/>
                </a:solidFill>
              </a:rPr>
            </a:b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425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Take a Spanish dance class to learn Flamenco, followed by a traditional tapas dinner to get a taste for the local cuisine.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37FCD0E-EB27-E026-B23F-B29E73C47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590" y="0"/>
            <a:ext cx="4931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9637" y="1600200"/>
            <a:ext cx="3284220" cy="568104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lang="en-US" spc="-25" dirty="0"/>
              <a:t>Tapas Dinner</a:t>
            </a: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449637" y="2548898"/>
            <a:ext cx="287337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Your students will enjoy a different meal and taste the authentic local tapas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8403" y="6077458"/>
            <a:ext cx="6483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862178"/>
            <a:ext cx="9144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Barcelona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waiting</a:t>
            </a:r>
            <a:r>
              <a:rPr spc="-40" dirty="0"/>
              <a:t> </a:t>
            </a:r>
            <a:r>
              <a:rPr dirty="0"/>
              <a:t>for</a:t>
            </a:r>
            <a:r>
              <a:rPr spc="-20" dirty="0"/>
              <a:t> you!</a:t>
            </a: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FB68685-FA4F-A287-889D-4D689AF76AE1}"/>
              </a:ext>
            </a:extLst>
          </p:cNvPr>
          <p:cNvSpPr txBox="1"/>
          <p:nvPr/>
        </p:nvSpPr>
        <p:spPr>
          <a:xfrm>
            <a:off x="2417926" y="5486400"/>
            <a:ext cx="4305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3"/>
              </a:rPr>
              <a:t>Click here for more information about the trip!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761615" cy="230568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55"/>
              </a:spcBef>
            </a:pPr>
            <a:r>
              <a:rPr sz="4400" dirty="0"/>
              <a:t>We</a:t>
            </a:r>
            <a:r>
              <a:rPr sz="4400" spc="-105" dirty="0"/>
              <a:t> </a:t>
            </a:r>
            <a:r>
              <a:rPr sz="4400" spc="-20" dirty="0"/>
              <a:t>help </a:t>
            </a:r>
            <a:r>
              <a:rPr sz="4400" spc="-10" dirty="0"/>
              <a:t>students </a:t>
            </a:r>
            <a:r>
              <a:rPr sz="4400" dirty="0"/>
              <a:t>reach</a:t>
            </a:r>
            <a:r>
              <a:rPr sz="4400" spc="-110" dirty="0"/>
              <a:t> </a:t>
            </a:r>
            <a:r>
              <a:rPr sz="4400" spc="-25" dirty="0"/>
              <a:t>new </a:t>
            </a:r>
            <a:r>
              <a:rPr sz="4400" spc="-10" dirty="0"/>
              <a:t>heights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3241801"/>
            <a:ext cx="31902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Voyager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specialises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genuine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benefit.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32448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35,000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553212"/>
            <a:ext cx="2943860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400" spc="-40" dirty="0"/>
              <a:t>You’re</a:t>
            </a:r>
            <a:r>
              <a:rPr sz="4400" spc="-254" dirty="0"/>
              <a:t> </a:t>
            </a:r>
            <a:r>
              <a:rPr sz="4400" spc="-25" dirty="0"/>
              <a:t>in</a:t>
            </a:r>
            <a:endParaRPr sz="4400" dirty="0"/>
          </a:p>
          <a:p>
            <a:pPr marL="12700">
              <a:lnSpc>
                <a:spcPts val="4750"/>
              </a:lnSpc>
            </a:pPr>
            <a:r>
              <a:rPr sz="4400" dirty="0"/>
              <a:t>safe</a:t>
            </a:r>
            <a:r>
              <a:rPr sz="4400" spc="-100" dirty="0"/>
              <a:t> </a:t>
            </a:r>
            <a:r>
              <a:rPr sz="4400" spc="-10" dirty="0"/>
              <a:t>hands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474218" y="2089404"/>
            <a:ext cx="3286125" cy="3293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child’s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"/>
              <a:tabLst>
                <a:tab pos="297815" algn="l"/>
              </a:tabLst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ABTA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ATOL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ABTOT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Forum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(STF)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8450" marR="436245" indent="-285750">
              <a:lnSpc>
                <a:spcPct val="15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(LOtC)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Badge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AAIAC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Adventuremark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79" y="1629155"/>
            <a:ext cx="1360169" cy="46923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550" y="553212"/>
            <a:ext cx="1535429" cy="71704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BD224CD-1E0B-211A-BFCC-9D6C25DC3DC4}"/>
              </a:ext>
            </a:extLst>
          </p:cNvPr>
          <p:cNvGrpSpPr/>
          <p:nvPr/>
        </p:nvGrpSpPr>
        <p:grpSpPr>
          <a:xfrm>
            <a:off x="1066800" y="5878707"/>
            <a:ext cx="3069651" cy="762455"/>
            <a:chOff x="1066800" y="5878707"/>
            <a:chExt cx="3069651" cy="762455"/>
          </a:xfrm>
        </p:grpSpPr>
        <p:pic>
          <p:nvPicPr>
            <p:cNvPr id="9" name="Graphic 8" descr="Internet with solid fill">
              <a:extLst>
                <a:ext uri="{FF2B5EF4-FFF2-40B4-BE49-F238E27FC236}">
                  <a16:creationId xmlns:a16="http://schemas.microsoft.com/office/drawing/2014/main" id="{EAE73C59-255A-7826-EE20-B5BAD5761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035E54-E7CD-CEA2-1EC0-952D596426EC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259512B-A2EA-42B8-017E-D2DBC59E3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24399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3030982" cy="101694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lang="en-US" spc="-10" dirty="0"/>
              <a:t>Guided Walking Tour</a:t>
            </a: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51480" cy="17485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GB" sz="1400" b="0" dirty="0">
                <a:solidFill>
                  <a:schemeClr val="bg1"/>
                </a:solidFill>
              </a:rPr>
              <a:t>The best way to see the city is of course on foot! Gear up for a guided walking tour of beautiful Barcelona where you will get a feel of Catalonian life and see the sights that make this Spanish city so distinct.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13603C2C-BA12-CB6A-2313-FA82DC1E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0"/>
            <a:ext cx="5184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object 4"/>
          <p:cNvGrpSpPr/>
          <p:nvPr/>
        </p:nvGrpSpPr>
        <p:grpSpPr>
          <a:xfrm>
            <a:off x="1" y="0"/>
            <a:ext cx="8305800" cy="6858000"/>
            <a:chOff x="0" y="0"/>
            <a:chExt cx="8791575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618234"/>
            <a:ext cx="258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0" dirty="0"/>
              <a:t>Girona</a:t>
            </a:r>
            <a:endParaRPr spc="-50" dirty="0"/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2163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Explore the city of Girona, known for its medieval architecture and it’s walled Old Quarter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28E89C-07E9-282C-CE6F-C252B2EB46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513" y="0"/>
            <a:ext cx="5032487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" y="0"/>
            <a:ext cx="8580628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1066" y="1446164"/>
            <a:ext cx="3030982" cy="101694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lang="en-GB" sz="3600" dirty="0" err="1"/>
              <a:t>Museu</a:t>
            </a:r>
            <a:r>
              <a:rPr lang="en-GB" sz="3600" dirty="0"/>
              <a:t> Dalí</a:t>
            </a:r>
            <a:br>
              <a:rPr lang="en-GB" sz="3600" dirty="0"/>
            </a:b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401066" y="2440922"/>
            <a:ext cx="2957830" cy="19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Head to the city of Figueres to explore the Salvador Dalí museum.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b="0" dirty="0">
                <a:solidFill>
                  <a:schemeClr val="bg1"/>
                </a:solidFill>
              </a:rPr>
              <a:t>Dalí designed the museum himself, from the architecture of the building to the art within.</a:t>
            </a:r>
          </a:p>
          <a:p>
            <a:endParaRPr lang="en-GB" sz="1400" b="0" dirty="0">
              <a:solidFill>
                <a:schemeClr val="bg1"/>
              </a:solidFill>
            </a:endParaRPr>
          </a:p>
          <a:p>
            <a:r>
              <a:rPr lang="en-GB" sz="1400" b="0" dirty="0">
                <a:solidFill>
                  <a:schemeClr val="bg1"/>
                </a:solidFill>
              </a:rPr>
              <a:t>Take some time to wander around the town afterwards.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C98745-8112-B377-8296-5167E93DAA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557" y="0"/>
            <a:ext cx="5145024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832213"/>
            <a:ext cx="3124200" cy="2118016"/>
          </a:xfrm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600" dirty="0"/>
              <a:t>Sagrada </a:t>
            </a:r>
            <a:r>
              <a:rPr lang="en-GB" sz="3600" dirty="0" err="1"/>
              <a:t>Família</a:t>
            </a:r>
            <a:br>
              <a:rPr lang="en-GB" sz="2800" dirty="0">
                <a:solidFill>
                  <a:srgbClr val="1E1E1E"/>
                </a:solidFill>
              </a:rPr>
            </a:b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474218" y="2667000"/>
            <a:ext cx="300990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This visit is not included in the tour price.</a:t>
            </a:r>
          </a:p>
          <a:p>
            <a:endParaRPr lang="en-GB" sz="1400" b="0" dirty="0">
              <a:solidFill>
                <a:schemeClr val="bg1"/>
              </a:solidFill>
            </a:endParaRPr>
          </a:p>
          <a:p>
            <a:r>
              <a:rPr lang="en-GB" sz="1400" b="0" dirty="0">
                <a:solidFill>
                  <a:schemeClr val="bg1"/>
                </a:solidFill>
              </a:rPr>
              <a:t>Marvel at </a:t>
            </a:r>
            <a:r>
              <a:rPr lang="en-GB" sz="1400" b="0" dirty="0" err="1">
                <a:solidFill>
                  <a:schemeClr val="bg1"/>
                </a:solidFill>
              </a:rPr>
              <a:t>Gaudí’s</a:t>
            </a:r>
            <a:r>
              <a:rPr lang="en-GB" sz="1400" b="0" dirty="0">
                <a:solidFill>
                  <a:schemeClr val="bg1"/>
                </a:solidFill>
              </a:rPr>
              <a:t> unfinished masterpiece over 130 years in the making. The interior stunning colourful stained-glass windows are a must-see.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80C5F0-C726-6245-0325-ECE7295E82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641" y="-2458"/>
            <a:ext cx="5145024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-2458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9208" y="1546193"/>
            <a:ext cx="3284220" cy="568104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lang="en-US" dirty="0"/>
              <a:t>Gothic Quarter</a:t>
            </a:r>
            <a:endParaRPr spc="-20" dirty="0"/>
          </a:p>
        </p:txBody>
      </p:sp>
      <p:sp>
        <p:nvSpPr>
          <p:cNvPr id="8" name="object 8"/>
          <p:cNvSpPr txBox="1"/>
          <p:nvPr/>
        </p:nvSpPr>
        <p:spPr>
          <a:xfrm>
            <a:off x="479800" y="2666398"/>
            <a:ext cx="2990215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Roman ruins, gothic architecture and plenty of shopping and local delicacies. 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b="0" dirty="0">
                <a:solidFill>
                  <a:schemeClr val="bg1"/>
                </a:solidFill>
              </a:rPr>
              <a:t>Make sure you visit the Cathedral and the winding and narrow streets around it.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5EA4B68-1ADE-C2B0-A3D5-882D83DB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668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3284220" cy="1564018"/>
          </a:xfrm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600" dirty="0"/>
              <a:t>Park </a:t>
            </a:r>
            <a:r>
              <a:rPr lang="en-GB" sz="3600" dirty="0" err="1"/>
              <a:t>Güell</a:t>
            </a:r>
            <a:br>
              <a:rPr lang="en-GB" sz="3600" dirty="0"/>
            </a:br>
            <a:endParaRPr spc="-20" dirty="0"/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89580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See the architectural features around the park, enjoy the stunning views of the city and learn about Gaudi's life at the House and Museum within the park grounds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921</Words>
  <Application>Microsoft Office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Your trip to Barcelona</vt:lpstr>
      <vt:lpstr>We help students reach new heights</vt:lpstr>
      <vt:lpstr>You’re in safe hands</vt:lpstr>
      <vt:lpstr>Guided Walking Tour</vt:lpstr>
      <vt:lpstr>Girona</vt:lpstr>
      <vt:lpstr>Museu Dalí </vt:lpstr>
      <vt:lpstr>Sagrada Família </vt:lpstr>
      <vt:lpstr>Gothic Quarter</vt:lpstr>
      <vt:lpstr>Park Güell </vt:lpstr>
      <vt:lpstr>Las Ramblas </vt:lpstr>
      <vt:lpstr>Port Aventura </vt:lpstr>
      <vt:lpstr>Bosc Urba</vt:lpstr>
      <vt:lpstr>Montjuic Cable Car  </vt:lpstr>
      <vt:lpstr>Boat Trip</vt:lpstr>
      <vt:lpstr>Camp Nou</vt:lpstr>
      <vt:lpstr>Flamenco and Tapas </vt:lpstr>
      <vt:lpstr>Tapas Dinner</vt:lpstr>
      <vt:lpstr>Barcelona is waiting for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</dc:title>
  <dc:creator>Voyager School Travel</dc:creator>
  <cp:lastModifiedBy>Emma Heasman</cp:lastModifiedBy>
  <cp:revision>6</cp:revision>
  <dcterms:created xsi:type="dcterms:W3CDTF">2024-04-03T09:08:18Z</dcterms:created>
  <dcterms:modified xsi:type="dcterms:W3CDTF">2025-06-03T16:07:20Z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MicrosoftÂ® PowerPointÂ® 2019</vt:lpwstr>
  </property>
  <property fmtid="{D5CDD505-2E9C-101B-9397-08002B2CF9AE}" pid="4" name="LastSaved">
    <vt:filetime>2024-04-03T00:00:00Z</vt:filetime>
  </property>
  <property fmtid="{D5CDD505-2E9C-101B-9397-08002B2CF9AE}" pid="5" name="Producer">
    <vt:lpwstr>Adobe PDF Services</vt:lpwstr>
  </property>
</Properties>
</file>