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417" r:id="rId10"/>
    <p:sldId id="264" r:id="rId1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2214D-C7D9-48C9-85A1-3D698A3CC831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57626-E27C-432F-A0D6-9C45284B5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57626-E27C-432F-A0D6-9C45284B59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1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4880-F833-8C4A-D4E3-A99EC247F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33ABA20-2323-B481-99DC-A5915D143C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32ABB28-C946-0AFF-1AF9-AE1D81B812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7750B1B-5E1E-F83D-7645-E786693A1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DC59B-98B8-4E07-81F6-587950E7B3B7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5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247" y="5842253"/>
            <a:ext cx="1363979" cy="179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694" y="1178560"/>
            <a:ext cx="2032635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school-trips-to-france/pari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voyagerschooltravel.com/spanish-language-school-trip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yagerschooltravel.com/about-us/our-accreditation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osing for a photo with kayaks&#10;&#10;AI-generated content may be incorrect.">
            <a:extLst>
              <a:ext uri="{FF2B5EF4-FFF2-40B4-BE49-F238E27FC236}">
                <a16:creationId xmlns:a16="http://schemas.microsoft.com/office/drawing/2014/main" id="{F5A16DD7-F191-231A-EE7D-22FFC5BBE0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9144000" cy="2118360"/>
          </a:xfrm>
          <a:custGeom>
            <a:avLst/>
            <a:gdLst/>
            <a:ahLst/>
            <a:cxnLst/>
            <a:rect l="l" t="t" r="r" b="b"/>
            <a:pathLst>
              <a:path w="9144000" h="2118360">
                <a:moveTo>
                  <a:pt x="9144000" y="0"/>
                </a:moveTo>
                <a:lnTo>
                  <a:pt x="0" y="0"/>
                </a:lnTo>
                <a:lnTo>
                  <a:pt x="0" y="2118126"/>
                </a:lnTo>
                <a:lnTo>
                  <a:pt x="9144000" y="1575419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5845" y="277876"/>
            <a:ext cx="5800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8905" algn="l"/>
              </a:tabLst>
            </a:pPr>
            <a:r>
              <a:rPr sz="4400" spc="-20" dirty="0"/>
              <a:t>Your</a:t>
            </a:r>
            <a:r>
              <a:rPr sz="4400" dirty="0"/>
              <a:t>	trip to</a:t>
            </a:r>
            <a:r>
              <a:rPr sz="4400" spc="-160" dirty="0"/>
              <a:t> </a:t>
            </a:r>
            <a:r>
              <a:rPr lang="en-US" sz="4400" spc="-10" dirty="0"/>
              <a:t>Murcia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545845" y="956817"/>
            <a:ext cx="21374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DD–DD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YYYY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23" y="260604"/>
            <a:ext cx="977646" cy="9776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2882" y="5566917"/>
            <a:ext cx="6165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6429" y="2906267"/>
            <a:ext cx="5309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Spain</a:t>
            </a:r>
            <a:r>
              <a:rPr spc="-2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waiting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spc="-20" dirty="0"/>
              <a:t>you!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271" y="573023"/>
            <a:ext cx="979931" cy="977646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932ADE69-14EA-F92A-69A1-7786B0FB894A}"/>
              </a:ext>
            </a:extLst>
          </p:cNvPr>
          <p:cNvSpPr txBox="1"/>
          <p:nvPr/>
        </p:nvSpPr>
        <p:spPr>
          <a:xfrm>
            <a:off x="2418180" y="5191492"/>
            <a:ext cx="4305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4"/>
              </a:rPr>
              <a:t>Click here for more information about the trip!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275" y="467614"/>
            <a:ext cx="2760980" cy="230505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5080">
              <a:lnSpc>
                <a:spcPts val="4220"/>
              </a:lnSpc>
              <a:spcBef>
                <a:spcPts val="1120"/>
              </a:spcBef>
            </a:pPr>
            <a:r>
              <a:rPr sz="4400" dirty="0"/>
              <a:t>We</a:t>
            </a:r>
            <a:r>
              <a:rPr sz="4400" spc="-105" dirty="0"/>
              <a:t> </a:t>
            </a:r>
            <a:r>
              <a:rPr sz="4400" spc="-20" dirty="0"/>
              <a:t>help </a:t>
            </a:r>
            <a:r>
              <a:rPr sz="4400" spc="-10" dirty="0"/>
              <a:t>students </a:t>
            </a:r>
            <a:r>
              <a:rPr sz="4400" dirty="0"/>
              <a:t>reach</a:t>
            </a:r>
            <a:r>
              <a:rPr sz="4400" spc="-105" dirty="0"/>
              <a:t> </a:t>
            </a:r>
            <a:r>
              <a:rPr sz="4400" spc="-25" dirty="0"/>
              <a:t>new </a:t>
            </a:r>
            <a:r>
              <a:rPr sz="4400" spc="-10" dirty="0"/>
              <a:t>heights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487246" y="3048000"/>
            <a:ext cx="31902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Voyager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specialises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genuine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benefit.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 dirty="0">
              <a:latin typeface="Arial"/>
              <a:cs typeface="Arial"/>
            </a:endParaRPr>
          </a:p>
          <a:p>
            <a:pPr marL="12700" marR="32448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35,000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23" y="260604"/>
            <a:ext cx="977646" cy="9776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6" y="475323"/>
            <a:ext cx="2943860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400" spc="-40" dirty="0"/>
              <a:t>You’re</a:t>
            </a:r>
            <a:r>
              <a:rPr sz="4400" spc="-254" dirty="0"/>
              <a:t> </a:t>
            </a:r>
            <a:r>
              <a:rPr sz="4400" spc="-25" dirty="0"/>
              <a:t>in</a:t>
            </a:r>
            <a:endParaRPr sz="4400" dirty="0"/>
          </a:p>
          <a:p>
            <a:pPr marL="12700">
              <a:lnSpc>
                <a:spcPts val="4750"/>
              </a:lnSpc>
            </a:pPr>
            <a:r>
              <a:rPr sz="4400" dirty="0"/>
              <a:t>safe</a:t>
            </a:r>
            <a:r>
              <a:rPr sz="4400" spc="-100" dirty="0"/>
              <a:t> </a:t>
            </a:r>
            <a:r>
              <a:rPr sz="4400" spc="-10" dirty="0"/>
              <a:t>hands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474218" y="2089404"/>
            <a:ext cx="3488182" cy="35270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child’s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met.</a:t>
            </a:r>
            <a:endParaRPr lang="en-US" sz="1400" spc="-2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ABTA member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Protected by ATOL &amp; ABTOT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School Travel Forum (STF) member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Hold the Learning Outside the Classroom (</a:t>
            </a:r>
            <a:r>
              <a:rPr lang="en-GB" altLang="en-US" sz="1400" dirty="0" err="1">
                <a:solidFill>
                  <a:schemeClr val="bg1"/>
                </a:solidFill>
              </a:rPr>
              <a:t>LOtC</a:t>
            </a:r>
            <a:r>
              <a:rPr lang="en-GB" altLang="en-US" sz="1400" dirty="0">
                <a:solidFill>
                  <a:schemeClr val="bg1"/>
                </a:solidFill>
              </a:rPr>
              <a:t>) Quality Badge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AAIAC </a:t>
            </a:r>
            <a:r>
              <a:rPr lang="en-GB" altLang="en-US" sz="1400" dirty="0" err="1">
                <a:solidFill>
                  <a:schemeClr val="bg1"/>
                </a:solidFill>
              </a:rPr>
              <a:t>Adventuremark</a:t>
            </a:r>
            <a:r>
              <a:rPr lang="en-GB" altLang="en-US" sz="1400" dirty="0">
                <a:solidFill>
                  <a:schemeClr val="bg1"/>
                </a:solidFill>
              </a:rPr>
              <a:t> holder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Externally audited safety management systems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All accommodation audited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79" y="1629155"/>
            <a:ext cx="1360169" cy="46923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550" y="553212"/>
            <a:ext cx="1535429" cy="71704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187550-7A4A-2E9C-FD1F-5226C318DFC5}"/>
              </a:ext>
            </a:extLst>
          </p:cNvPr>
          <p:cNvGrpSpPr/>
          <p:nvPr/>
        </p:nvGrpSpPr>
        <p:grpSpPr>
          <a:xfrm>
            <a:off x="1066800" y="5878707"/>
            <a:ext cx="3069651" cy="762455"/>
            <a:chOff x="1066800" y="5878707"/>
            <a:chExt cx="3069651" cy="762455"/>
          </a:xfrm>
        </p:grpSpPr>
        <p:pic>
          <p:nvPicPr>
            <p:cNvPr id="9" name="Graphic 8" descr="Internet with solid fill">
              <a:extLst>
                <a:ext uri="{FF2B5EF4-FFF2-40B4-BE49-F238E27FC236}">
                  <a16:creationId xmlns:a16="http://schemas.microsoft.com/office/drawing/2014/main" id="{8423B954-5148-1613-E3B4-E222D6DA1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929FEC-313E-DFCF-854E-604C1657F55C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a table and chairs&#10;&#10;AI-generated content may be incorrect.">
            <a:extLst>
              <a:ext uri="{FF2B5EF4-FFF2-40B4-BE49-F238E27FC236}">
                <a16:creationId xmlns:a16="http://schemas.microsoft.com/office/drawing/2014/main" id="{0622FFA3-B37E-62C0-2902-C462D9CBAF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76" y="3106331"/>
            <a:ext cx="5002224" cy="3751669"/>
          </a:xfrm>
          <a:prstGeom prst="rect">
            <a:avLst/>
          </a:prstGeom>
        </p:spPr>
      </p:pic>
      <p:pic>
        <p:nvPicPr>
          <p:cNvPr id="10" name="Picture 9" descr="A building with a glass facade&#10;&#10;AI-generated content may be incorrect.">
            <a:extLst>
              <a:ext uri="{FF2B5EF4-FFF2-40B4-BE49-F238E27FC236}">
                <a16:creationId xmlns:a16="http://schemas.microsoft.com/office/drawing/2014/main" id="{8D8F8CE1-7F2F-8E86-E805-477AD8707C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53" y="-1"/>
            <a:ext cx="4932047" cy="358140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4267200" cy="6858000"/>
          </a:xfrm>
          <a:custGeom>
            <a:avLst/>
            <a:gdLst/>
            <a:ahLst/>
            <a:cxnLst/>
            <a:rect l="l" t="t" r="r" b="b"/>
            <a:pathLst>
              <a:path w="4211955" h="6858000">
                <a:moveTo>
                  <a:pt x="4211574" y="0"/>
                </a:moveTo>
                <a:lnTo>
                  <a:pt x="0" y="0"/>
                </a:lnTo>
                <a:lnTo>
                  <a:pt x="0" y="6858000"/>
                </a:lnTo>
                <a:lnTo>
                  <a:pt x="4211574" y="6858000"/>
                </a:lnTo>
                <a:lnTo>
                  <a:pt x="4211574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4331" y="1041605"/>
            <a:ext cx="36421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Accommodation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354332" y="2133600"/>
            <a:ext cx="3642105" cy="3751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3200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chemeClr val="bg1"/>
                </a:solidFill>
              </a:rPr>
              <a:t>We offer two accommodation options in Águilas, Bea Beach and Nova Beach, both run by the same </a:t>
            </a:r>
            <a:r>
              <a:rPr lang="en-US" sz="1400" dirty="0" err="1">
                <a:solidFill>
                  <a:schemeClr val="bg1"/>
                </a:solidFill>
              </a:rPr>
              <a:t>Arbolar</a:t>
            </a:r>
            <a:r>
              <a:rPr lang="en-US" sz="1400" dirty="0">
                <a:solidFill>
                  <a:schemeClr val="bg1"/>
                </a:solidFill>
              </a:rPr>
              <a:t> team and offering the same activity </a:t>
            </a:r>
            <a:r>
              <a:rPr lang="en-US" sz="1400" dirty="0" err="1">
                <a:solidFill>
                  <a:schemeClr val="bg1"/>
                </a:solidFill>
              </a:rPr>
              <a:t>programme</a:t>
            </a:r>
            <a:endParaRPr lang="en-US" sz="1400" dirty="0">
              <a:solidFill>
                <a:schemeClr val="bg1"/>
              </a:solidFill>
            </a:endParaRPr>
          </a:p>
          <a:p>
            <a:pPr marL="12700" marR="203200">
              <a:lnSpc>
                <a:spcPct val="100000"/>
              </a:lnSpc>
              <a:spcBef>
                <a:spcPts val="95"/>
              </a:spcBef>
            </a:pPr>
            <a:endParaRPr lang="en-US" sz="1400" dirty="0">
              <a:solidFill>
                <a:schemeClr val="bg1"/>
              </a:solidFill>
            </a:endParaRPr>
          </a:p>
          <a:p>
            <a:pPr marL="12700" marR="203200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chemeClr val="bg1"/>
                </a:solidFill>
              </a:rPr>
              <a:t>Bea Beach has a modern, hotel-style feel with ensuite rooms, a lifeguarded pool, and easy access to the beach and marina for watersports and games</a:t>
            </a:r>
          </a:p>
          <a:p>
            <a:pPr marL="12700" marR="203200">
              <a:lnSpc>
                <a:spcPct val="100000"/>
              </a:lnSpc>
              <a:spcBef>
                <a:spcPts val="95"/>
              </a:spcBef>
            </a:pP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03200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chemeClr val="bg1"/>
                </a:solidFill>
              </a:rPr>
              <a:t>Nova Beach offers ensuite rooms with single beds, lifeguarded pool and exclusive spaces for activities and language learning</a:t>
            </a:r>
          </a:p>
          <a:p>
            <a:pPr marL="12700" marR="203200">
              <a:lnSpc>
                <a:spcPct val="100000"/>
              </a:lnSpc>
              <a:spcBef>
                <a:spcPts val="95"/>
              </a:spcBef>
            </a:pPr>
            <a:endParaRPr lang="en-US" sz="1400" dirty="0">
              <a:solidFill>
                <a:schemeClr val="bg1"/>
              </a:solidFill>
            </a:endParaRPr>
          </a:p>
          <a:p>
            <a:pPr marL="12700" marR="203200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chemeClr val="bg1"/>
                </a:solidFill>
              </a:rPr>
              <a:t>Both centers are very close to each other and have free Wi-Fi, activity spaces, and are easily reached from most UK airports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23" y="260604"/>
            <a:ext cx="977646" cy="9776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at on a beach&#10;&#10;AI-generated content may be incorrect.">
            <a:extLst>
              <a:ext uri="{FF2B5EF4-FFF2-40B4-BE49-F238E27FC236}">
                <a16:creationId xmlns:a16="http://schemas.microsoft.com/office/drawing/2014/main" id="{54436CD8-C546-33CB-995E-1532B85B7B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4" y="0"/>
            <a:ext cx="4932045" cy="369903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4211955" cy="6858000"/>
          </a:xfrm>
          <a:custGeom>
            <a:avLst/>
            <a:gdLst/>
            <a:ahLst/>
            <a:cxnLst/>
            <a:rect l="l" t="t" r="r" b="b"/>
            <a:pathLst>
              <a:path w="4211955" h="6858000">
                <a:moveTo>
                  <a:pt x="4211574" y="0"/>
                </a:moveTo>
                <a:lnTo>
                  <a:pt x="0" y="0"/>
                </a:lnTo>
                <a:lnTo>
                  <a:pt x="0" y="6858000"/>
                </a:lnTo>
                <a:lnTo>
                  <a:pt x="4211574" y="6858000"/>
                </a:lnTo>
                <a:lnTo>
                  <a:pt x="4211574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694" y="1178560"/>
            <a:ext cx="2025014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20" dirty="0"/>
              <a:t>Welcome </a:t>
            </a:r>
            <a:r>
              <a:rPr spc="-10" dirty="0"/>
              <a:t>evening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694" y="2621025"/>
            <a:ext cx="2990850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monitores,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Spanish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truly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Spanish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linguistic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beach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games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Arial"/>
                <a:cs typeface="Arial"/>
              </a:rPr>
              <a:t>a pool party! 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23" y="260604"/>
            <a:ext cx="977646" cy="977646"/>
          </a:xfrm>
          <a:prstGeom prst="rect">
            <a:avLst/>
          </a:prstGeom>
        </p:spPr>
      </p:pic>
      <p:pic>
        <p:nvPicPr>
          <p:cNvPr id="11" name="Picture 10" descr="A person and person in a kitchen&#10;&#10;AI-generated content may be incorrect.">
            <a:extLst>
              <a:ext uri="{FF2B5EF4-FFF2-40B4-BE49-F238E27FC236}">
                <a16:creationId xmlns:a16="http://schemas.microsoft.com/office/drawing/2014/main" id="{04E5190C-C8CD-9CEA-4ADB-7F7F037872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54" y="3699034"/>
            <a:ext cx="4932046" cy="31589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hooting bows on a beach&#10;&#10;AI-generated content may be incorrect.">
            <a:extLst>
              <a:ext uri="{FF2B5EF4-FFF2-40B4-BE49-F238E27FC236}">
                <a16:creationId xmlns:a16="http://schemas.microsoft.com/office/drawing/2014/main" id="{572444F1-6451-E9A3-C21B-A4D3E3C136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494" y="0"/>
            <a:ext cx="4937506" cy="37973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4211955" cy="6858000"/>
          </a:xfrm>
          <a:custGeom>
            <a:avLst/>
            <a:gdLst/>
            <a:ahLst/>
            <a:cxnLst/>
            <a:rect l="l" t="t" r="r" b="b"/>
            <a:pathLst>
              <a:path w="4211955" h="6858000">
                <a:moveTo>
                  <a:pt x="4211574" y="0"/>
                </a:moveTo>
                <a:lnTo>
                  <a:pt x="0" y="0"/>
                </a:lnTo>
                <a:lnTo>
                  <a:pt x="0" y="6858000"/>
                </a:lnTo>
                <a:lnTo>
                  <a:pt x="4211574" y="6858000"/>
                </a:lnTo>
                <a:lnTo>
                  <a:pt x="4211574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694" y="1178560"/>
            <a:ext cx="2032635" cy="101694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lang="en-US" dirty="0"/>
              <a:t>Beach games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472694" y="2514600"/>
            <a:ext cx="3261106" cy="29027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0815"/>
            <a:r>
              <a:rPr lang="en-GB" sz="1400" spc="-10" dirty="0">
                <a:solidFill>
                  <a:srgbClr val="FFFFFF"/>
                </a:solidFill>
                <a:latin typeface="Arial"/>
                <a:cs typeface="Arial"/>
              </a:rPr>
              <a:t>Enjoy an afternoon with many different beach games to get your students practising their Spanish language learning, with our native Spanish speakers leading the games</a:t>
            </a:r>
          </a:p>
          <a:p>
            <a:pPr marL="110489" marR="170815" indent="-98425">
              <a:lnSpc>
                <a:spcPct val="100000"/>
              </a:lnSpc>
              <a:spcBef>
                <a:spcPts val="95"/>
              </a:spcBef>
            </a:pPr>
            <a:endParaRPr lang="en-GB" sz="14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4" marR="170815" algn="l">
              <a:spcBef>
                <a:spcPts val="95"/>
              </a:spcBef>
            </a:pPr>
            <a:r>
              <a:rPr lang="en-GB" sz="1400" spc="-10" dirty="0">
                <a:solidFill>
                  <a:srgbClr val="FFFFFF"/>
                </a:solidFill>
                <a:latin typeface="Arial"/>
                <a:cs typeface="Arial"/>
              </a:rPr>
              <a:t>Enjoy games such as archery, bowling and many more!</a:t>
            </a:r>
          </a:p>
          <a:p>
            <a:pPr marL="297814" marR="170815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GB" sz="14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0489" marR="170815" indent="-98425">
              <a:lnSpc>
                <a:spcPct val="100000"/>
              </a:lnSpc>
              <a:spcBef>
                <a:spcPts val="95"/>
              </a:spcBef>
            </a:pPr>
            <a:endParaRPr lang="en-GB" sz="14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0489" marR="170815" indent="-98425">
              <a:lnSpc>
                <a:spcPct val="100000"/>
              </a:lnSpc>
              <a:spcBef>
                <a:spcPts val="95"/>
              </a:spcBef>
            </a:pPr>
            <a:endParaRPr lang="en-GB" sz="14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0489" marR="170815" indent="-98425">
              <a:lnSpc>
                <a:spcPct val="100000"/>
              </a:lnSpc>
              <a:spcBef>
                <a:spcPts val="95"/>
              </a:spcBef>
            </a:pPr>
            <a:endParaRPr lang="en-GB" sz="14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0489" marR="170815" indent="-98425">
              <a:lnSpc>
                <a:spcPct val="100000"/>
              </a:lnSpc>
              <a:spcBef>
                <a:spcPts val="95"/>
              </a:spcBef>
            </a:pPr>
            <a:endParaRPr lang="en-GB" sz="1400" spc="-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626" y="200914"/>
            <a:ext cx="977646" cy="977646"/>
          </a:xfrm>
          <a:prstGeom prst="rect">
            <a:avLst/>
          </a:prstGeom>
        </p:spPr>
      </p:pic>
      <p:pic>
        <p:nvPicPr>
          <p:cNvPr id="11" name="Picture 10" descr="A group of people on a beach&#10;&#10;AI-generated content may be incorrect.">
            <a:extLst>
              <a:ext uri="{FF2B5EF4-FFF2-40B4-BE49-F238E27FC236}">
                <a16:creationId xmlns:a16="http://schemas.microsoft.com/office/drawing/2014/main" id="{29D79EC8-ED7D-AC17-E94B-FD47B5893E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494" y="3547693"/>
            <a:ext cx="4937506" cy="33103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4211955" cy="6858000"/>
          </a:xfrm>
          <a:custGeom>
            <a:avLst/>
            <a:gdLst/>
            <a:ahLst/>
            <a:cxnLst/>
            <a:rect l="l" t="t" r="r" b="b"/>
            <a:pathLst>
              <a:path w="4211955" h="6858000">
                <a:moveTo>
                  <a:pt x="4211574" y="0"/>
                </a:moveTo>
                <a:lnTo>
                  <a:pt x="0" y="0"/>
                </a:lnTo>
                <a:lnTo>
                  <a:pt x="0" y="6858000"/>
                </a:lnTo>
                <a:lnTo>
                  <a:pt x="4211574" y="6858000"/>
                </a:lnTo>
                <a:lnTo>
                  <a:pt x="4211574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3184906" cy="568104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lang="en-US" spc="-10" dirty="0"/>
              <a:t>Watersports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350802" y="2438400"/>
            <a:ext cx="3510349" cy="19768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775" marR="57785" indent="-92710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 Students will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take part in a range of exciting watersports including paddleboarding, canoeing, and more</a:t>
            </a:r>
          </a:p>
          <a:p>
            <a:pPr marL="104775" marR="57785" indent="-92710">
              <a:lnSpc>
                <a:spcPct val="100000"/>
              </a:lnSpc>
              <a:spcBef>
                <a:spcPts val="95"/>
              </a:spcBef>
            </a:pPr>
            <a:endParaRPr lang="en-US" sz="1400" dirty="0">
              <a:solidFill>
                <a:schemeClr val="bg1"/>
              </a:solidFill>
            </a:endParaRPr>
          </a:p>
          <a:p>
            <a:pPr marL="104775" marR="57785" indent="-92710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chemeClr val="bg1"/>
                </a:solidFill>
              </a:rPr>
              <a:t>  Each session is led by fully trained instructors, ensuring a safe and supportive environment where students can build confidence, develop language learning, and have loads of fun on the water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23" y="260604"/>
            <a:ext cx="977646" cy="977646"/>
          </a:xfrm>
          <a:prstGeom prst="rect">
            <a:avLst/>
          </a:prstGeom>
        </p:spPr>
      </p:pic>
      <p:pic>
        <p:nvPicPr>
          <p:cNvPr id="9" name="Picture 8" descr="A group of people posing for a photo with kayaks&#10;&#10;AI-generated content may be incorrect.">
            <a:extLst>
              <a:ext uri="{FF2B5EF4-FFF2-40B4-BE49-F238E27FC236}">
                <a16:creationId xmlns:a16="http://schemas.microsoft.com/office/drawing/2014/main" id="{B633DA67-654A-5D08-C9F6-05653F2E74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4" y="0"/>
            <a:ext cx="4932045" cy="3699034"/>
          </a:xfrm>
          <a:prstGeom prst="rect">
            <a:avLst/>
          </a:prstGeom>
        </p:spPr>
      </p:pic>
      <p:pic>
        <p:nvPicPr>
          <p:cNvPr id="15" name="Picture 14" descr="A group of people in a boat&#10;&#10;AI-generated content may be incorrect.">
            <a:extLst>
              <a:ext uri="{FF2B5EF4-FFF2-40B4-BE49-F238E27FC236}">
                <a16:creationId xmlns:a16="http://schemas.microsoft.com/office/drawing/2014/main" id="{AC7182B9-B803-DC81-4A6D-74454D5D5E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3" y="3600480"/>
            <a:ext cx="4932046" cy="3279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on a colorful staircase&#10;&#10;AI-generated content may be incorrect.">
            <a:extLst>
              <a:ext uri="{FF2B5EF4-FFF2-40B4-BE49-F238E27FC236}">
                <a16:creationId xmlns:a16="http://schemas.microsoft.com/office/drawing/2014/main" id="{64057EC6-562D-437A-F28C-7C617B658A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55" y="1752600"/>
            <a:ext cx="4932045" cy="5105400"/>
          </a:xfrm>
          <a:prstGeom prst="rect">
            <a:avLst/>
          </a:prstGeom>
        </p:spPr>
      </p:pic>
      <p:pic>
        <p:nvPicPr>
          <p:cNvPr id="3" name="Picture 2" descr="A city next to a body of water&#10;&#10;AI-generated content may be incorrect.">
            <a:extLst>
              <a:ext uri="{FF2B5EF4-FFF2-40B4-BE49-F238E27FC236}">
                <a16:creationId xmlns:a16="http://schemas.microsoft.com/office/drawing/2014/main" id="{55F1DA7A-4946-5455-E7CC-3B0F9B0851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02" y="0"/>
            <a:ext cx="4998998" cy="304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4211955" cy="6858000"/>
          </a:xfrm>
          <a:custGeom>
            <a:avLst/>
            <a:gdLst/>
            <a:ahLst/>
            <a:cxnLst/>
            <a:rect l="l" t="t" r="r" b="b"/>
            <a:pathLst>
              <a:path w="4211955" h="6858000">
                <a:moveTo>
                  <a:pt x="4211574" y="0"/>
                </a:moveTo>
                <a:lnTo>
                  <a:pt x="0" y="0"/>
                </a:lnTo>
                <a:lnTo>
                  <a:pt x="0" y="6858000"/>
                </a:lnTo>
                <a:lnTo>
                  <a:pt x="4211574" y="6858000"/>
                </a:lnTo>
                <a:lnTo>
                  <a:pt x="4211574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1752600"/>
            <a:ext cx="2033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Águilas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457200" y="2590800"/>
            <a:ext cx="3429000" cy="1197764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Students will explore the charming coastal town of Águilas on a guided excursion, an old Roman fishing port with a rich seafaring flavour, where the group will visit the historic castle and fish market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23" y="260604"/>
            <a:ext cx="977646" cy="9776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692FC-9B65-8A19-AC4B-BAE6A06F1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3B446C9-2B0E-120F-0932-CE52EAA94E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8FE7F-883C-4269-34A4-46A12D61BF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66"/>
            <a:ext cx="9144000" cy="57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5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Office PowerPoint</Application>
  <PresentationFormat>On-screen Show (4:3)</PresentationFormat>
  <Paragraphs>53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Wingdings</vt:lpstr>
      <vt:lpstr>Office Theme</vt:lpstr>
      <vt:lpstr>Your trip to Murcia</vt:lpstr>
      <vt:lpstr>We help students reach new heights</vt:lpstr>
      <vt:lpstr>You’re in safe hands</vt:lpstr>
      <vt:lpstr>Accommodation</vt:lpstr>
      <vt:lpstr>Welcome evening</vt:lpstr>
      <vt:lpstr>Beach games</vt:lpstr>
      <vt:lpstr>Watersports</vt:lpstr>
      <vt:lpstr>Águilas</vt:lpstr>
      <vt:lpstr>PowerPoint Presentation</vt:lpstr>
      <vt:lpstr>Spain is waiting for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Taylor</dc:creator>
  <cp:lastModifiedBy>Emma Heasman</cp:lastModifiedBy>
  <cp:revision>8</cp:revision>
  <dcterms:created xsi:type="dcterms:W3CDTF">2024-04-03T10:09:03Z</dcterms:created>
  <dcterms:modified xsi:type="dcterms:W3CDTF">2025-06-03T15:52:41Z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MicrosoftÂ® PowerPointÂ® 2019</vt:lpwstr>
  </property>
  <property fmtid="{D5CDD505-2E9C-101B-9397-08002B2CF9AE}" pid="4" name="LastSaved">
    <vt:filetime>2024-04-03T00:00:00Z</vt:filetime>
  </property>
  <property fmtid="{D5CDD505-2E9C-101B-9397-08002B2CF9AE}" pid="5" name="Producer">
    <vt:lpwstr>Adobe PDF Services</vt:lpwstr>
  </property>
</Properties>
</file>