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4091" r:id="rId2"/>
  </p:sldMasterIdLst>
  <p:notesMasterIdLst>
    <p:notesMasterId r:id="rId18"/>
  </p:notesMasterIdLst>
  <p:sldIdLst>
    <p:sldId id="308" r:id="rId3"/>
    <p:sldId id="388" r:id="rId4"/>
    <p:sldId id="389" r:id="rId5"/>
    <p:sldId id="406" r:id="rId6"/>
    <p:sldId id="345" r:id="rId7"/>
    <p:sldId id="383" r:id="rId8"/>
    <p:sldId id="373" r:id="rId9"/>
    <p:sldId id="403" r:id="rId10"/>
    <p:sldId id="397" r:id="rId11"/>
    <p:sldId id="399" r:id="rId12"/>
    <p:sldId id="407" r:id="rId13"/>
    <p:sldId id="408" r:id="rId14"/>
    <p:sldId id="395" r:id="rId15"/>
    <p:sldId id="409" r:id="rId16"/>
    <p:sldId id="378" r:id="rId17"/>
  </p:sldIdLst>
  <p:sldSz cx="9144000" cy="6858000" type="screen4x3"/>
  <p:notesSz cx="6834188" cy="9979025"/>
  <p:embeddedFontLst>
    <p:embeddedFont>
      <p:font typeface="Arial Black" panose="020B0A04020102020204" pitchFamily="34" charset="0"/>
      <p:bold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</p:embeddedFontLst>
  <p:defaultTextStyle>
    <a:defPPr>
      <a:defRPr lang="en-GB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91D0"/>
    <a:srgbClr val="1E1E1E"/>
    <a:srgbClr val="00528C"/>
    <a:srgbClr val="F98101"/>
    <a:srgbClr val="0087AC"/>
    <a:srgbClr val="576563"/>
    <a:srgbClr val="777777"/>
    <a:srgbClr val="5F5F5F"/>
    <a:srgbClr val="4D4D4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3939" autoAdjust="0"/>
  </p:normalViewPr>
  <p:slideViewPr>
    <p:cSldViewPr>
      <p:cViewPr varScale="1">
        <p:scale>
          <a:sx n="80" d="100"/>
          <a:sy n="80" d="100"/>
        </p:scale>
        <p:origin x="1522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62275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71913" y="0"/>
            <a:ext cx="2960687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4DB66D95-2EE8-4232-AD33-01996582BBDC}" type="datetimeFigureOut">
              <a:rPr lang="en-GB"/>
              <a:pPr>
                <a:defRPr/>
              </a:pPr>
              <a:t>25/09/2023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22338" y="747713"/>
            <a:ext cx="4991100" cy="37433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4213" y="4740275"/>
            <a:ext cx="5467350" cy="44910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78963"/>
            <a:ext cx="2962275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71913" y="9478963"/>
            <a:ext cx="2960687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FE5659F2-D8C9-47F3-85EA-B2EC83B8DDD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678016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20DC59B-98B8-4E07-81F6-587950E7B3B7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2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56987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11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73559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12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33692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13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11134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14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7660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560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C20DC59B-98B8-4E07-81F6-587950E7B3B7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3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45646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4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4553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5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6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7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8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70711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9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702970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276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B06C8B2A-D986-4D99-A103-19125B17F99D}" type="slidenum">
              <a:rPr lang="en-GB" altLang="en-US" smtClean="0">
                <a:solidFill>
                  <a:srgbClr val="000000"/>
                </a:solidFill>
                <a:latin typeface="Arial" charset="0"/>
              </a:rPr>
              <a:pPr eaLnBrk="1" hangingPunct="1">
                <a:spcBef>
                  <a:spcPct val="0"/>
                </a:spcBef>
              </a:pPr>
              <a:t>10</a:t>
            </a:fld>
            <a:endParaRPr lang="en-GB" altLang="en-US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07894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001125" y="4846638"/>
            <a:ext cx="142875" cy="20113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9001125" y="0"/>
            <a:ext cx="142875" cy="48466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E436A8E-6DA8-435E-910C-C98DEE88A08B}" type="datetimeFigureOut">
              <a:rPr lang="en-GB"/>
              <a:pPr>
                <a:defRPr/>
              </a:pPr>
              <a:t>25/09/2023</a:t>
            </a:fld>
            <a:endParaRPr lang="en-GB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76563"/>
                </a:solidFill>
                <a:latin typeface="Arial" charset="0"/>
              </a:defRPr>
            </a:lvl1pPr>
          </a:lstStyle>
          <a:p>
            <a:pPr>
              <a:defRPr/>
            </a:pPr>
            <a:fld id="{E96CD4AD-DA35-41AC-BDC3-6F7D322785E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95231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1ADE1D0-AC4D-46B7-8220-196C0A8E40A1}" type="datetimeFigureOut">
              <a:rPr lang="en-GB"/>
              <a:pPr>
                <a:defRPr/>
              </a:pPr>
              <a:t>25/09/2023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561B1A1-A622-47B2-A2CF-23DB9362177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113509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8190202-D1A4-42BD-9456-3CCB82D2BC31}" type="datetimeFigureOut">
              <a:rPr lang="en-GB"/>
              <a:pPr>
                <a:defRPr/>
              </a:pPr>
              <a:t>25/09/2023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69D9B51-E6A8-4431-8843-0E872DACE1A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2106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2AFD16-1731-48D9-A435-4C5814ACCF74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634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CFE5A6-E75D-465D-8CA6-3314E6AED7E8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7044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483BC8-31EB-4774-A858-6C1683D427C6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33687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B32430-6B96-41B4-AFBB-1F141AFC6449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7128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4F3E5A-58A5-4990-9524-FC017ABB388D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4375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917D06-CE00-4308-ADBE-1FACF78D38D5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58197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AEB4A7-8BD1-4011-93B2-D26E57B26238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3168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1B0562-9E98-4385-A6B0-E2BCA4E14367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2044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058D0C5-FA3A-4053-B88C-4925E1802E5C}" type="datetimeFigureOut">
              <a:rPr lang="en-GB"/>
              <a:pPr>
                <a:defRPr/>
              </a:pPr>
              <a:t>25/09/2023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363BC4D-79F8-4154-8ECB-15756B3188C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21924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C836B9-C826-4CC1-AF9F-37C6DFA216B8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43166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2AA0AA-9FDA-4355-A929-060DAE5EBC37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68538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10ED7AD-E462-4417-8BFE-9BA0C86E470A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380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9125012-35DC-48E8-AEFF-32234AC5E42C}" type="datetimeFigureOut">
              <a:rPr lang="en-GB"/>
              <a:pPr>
                <a:defRPr/>
              </a:pPr>
              <a:t>25/09/2023</a:t>
            </a:fld>
            <a:endParaRPr lang="en-GB"/>
          </a:p>
        </p:txBody>
      </p:sp>
      <p:sp>
        <p:nvSpPr>
          <p:cNvPr id="5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41D6560-8577-4223-B56F-85911648A54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6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76982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DA75F8E-45D7-4503-BEB5-5CA529239CFF}" type="datetimeFigureOut">
              <a:rPr lang="en-GB"/>
              <a:pPr>
                <a:defRPr/>
              </a:pPr>
              <a:t>25/09/2023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D43BF8A-08CC-48FC-8D87-FD137640F7A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04247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8F2E6E0-E815-4F09-9BDC-7D8BFE021DE7}" type="datetimeFigureOut">
              <a:rPr lang="en-GB"/>
              <a:pPr>
                <a:defRPr/>
              </a:pPr>
              <a:t>25/09/2023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8523155-0399-4D73-B98F-09C4A078732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1217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329F72D-6317-4F93-9213-1B9C90828D56}" type="datetimeFigureOut">
              <a:rPr lang="en-GB"/>
              <a:pPr>
                <a:defRPr/>
              </a:pPr>
              <a:t>25/09/2023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3B3B782-325F-448F-944C-82D76B91E19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41637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6AD09B7-B2A2-4E6C-88BF-1E2BD83A87C6}" type="datetimeFigureOut">
              <a:rPr lang="en-GB"/>
              <a:pPr>
                <a:defRPr/>
              </a:pPr>
              <a:t>25/09/2023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5BBD26E-8E81-41E8-915C-FC6BB5AB184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08774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B40896E-5825-464D-97B7-B78CEC2B6546}" type="datetimeFigureOut">
              <a:rPr lang="en-GB"/>
              <a:pPr>
                <a:defRPr/>
              </a:pPr>
              <a:t>25/09/2023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5F967CA-077D-4E7D-A133-67F36F60020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09853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9001125" y="4846638"/>
            <a:ext cx="142875" cy="201136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001125" y="0"/>
            <a:ext cx="142875" cy="48466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F80536C-B17A-4FE3-9A9B-A74879106EB7}" type="datetimeFigureOut">
              <a:rPr lang="en-GB"/>
              <a:pPr>
                <a:defRPr/>
              </a:pPr>
              <a:t>25/09/2023</a:t>
            </a:fld>
            <a:endParaRPr lang="en-GB"/>
          </a:p>
        </p:txBody>
      </p:sp>
      <p:sp>
        <p:nvSpPr>
          <p:cNvPr id="9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576563"/>
                </a:solidFill>
                <a:latin typeface="Arial" charset="0"/>
              </a:defRPr>
            </a:lvl1pPr>
          </a:lstStyle>
          <a:p>
            <a:pPr>
              <a:defRPr/>
            </a:pPr>
            <a:fld id="{AF9BBC66-38CB-4C52-9458-CC51E55547C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35601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752600"/>
            <a:ext cx="7620000" cy="437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0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576563"/>
                </a:solidFill>
                <a:latin typeface="Arial"/>
              </a:defRPr>
            </a:lvl1pPr>
          </a:lstStyle>
          <a:p>
            <a:pPr>
              <a:defRPr/>
            </a:pPr>
            <a:fld id="{DCA7831F-42D4-4F7E-84F0-E54D92821863}" type="datetimeFigureOut">
              <a:rPr lang="en-GB"/>
              <a:pPr>
                <a:defRPr/>
              </a:pPr>
              <a:t>25/09/2023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4163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rgbClr val="576563"/>
                </a:solidFill>
                <a:latin typeface="Arial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219" y="5885656"/>
            <a:ext cx="13160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2400" b="1">
                <a:solidFill>
                  <a:srgbClr val="0087AC"/>
                </a:solidFill>
                <a:latin typeface="Arial"/>
              </a:defRPr>
            </a:lvl1pPr>
          </a:lstStyle>
          <a:p>
            <a:pPr>
              <a:defRPr/>
            </a:pPr>
            <a:fld id="{43BF7692-0DB8-433F-B044-FB75BD7732F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9001125" y="0"/>
            <a:ext cx="142875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001125" y="1371600"/>
            <a:ext cx="142875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80" r:id="rId1"/>
    <p:sldLayoutId id="2147484081" r:id="rId2"/>
    <p:sldLayoutId id="2147484082" r:id="rId3"/>
    <p:sldLayoutId id="2147484083" r:id="rId4"/>
    <p:sldLayoutId id="2147484084" r:id="rId5"/>
    <p:sldLayoutId id="2147484085" r:id="rId6"/>
    <p:sldLayoutId id="2147484086" r:id="rId7"/>
    <p:sldLayoutId id="2147484087" r:id="rId8"/>
    <p:sldLayoutId id="2147484088" r:id="rId9"/>
    <p:sldLayoutId id="2147484089" r:id="rId10"/>
    <p:sldLayoutId id="2147484090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 cap="all" spc="-6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tx2"/>
          </a:solidFill>
          <a:latin typeface="Arial Black" pitchFamily="34" charset="0"/>
        </a:defRPr>
      </a:lvl9pPr>
    </p:titleStyle>
    <p:bodyStyle>
      <a:lvl1pPr algn="l" rtl="0" eaLnBrk="0" fontAlgn="base" hangingPunct="0">
        <a:spcBef>
          <a:spcPct val="20000"/>
        </a:spcBef>
        <a:spcAft>
          <a:spcPts val="600"/>
        </a:spcAft>
        <a:buFont typeface="Arial" charset="0"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563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n-US"/>
              <a:t>Click to edit Master text styles</a:t>
            </a:r>
          </a:p>
          <a:p>
            <a:pPr lvl="1"/>
            <a:r>
              <a:rPr lang="en-GB" altLang="en-US"/>
              <a:t>Second level</a:t>
            </a:r>
          </a:p>
          <a:p>
            <a:pPr lvl="2"/>
            <a:r>
              <a:rPr lang="en-GB" altLang="en-US"/>
              <a:t>Third level</a:t>
            </a:r>
          </a:p>
          <a:p>
            <a:pPr lvl="3"/>
            <a:r>
              <a:rPr lang="en-GB" altLang="en-US"/>
              <a:t>Fourth level</a:t>
            </a:r>
          </a:p>
          <a:p>
            <a:pPr lvl="4"/>
            <a:r>
              <a:rPr lang="en-GB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GB" alt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>
              <a:defRPr/>
            </a:pPr>
            <a:fld id="{12D8F201-2C08-47EC-98E9-A06E853B02E2}" type="slidenum">
              <a:rPr lang="en-GB" alt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9901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92" r:id="rId1"/>
    <p:sldLayoutId id="2147484093" r:id="rId2"/>
    <p:sldLayoutId id="2147484094" r:id="rId3"/>
    <p:sldLayoutId id="2147484095" r:id="rId4"/>
    <p:sldLayoutId id="2147484096" r:id="rId5"/>
    <p:sldLayoutId id="2147484097" r:id="rId6"/>
    <p:sldLayoutId id="2147484098" r:id="rId7"/>
    <p:sldLayoutId id="2147484099" r:id="rId8"/>
    <p:sldLayoutId id="2147484100" r:id="rId9"/>
    <p:sldLayoutId id="2147484101" r:id="rId10"/>
    <p:sldLayoutId id="2147484102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.png"/><Relationship Id="rId4" Type="http://schemas.openxmlformats.org/officeDocument/2006/relationships/image" Target="../media/image14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DB523B26-7883-48B6-8793-26E9C2D290F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30857298"/>
              </p:ext>
            </p:extLst>
          </p:nvPr>
        </p:nvGraphicFramePr>
        <p:xfrm>
          <a:off x="-51422" y="1144850"/>
          <a:ext cx="9303942" cy="58125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2" imgW="16355520" imgH="10222200" progId="">
                  <p:embed/>
                </p:oleObj>
              </mc:Choice>
              <mc:Fallback>
                <p:oleObj r:id="rId2" imgW="16355520" imgH="102222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-51422" y="1144850"/>
                        <a:ext cx="9303942" cy="581254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11">
            <a:extLst>
              <a:ext uri="{FF2B5EF4-FFF2-40B4-BE49-F238E27FC236}">
                <a16:creationId xmlns:a16="http://schemas.microsoft.com/office/drawing/2014/main" id="{DED974AB-0E0B-4B5B-9F47-078FA32C5682}"/>
              </a:ext>
            </a:extLst>
          </p:cNvPr>
          <p:cNvSpPr/>
          <p:nvPr/>
        </p:nvSpPr>
        <p:spPr>
          <a:xfrm rot="21396250">
            <a:off x="-135632" y="-542295"/>
            <a:ext cx="9443836" cy="2870219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FFFF"/>
              </a:solidFill>
            </a:endParaRPr>
          </a:p>
        </p:txBody>
      </p:sp>
      <p:sp>
        <p:nvSpPr>
          <p:cNvPr id="13" name="TextBox 8">
            <a:extLst>
              <a:ext uri="{FF2B5EF4-FFF2-40B4-BE49-F238E27FC236}">
                <a16:creationId xmlns:a16="http://schemas.microsoft.com/office/drawing/2014/main" id="{6104655C-E902-4EDC-94E6-F182FCE7E0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544" y="260648"/>
            <a:ext cx="7344816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 b="1" dirty="0">
                <a:solidFill>
                  <a:schemeClr val="bg1"/>
                </a:solidFill>
              </a:rPr>
              <a:t>Your trip to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4400" b="1" dirty="0">
                <a:solidFill>
                  <a:schemeClr val="bg1"/>
                </a:solidFill>
              </a:rPr>
              <a:t>the Opal Coast of France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bg1"/>
                </a:solidFill>
              </a:rPr>
              <a:t>School Name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2000" dirty="0">
                <a:solidFill>
                  <a:schemeClr val="bg1"/>
                </a:solidFill>
              </a:rPr>
              <a:t>DD–DD MM YYYY</a:t>
            </a: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875F03C9-8B6B-4114-892C-4253E8EEAE6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013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11E77F06-EEDE-46F9-BAD3-3D213C5E41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71761" y="3140968"/>
            <a:ext cx="288131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</a:defRPr>
            </a:lvl1pPr>
            <a:lvl2pPr indent="-182563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1800" dirty="0">
                <a:solidFill>
                  <a:srgbClr val="1E1E1E"/>
                </a:solidFill>
              </a:rPr>
              <a:t>Boulogne Town Trail</a:t>
            </a:r>
            <a:endParaRPr lang="en-GB" sz="1400" dirty="0">
              <a:solidFill>
                <a:srgbClr val="1E1E1E"/>
              </a:solidFill>
            </a:endParaRPr>
          </a:p>
          <a:p>
            <a:r>
              <a:rPr lang="en-GB" sz="1400" b="0" dirty="0">
                <a:solidFill>
                  <a:srgbClr val="1E1E1E"/>
                </a:solidFill>
              </a:rPr>
              <a:t>Your </a:t>
            </a:r>
            <a:r>
              <a:rPr lang="en-GB" sz="1400" b="0" dirty="0" err="1">
                <a:solidFill>
                  <a:srgbClr val="1E1E1E"/>
                </a:solidFill>
              </a:rPr>
              <a:t>animateur</a:t>
            </a:r>
            <a:r>
              <a:rPr lang="en-GB" sz="1400" b="0" dirty="0">
                <a:solidFill>
                  <a:srgbClr val="1E1E1E"/>
                </a:solidFill>
              </a:rPr>
              <a:t> organises this activity with our tailor made Town Trail requiring the students to read, understand and speak French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2DFA7120-1BE0-4C4F-B8D2-0E71015F6E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D174C6C-FB02-495B-A07D-0AA11904E272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5A8CD1-9D5B-456F-A4A8-7794127D5796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Market</a:t>
            </a:r>
          </a:p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mission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F5AF88-D2B0-407D-A6F8-7DCA96D0A428}"/>
              </a:ext>
            </a:extLst>
          </p:cNvPr>
          <p:cNvSpPr txBox="1"/>
          <p:nvPr/>
        </p:nvSpPr>
        <p:spPr>
          <a:xfrm>
            <a:off x="395536" y="2593881"/>
            <a:ext cx="31683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Visit a local market with your animateur. Teams of students will be given money to buy ingredients for a packed lunch and you will also have some general shopping time</a:t>
            </a:r>
          </a:p>
          <a:p>
            <a:endParaRPr lang="en-GB" sz="1400" b="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Return to your accommodation where your animateur will organise a competition for the best lunch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754257-69D3-4D1A-A964-7A5853597782}"/>
              </a:ext>
            </a:extLst>
          </p:cNvPr>
          <p:cNvSpPr txBox="1"/>
          <p:nvPr/>
        </p:nvSpPr>
        <p:spPr>
          <a:xfrm>
            <a:off x="395536" y="260648"/>
            <a:ext cx="3240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i="0" dirty="0">
                <a:solidFill>
                  <a:schemeClr val="bg1"/>
                </a:solidFill>
                <a:effectLst/>
                <a:latin typeface="+mn-lt"/>
              </a:rPr>
              <a:t>DAY </a:t>
            </a:r>
            <a:r>
              <a:rPr lang="en-GB" sz="1000" b="1" dirty="0">
                <a:solidFill>
                  <a:schemeClr val="bg1"/>
                </a:solidFill>
                <a:latin typeface="+mn-lt"/>
              </a:rPr>
              <a:t>3</a:t>
            </a:r>
            <a:r>
              <a:rPr lang="en-GB" sz="1000" b="1" i="0" dirty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en-GB" sz="1000" dirty="0">
                <a:solidFill>
                  <a:schemeClr val="bg1"/>
                </a:solidFill>
                <a:latin typeface="+mn-lt"/>
              </a:rPr>
              <a:t>— </a:t>
            </a:r>
            <a:r>
              <a:rPr lang="en-GB" sz="1000" b="0" i="0" dirty="0">
                <a:solidFill>
                  <a:schemeClr val="bg1"/>
                </a:solidFill>
                <a:effectLst/>
                <a:latin typeface="+mn-lt"/>
              </a:rPr>
              <a:t>OPAL COAST</a:t>
            </a:r>
          </a:p>
        </p:txBody>
      </p:sp>
    </p:spTree>
    <p:extLst>
      <p:ext uri="{BB962C8B-B14F-4D97-AF65-F5344CB8AC3E}">
        <p14:creationId xmlns:p14="http://schemas.microsoft.com/office/powerpoint/2010/main" val="2681130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D57802D-FA8C-49F1-8BD7-056D2D3CCC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7657" y="0"/>
            <a:ext cx="5175714" cy="6898294"/>
          </a:xfrm>
          <a:prstGeom prst="rect">
            <a:avLst/>
          </a:prstGeom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71761" y="3140968"/>
            <a:ext cx="288131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</a:defRPr>
            </a:lvl1pPr>
            <a:lvl2pPr indent="-182563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1800" dirty="0">
                <a:solidFill>
                  <a:srgbClr val="1E1E1E"/>
                </a:solidFill>
              </a:rPr>
              <a:t>Boulogne Town Trail</a:t>
            </a:r>
            <a:endParaRPr lang="en-GB" sz="1400" dirty="0">
              <a:solidFill>
                <a:srgbClr val="1E1E1E"/>
              </a:solidFill>
            </a:endParaRPr>
          </a:p>
          <a:p>
            <a:r>
              <a:rPr lang="en-GB" sz="1400" b="0" dirty="0">
                <a:solidFill>
                  <a:srgbClr val="1E1E1E"/>
                </a:solidFill>
              </a:rPr>
              <a:t>Your </a:t>
            </a:r>
            <a:r>
              <a:rPr lang="en-GB" sz="1400" b="0" dirty="0" err="1">
                <a:solidFill>
                  <a:srgbClr val="1E1E1E"/>
                </a:solidFill>
              </a:rPr>
              <a:t>animateur</a:t>
            </a:r>
            <a:r>
              <a:rPr lang="en-GB" sz="1400" b="0" dirty="0">
                <a:solidFill>
                  <a:srgbClr val="1E1E1E"/>
                </a:solidFill>
              </a:rPr>
              <a:t> organises this activity with our tailor made Town Trail requiring the students to read, understand and speak French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2DFA7120-1BE0-4C4F-B8D2-0E71015F6E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D174C6C-FB02-495B-A07D-0AA11904E272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5A8CD1-9D5B-456F-A4A8-7794127D5796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Treetop adventure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F5AF88-D2B0-407D-A6F8-7DCA96D0A428}"/>
              </a:ext>
            </a:extLst>
          </p:cNvPr>
          <p:cNvSpPr txBox="1"/>
          <p:nvPr/>
        </p:nvSpPr>
        <p:spPr>
          <a:xfrm>
            <a:off x="395536" y="2593881"/>
            <a:ext cx="31683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Climb and zip your way around the beautiful forest at </a:t>
            </a:r>
            <a:r>
              <a:rPr lang="en-GB" sz="1400" b="0" dirty="0" err="1">
                <a:solidFill>
                  <a:schemeClr val="bg1"/>
                </a:solidFill>
              </a:rPr>
              <a:t>Camiers</a:t>
            </a:r>
            <a:r>
              <a:rPr lang="en-GB" sz="1400" b="0" dirty="0">
                <a:solidFill>
                  <a:schemeClr val="bg1"/>
                </a:solidFill>
              </a:rPr>
              <a:t> Sainte-Cecile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With courses ranging from beginner to an adrenaline pumping ‘black’ course that includes biking and wake boarding through the tree tops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754257-69D3-4D1A-A964-7A5853597782}"/>
              </a:ext>
            </a:extLst>
          </p:cNvPr>
          <p:cNvSpPr txBox="1"/>
          <p:nvPr/>
        </p:nvSpPr>
        <p:spPr>
          <a:xfrm>
            <a:off x="395536" y="260648"/>
            <a:ext cx="3240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i="0" dirty="0">
                <a:solidFill>
                  <a:schemeClr val="bg1"/>
                </a:solidFill>
                <a:effectLst/>
                <a:latin typeface="+mn-lt"/>
              </a:rPr>
              <a:t>DAY </a:t>
            </a:r>
            <a:r>
              <a:rPr lang="en-GB" sz="1000" b="1" dirty="0">
                <a:solidFill>
                  <a:schemeClr val="bg1"/>
                </a:solidFill>
                <a:latin typeface="+mn-lt"/>
              </a:rPr>
              <a:t>3</a:t>
            </a:r>
            <a:r>
              <a:rPr lang="en-GB" sz="1000" b="1" i="0" dirty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en-GB" sz="1000" dirty="0">
                <a:solidFill>
                  <a:schemeClr val="bg1"/>
                </a:solidFill>
                <a:latin typeface="+mn-lt"/>
              </a:rPr>
              <a:t>— </a:t>
            </a:r>
            <a:r>
              <a:rPr lang="en-GB" sz="1000" b="0" i="0" dirty="0">
                <a:solidFill>
                  <a:schemeClr val="bg1"/>
                </a:solidFill>
                <a:effectLst/>
                <a:latin typeface="+mn-lt"/>
              </a:rPr>
              <a:t>OPAL COAST</a:t>
            </a:r>
          </a:p>
        </p:txBody>
      </p:sp>
    </p:spTree>
    <p:extLst>
      <p:ext uri="{BB962C8B-B14F-4D97-AF65-F5344CB8AC3E}">
        <p14:creationId xmlns:p14="http://schemas.microsoft.com/office/powerpoint/2010/main" val="184772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299FEB7D-59D4-47B9-B64D-37745F5E64A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866700"/>
              </p:ext>
            </p:extLst>
          </p:nvPr>
        </p:nvGraphicFramePr>
        <p:xfrm>
          <a:off x="3986908" y="-159822"/>
          <a:ext cx="5271591" cy="70178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3" imgW="6856920" imgH="9142560" progId="">
                  <p:embed/>
                </p:oleObj>
              </mc:Choice>
              <mc:Fallback>
                <p:oleObj r:id="rId3" imgW="6856920" imgH="914256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986908" y="-159822"/>
                        <a:ext cx="5271591" cy="70178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71761" y="3140968"/>
            <a:ext cx="288131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</a:defRPr>
            </a:lvl1pPr>
            <a:lvl2pPr indent="-182563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1800" dirty="0">
                <a:solidFill>
                  <a:srgbClr val="1E1E1E"/>
                </a:solidFill>
              </a:rPr>
              <a:t>Boulogne Town Trail</a:t>
            </a:r>
            <a:endParaRPr lang="en-GB" sz="1400" dirty="0">
              <a:solidFill>
                <a:srgbClr val="1E1E1E"/>
              </a:solidFill>
            </a:endParaRPr>
          </a:p>
          <a:p>
            <a:r>
              <a:rPr lang="en-GB" sz="1400" b="0" dirty="0">
                <a:solidFill>
                  <a:srgbClr val="1E1E1E"/>
                </a:solidFill>
              </a:rPr>
              <a:t>Your </a:t>
            </a:r>
            <a:r>
              <a:rPr lang="en-GB" sz="1400" b="0" dirty="0" err="1">
                <a:solidFill>
                  <a:srgbClr val="1E1E1E"/>
                </a:solidFill>
              </a:rPr>
              <a:t>animateur</a:t>
            </a:r>
            <a:r>
              <a:rPr lang="en-GB" sz="1400" b="0" dirty="0">
                <a:solidFill>
                  <a:srgbClr val="1E1E1E"/>
                </a:solidFill>
              </a:rPr>
              <a:t> organises this activity with our tailor made Town Trail requiring the students to read, understand and speak French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2DFA7120-1BE0-4C4F-B8D2-0E71015F6EC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D174C6C-FB02-495B-A07D-0AA11904E272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5A8CD1-9D5B-456F-A4A8-7794127D5796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dirty="0" err="1">
                <a:solidFill>
                  <a:schemeClr val="bg1"/>
                </a:solidFill>
              </a:rPr>
              <a:t>Vimy</a:t>
            </a:r>
            <a:endParaRPr lang="en-GB" sz="3600" b="1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Ridge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F5AF88-D2B0-407D-A6F8-7DCA96D0A428}"/>
              </a:ext>
            </a:extLst>
          </p:cNvPr>
          <p:cNvSpPr txBox="1"/>
          <p:nvPr/>
        </p:nvSpPr>
        <p:spPr>
          <a:xfrm>
            <a:off x="395536" y="2593881"/>
            <a:ext cx="31683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Taking a morning visit to the striking </a:t>
            </a:r>
            <a:r>
              <a:rPr lang="en-GB" sz="1400" b="0" dirty="0" err="1">
                <a:solidFill>
                  <a:schemeClr val="bg1"/>
                </a:solidFill>
              </a:rPr>
              <a:t>Vimy</a:t>
            </a:r>
            <a:r>
              <a:rPr lang="en-GB" sz="1400" b="0" dirty="0">
                <a:solidFill>
                  <a:schemeClr val="bg1"/>
                </a:solidFill>
              </a:rPr>
              <a:t> Ridge memorial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dirty="0">
                <a:solidFill>
                  <a:schemeClr val="bg1"/>
                </a:solidFill>
              </a:rPr>
              <a:t>A</a:t>
            </a:r>
            <a:r>
              <a:rPr lang="en-GB" sz="1400" b="0" dirty="0">
                <a:solidFill>
                  <a:schemeClr val="bg1"/>
                </a:solidFill>
              </a:rPr>
              <a:t> humbling reminder of those who bravely helped, fought and died in the Battle of Arras during WWI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754257-69D3-4D1A-A964-7A5853597782}"/>
              </a:ext>
            </a:extLst>
          </p:cNvPr>
          <p:cNvSpPr txBox="1"/>
          <p:nvPr/>
        </p:nvSpPr>
        <p:spPr>
          <a:xfrm>
            <a:off x="395536" y="260648"/>
            <a:ext cx="3240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i="0" dirty="0">
                <a:solidFill>
                  <a:schemeClr val="bg1"/>
                </a:solidFill>
                <a:effectLst/>
                <a:latin typeface="+mn-lt"/>
              </a:rPr>
              <a:t>DAY 4 </a:t>
            </a:r>
            <a:r>
              <a:rPr lang="en-GB" sz="1000" dirty="0">
                <a:solidFill>
                  <a:schemeClr val="bg1"/>
                </a:solidFill>
                <a:latin typeface="+mn-lt"/>
              </a:rPr>
              <a:t>— </a:t>
            </a:r>
            <a:r>
              <a:rPr lang="en-GB" sz="1000" b="0" i="0" dirty="0">
                <a:solidFill>
                  <a:schemeClr val="bg1"/>
                </a:solidFill>
                <a:effectLst/>
                <a:latin typeface="+mn-lt"/>
              </a:rPr>
              <a:t>OPAL COAST</a:t>
            </a:r>
          </a:p>
        </p:txBody>
      </p:sp>
    </p:spTree>
    <p:extLst>
      <p:ext uri="{BB962C8B-B14F-4D97-AF65-F5344CB8AC3E}">
        <p14:creationId xmlns:p14="http://schemas.microsoft.com/office/powerpoint/2010/main" val="3387945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>
            <a:extLst>
              <a:ext uri="{FF2B5EF4-FFF2-40B4-BE49-F238E27FC236}">
                <a16:creationId xmlns:a16="http://schemas.microsoft.com/office/drawing/2014/main" id="{5672F108-3E19-4A13-9637-22B377952C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71761" y="3140968"/>
            <a:ext cx="288131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</a:defRPr>
            </a:lvl1pPr>
            <a:lvl2pPr indent="-182563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1800" dirty="0">
                <a:solidFill>
                  <a:srgbClr val="1E1E1E"/>
                </a:solidFill>
              </a:rPr>
              <a:t>Boulogne Town Trail</a:t>
            </a:r>
            <a:endParaRPr lang="en-GB" sz="1400" dirty="0">
              <a:solidFill>
                <a:srgbClr val="1E1E1E"/>
              </a:solidFill>
            </a:endParaRPr>
          </a:p>
          <a:p>
            <a:r>
              <a:rPr lang="en-GB" sz="1400" b="0" dirty="0">
                <a:solidFill>
                  <a:srgbClr val="1E1E1E"/>
                </a:solidFill>
              </a:rPr>
              <a:t>Your </a:t>
            </a:r>
            <a:r>
              <a:rPr lang="en-GB" sz="1400" b="0" dirty="0" err="1">
                <a:solidFill>
                  <a:srgbClr val="1E1E1E"/>
                </a:solidFill>
              </a:rPr>
              <a:t>animateur</a:t>
            </a:r>
            <a:r>
              <a:rPr lang="en-GB" sz="1400" b="0" dirty="0">
                <a:solidFill>
                  <a:srgbClr val="1E1E1E"/>
                </a:solidFill>
              </a:rPr>
              <a:t> organises this activity with our tailor made Town Trail requiring the students to read, understand and speak French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2DFA7120-1BE0-4C4F-B8D2-0E71015F6E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D174C6C-FB02-495B-A07D-0AA11904E272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5A8CD1-9D5B-456F-A4A8-7794127D5796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Rando</a:t>
            </a:r>
          </a:p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Rail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F5AF88-D2B0-407D-A6F8-7DCA96D0A428}"/>
              </a:ext>
            </a:extLst>
          </p:cNvPr>
          <p:cNvSpPr txBox="1"/>
          <p:nvPr/>
        </p:nvSpPr>
        <p:spPr>
          <a:xfrm>
            <a:off x="395536" y="2593881"/>
            <a:ext cx="31683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Is it a bike or a go-kart?  It is something between the two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Each vehicle takes 4 people at a time, as you pedal along the 10 km-long scenic disused railway track you’ll reach quite a speed when you roll down to the bottom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77C993-AC63-422E-A9EB-9D8C7E184C06}"/>
              </a:ext>
            </a:extLst>
          </p:cNvPr>
          <p:cNvSpPr txBox="1"/>
          <p:nvPr/>
        </p:nvSpPr>
        <p:spPr>
          <a:xfrm>
            <a:off x="395536" y="260648"/>
            <a:ext cx="3240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i="0" dirty="0">
                <a:solidFill>
                  <a:schemeClr val="bg1"/>
                </a:solidFill>
                <a:effectLst/>
                <a:latin typeface="+mn-lt"/>
              </a:rPr>
              <a:t>DAY </a:t>
            </a:r>
            <a:r>
              <a:rPr lang="en-GB" sz="1000" b="1" dirty="0">
                <a:solidFill>
                  <a:schemeClr val="bg1"/>
                </a:solidFill>
                <a:latin typeface="+mn-lt"/>
              </a:rPr>
              <a:t>4</a:t>
            </a:r>
            <a:r>
              <a:rPr lang="en-GB" sz="1000" b="1" i="0" dirty="0">
                <a:solidFill>
                  <a:schemeClr val="bg1"/>
                </a:solidFill>
                <a:effectLst/>
                <a:latin typeface="+mn-lt"/>
              </a:rPr>
              <a:t> </a:t>
            </a:r>
            <a:r>
              <a:rPr lang="en-GB" sz="1000" dirty="0">
                <a:solidFill>
                  <a:schemeClr val="bg1"/>
                </a:solidFill>
                <a:latin typeface="+mn-lt"/>
              </a:rPr>
              <a:t>— </a:t>
            </a:r>
            <a:r>
              <a:rPr lang="en-GB" sz="1000" b="0" i="0" dirty="0">
                <a:solidFill>
                  <a:schemeClr val="bg1"/>
                </a:solidFill>
                <a:effectLst/>
                <a:latin typeface="+mn-lt"/>
              </a:rPr>
              <a:t>OPAL COAST</a:t>
            </a:r>
          </a:p>
        </p:txBody>
      </p:sp>
    </p:spTree>
    <p:extLst>
      <p:ext uri="{BB962C8B-B14F-4D97-AF65-F5344CB8AC3E}">
        <p14:creationId xmlns:p14="http://schemas.microsoft.com/office/powerpoint/2010/main" val="92905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CD09096-9C93-4F36-817D-DC8D2DB39643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4308C3-C396-42B4-9CF8-A7C72309C693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endParaRPr lang="en-GB" sz="3600" b="1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Check out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996C6C-7290-49C7-B012-8E66945573F1}"/>
              </a:ext>
            </a:extLst>
          </p:cNvPr>
          <p:cNvSpPr txBox="1"/>
          <p:nvPr/>
        </p:nvSpPr>
        <p:spPr>
          <a:xfrm>
            <a:off x="395536" y="2593881"/>
            <a:ext cx="316835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Check out after breakfast and make your way back to Calais for your crossing home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Arrive back at </a:t>
            </a:r>
            <a:r>
              <a:rPr lang="en-GB" sz="1400" dirty="0">
                <a:solidFill>
                  <a:schemeClr val="bg1"/>
                </a:solidFill>
              </a:rPr>
              <a:t>s</a:t>
            </a:r>
            <a:r>
              <a:rPr lang="en-GB" sz="1400" b="0" dirty="0">
                <a:solidFill>
                  <a:schemeClr val="bg1"/>
                </a:solidFill>
              </a:rPr>
              <a:t>chool in the afternoon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B0A9B3AC-3F94-45A5-AB69-70A1E0187A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01B137-4434-4263-AF2F-156D6B03B30A}"/>
              </a:ext>
            </a:extLst>
          </p:cNvPr>
          <p:cNvSpPr txBox="1"/>
          <p:nvPr/>
        </p:nvSpPr>
        <p:spPr>
          <a:xfrm>
            <a:off x="395536" y="260648"/>
            <a:ext cx="3240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i="0" dirty="0">
                <a:solidFill>
                  <a:schemeClr val="bg1"/>
                </a:solidFill>
                <a:effectLst/>
                <a:latin typeface="+mn-lt"/>
              </a:rPr>
              <a:t>DAY 5 </a:t>
            </a:r>
            <a:r>
              <a:rPr lang="en-GB" sz="1000" dirty="0">
                <a:solidFill>
                  <a:schemeClr val="bg1"/>
                </a:solidFill>
                <a:latin typeface="+mn-lt"/>
              </a:rPr>
              <a:t>— </a:t>
            </a:r>
            <a:r>
              <a:rPr lang="en-GB" sz="1000" b="0" i="0" dirty="0">
                <a:solidFill>
                  <a:schemeClr val="bg1"/>
                </a:solidFill>
                <a:effectLst/>
                <a:latin typeface="+mn-lt"/>
              </a:rPr>
              <a:t>OPAL COAST</a:t>
            </a:r>
          </a:p>
        </p:txBody>
      </p:sp>
    </p:spTree>
    <p:extLst>
      <p:ext uri="{BB962C8B-B14F-4D97-AF65-F5344CB8AC3E}">
        <p14:creationId xmlns:p14="http://schemas.microsoft.com/office/powerpoint/2010/main" val="4063437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rgbClr val="1291D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C6B28440-13DB-4CC7-ADDB-6C9D93703F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838317-BFB9-450F-B333-54780D8C78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0859" y="6353120"/>
            <a:ext cx="1362283" cy="17883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F09F7F8-16F9-4974-8542-B1C431BF561B}"/>
              </a:ext>
            </a:extLst>
          </p:cNvPr>
          <p:cNvSpPr txBox="1"/>
          <p:nvPr/>
        </p:nvSpPr>
        <p:spPr>
          <a:xfrm>
            <a:off x="3806377" y="6047710"/>
            <a:ext cx="15312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50" dirty="0">
                <a:solidFill>
                  <a:schemeClr val="bg1"/>
                </a:solidFill>
              </a:rPr>
              <a:t>Find us 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AFA67EC-2220-4AEA-AF7B-B75FBBCB4F41}"/>
              </a:ext>
            </a:extLst>
          </p:cNvPr>
          <p:cNvSpPr txBox="1"/>
          <p:nvPr/>
        </p:nvSpPr>
        <p:spPr>
          <a:xfrm>
            <a:off x="1653022" y="2996952"/>
            <a:ext cx="5837956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France is waiting for you!</a:t>
            </a:r>
          </a:p>
        </p:txBody>
      </p:sp>
    </p:spTree>
    <p:extLst>
      <p:ext uri="{BB962C8B-B14F-4D97-AF65-F5344CB8AC3E}">
        <p14:creationId xmlns:p14="http://schemas.microsoft.com/office/powerpoint/2010/main" val="258898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 descr="A picture containing person, outdoor&#10;&#10;Description automatically generated">
            <a:extLst>
              <a:ext uri="{FF2B5EF4-FFF2-40B4-BE49-F238E27FC236}">
                <a16:creationId xmlns:a16="http://schemas.microsoft.com/office/drawing/2014/main" id="{E1CE0861-D8A9-4A54-B506-1F1587B75A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5" t="-1486" r="9059" b="-3697"/>
          <a:stretch/>
        </p:blipFill>
        <p:spPr>
          <a:xfrm>
            <a:off x="0" y="-171400"/>
            <a:ext cx="9252520" cy="73314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95536" y="390077"/>
            <a:ext cx="3600400" cy="2259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4400" b="1" dirty="0">
                <a:solidFill>
                  <a:schemeClr val="bg1"/>
                </a:solidFill>
              </a:rPr>
              <a:t>We help students reach new heights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6C6587B-AA75-4A19-9A99-B318855FC44D}"/>
              </a:ext>
            </a:extLst>
          </p:cNvPr>
          <p:cNvSpPr txBox="1"/>
          <p:nvPr/>
        </p:nvSpPr>
        <p:spPr>
          <a:xfrm>
            <a:off x="395536" y="3212976"/>
            <a:ext cx="33843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1" dirty="0">
                <a:solidFill>
                  <a:schemeClr val="bg1"/>
                </a:solidFill>
              </a:rPr>
              <a:t>Voyager School Travel </a:t>
            </a:r>
            <a:r>
              <a:rPr lang="en-GB" sz="1400" dirty="0">
                <a:solidFill>
                  <a:schemeClr val="bg1"/>
                </a:solidFill>
              </a:rPr>
              <a:t>specialises in educational school trips where students can learn, thrive and achieve their potential outside the classroom.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dirty="0">
                <a:solidFill>
                  <a:schemeClr val="bg1"/>
                </a:solidFill>
              </a:rPr>
              <a:t>We believe that every school trip should provide students with new experiences, learning activities and exposure to local culture with genuine educational benefit.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altLang="en-US" sz="1400" b="0" dirty="0">
                <a:solidFill>
                  <a:schemeClr val="bg1"/>
                </a:solidFill>
              </a:rPr>
              <a:t>Over </a:t>
            </a:r>
            <a:r>
              <a:rPr lang="en-GB" altLang="en-US" sz="1400" b="1" dirty="0">
                <a:solidFill>
                  <a:schemeClr val="bg1"/>
                </a:solidFill>
              </a:rPr>
              <a:t>35,000 students </a:t>
            </a:r>
            <a:r>
              <a:rPr lang="en-GB" altLang="en-US" sz="1400" b="0" dirty="0">
                <a:solidFill>
                  <a:schemeClr val="bg1"/>
                </a:solidFill>
              </a:rPr>
              <a:t>travel with us each year </a:t>
            </a:r>
            <a:endParaRPr lang="en-GB" sz="1400" dirty="0">
              <a:solidFill>
                <a:schemeClr val="bg1"/>
              </a:solidFill>
            </a:endParaRPr>
          </a:p>
        </p:txBody>
      </p:sp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742B9E5C-817A-4E9D-9D01-F1B077407A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625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TextBox 2"/>
          <p:cNvSpPr txBox="1"/>
          <p:nvPr/>
        </p:nvSpPr>
        <p:spPr>
          <a:xfrm>
            <a:off x="395536" y="390077"/>
            <a:ext cx="3600400" cy="11757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4400" b="1" dirty="0">
                <a:solidFill>
                  <a:schemeClr val="bg1"/>
                </a:solidFill>
              </a:rPr>
              <a:t>You’re in safe hands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86B6D8-FAE3-4F6A-A944-2BE0BA9A3A22}"/>
              </a:ext>
            </a:extLst>
          </p:cNvPr>
          <p:cNvSpPr txBox="1"/>
          <p:nvPr/>
        </p:nvSpPr>
        <p:spPr>
          <a:xfrm>
            <a:off x="395536" y="2060848"/>
            <a:ext cx="3456384" cy="3391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1" hangingPunct="1"/>
            <a:r>
              <a:rPr lang="en-GB" sz="1400" b="1" dirty="0">
                <a:solidFill>
                  <a:schemeClr val="bg1"/>
                </a:solidFill>
              </a:rPr>
              <a:t>Your child’s safety is our priority </a:t>
            </a:r>
            <a:r>
              <a:rPr lang="en-GB" sz="1400" dirty="0">
                <a:solidFill>
                  <a:schemeClr val="bg1"/>
                </a:solidFill>
              </a:rPr>
              <a:t>and we ensure the highest standards are met.</a:t>
            </a:r>
            <a:endParaRPr lang="en-GB" altLang="en-US" sz="1400" dirty="0">
              <a:solidFill>
                <a:schemeClr val="bg1"/>
              </a:solidFill>
            </a:endParaRPr>
          </a:p>
          <a:p>
            <a:pPr eaLnBrk="1" hangingPunct="1">
              <a:lnSpc>
                <a:spcPct val="150000"/>
              </a:lnSpc>
            </a:pPr>
            <a:endParaRPr lang="en-GB" altLang="en-US" sz="1400" dirty="0">
              <a:solidFill>
                <a:schemeClr val="bg1"/>
              </a:solidFill>
            </a:endParaRP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altLang="en-US" sz="1400" dirty="0">
                <a:solidFill>
                  <a:schemeClr val="bg1"/>
                </a:solidFill>
              </a:rPr>
              <a:t>ABTA bonded</a:t>
            </a: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altLang="en-US" sz="1400" dirty="0">
                <a:solidFill>
                  <a:schemeClr val="bg1"/>
                </a:solidFill>
              </a:rPr>
              <a:t>ATOL protected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altLang="en-US" sz="1400" dirty="0">
                <a:solidFill>
                  <a:schemeClr val="bg1"/>
                </a:solidFill>
              </a:rPr>
              <a:t>School Travel Forum (STF) member</a:t>
            </a: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altLang="en-US" sz="1400" dirty="0">
                <a:solidFill>
                  <a:schemeClr val="bg1"/>
                </a:solidFill>
              </a:rPr>
              <a:t>Learning Outside the Classroom (</a:t>
            </a:r>
            <a:r>
              <a:rPr lang="en-GB" altLang="en-US" sz="1400" dirty="0" err="1">
                <a:solidFill>
                  <a:schemeClr val="bg1"/>
                </a:solidFill>
              </a:rPr>
              <a:t>LOtC</a:t>
            </a:r>
            <a:r>
              <a:rPr lang="en-GB" altLang="en-US" sz="1400" dirty="0">
                <a:solidFill>
                  <a:schemeClr val="bg1"/>
                </a:solidFill>
              </a:rPr>
              <a:t>) Quality Badge holder</a:t>
            </a: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altLang="en-US" sz="1400" dirty="0">
                <a:solidFill>
                  <a:schemeClr val="bg1"/>
                </a:solidFill>
              </a:rPr>
              <a:t>AAIAC </a:t>
            </a:r>
            <a:r>
              <a:rPr lang="en-GB" altLang="en-US" sz="1400" dirty="0" err="1">
                <a:solidFill>
                  <a:schemeClr val="bg1"/>
                </a:solidFill>
              </a:rPr>
              <a:t>Adventuremark</a:t>
            </a:r>
            <a:r>
              <a:rPr lang="en-GB" altLang="en-US" sz="1400" dirty="0">
                <a:solidFill>
                  <a:schemeClr val="bg1"/>
                </a:solidFill>
              </a:rPr>
              <a:t> holder</a:t>
            </a:r>
          </a:p>
          <a:p>
            <a:pPr marL="285750" indent="-285750" eaLnBrk="1" hangingPunct="1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altLang="en-US" sz="1400" dirty="0">
                <a:solidFill>
                  <a:schemeClr val="bg1"/>
                </a:solidFill>
              </a:rPr>
              <a:t>Audited safety management system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GB" altLang="en-US" sz="1400" dirty="0">
                <a:solidFill>
                  <a:schemeClr val="bg1"/>
                </a:solidFill>
              </a:rPr>
              <a:t>All accommodation audited</a:t>
            </a:r>
          </a:p>
        </p:txBody>
      </p:sp>
      <p:pic>
        <p:nvPicPr>
          <p:cNvPr id="16" name="Picture 15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CBBC6525-F31E-462B-BC4F-2D4BB4AD3A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785910"/>
            <a:ext cx="1531753" cy="5286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3688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BD4769A4-9F7A-4C17-AF08-A5EA670A11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71761" y="3140968"/>
            <a:ext cx="288131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</a:defRPr>
            </a:lvl1pPr>
            <a:lvl2pPr indent="-182563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1800" dirty="0">
                <a:solidFill>
                  <a:srgbClr val="1E1E1E"/>
                </a:solidFill>
              </a:rPr>
              <a:t>Boulogne Town Trail</a:t>
            </a:r>
            <a:endParaRPr lang="en-GB" sz="1400" dirty="0">
              <a:solidFill>
                <a:srgbClr val="1E1E1E"/>
              </a:solidFill>
            </a:endParaRPr>
          </a:p>
          <a:p>
            <a:r>
              <a:rPr lang="en-GB" sz="1400" b="0" dirty="0">
                <a:solidFill>
                  <a:srgbClr val="1E1E1E"/>
                </a:solidFill>
              </a:rPr>
              <a:t>Your </a:t>
            </a:r>
            <a:r>
              <a:rPr lang="en-GB" sz="1400" b="0" dirty="0" err="1">
                <a:solidFill>
                  <a:srgbClr val="1E1E1E"/>
                </a:solidFill>
              </a:rPr>
              <a:t>animateur</a:t>
            </a:r>
            <a:r>
              <a:rPr lang="en-GB" sz="1400" b="0" dirty="0">
                <a:solidFill>
                  <a:srgbClr val="1E1E1E"/>
                </a:solidFill>
              </a:rPr>
              <a:t> organises this activity with our tailor made Town Trail requiring the students to read, understand and speak French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2DFA7120-1BE0-4C4F-B8D2-0E71015F6E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D174C6C-FB02-495B-A07D-0AA11904E272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5A8CD1-9D5B-456F-A4A8-7794127D5796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endParaRPr lang="en-GB" sz="3600" b="1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Snail farm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F5AF88-D2B0-407D-A6F8-7DCA96D0A428}"/>
              </a:ext>
            </a:extLst>
          </p:cNvPr>
          <p:cNvSpPr txBox="1"/>
          <p:nvPr/>
        </p:nvSpPr>
        <p:spPr>
          <a:xfrm>
            <a:off x="395536" y="2593881"/>
            <a:ext cx="31683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An informative and entertaining introduction to the cultivation of snails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This visit is always a hit with students and they even get to taste some of the products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4EF304-2BE8-498A-AB1F-F07B87736C66}"/>
              </a:ext>
            </a:extLst>
          </p:cNvPr>
          <p:cNvSpPr txBox="1"/>
          <p:nvPr/>
        </p:nvSpPr>
        <p:spPr>
          <a:xfrm>
            <a:off x="395536" y="260648"/>
            <a:ext cx="3240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i="0" dirty="0">
                <a:solidFill>
                  <a:schemeClr val="bg1"/>
                </a:solidFill>
                <a:effectLst/>
                <a:latin typeface="+mj-lt"/>
              </a:rPr>
              <a:t>DAY 1 </a:t>
            </a:r>
            <a:r>
              <a:rPr lang="en-GB" sz="1000" dirty="0">
                <a:solidFill>
                  <a:schemeClr val="bg1"/>
                </a:solidFill>
                <a:latin typeface="+mj-lt"/>
              </a:rPr>
              <a:t>— </a:t>
            </a:r>
            <a:r>
              <a:rPr lang="en-GB" sz="1000" b="0" i="0" dirty="0">
                <a:solidFill>
                  <a:schemeClr val="bg1"/>
                </a:solidFill>
                <a:effectLst/>
                <a:latin typeface="+mj-lt"/>
              </a:rPr>
              <a:t>OPAL COAST</a:t>
            </a:r>
          </a:p>
        </p:txBody>
      </p:sp>
    </p:spTree>
    <p:extLst>
      <p:ext uri="{BB962C8B-B14F-4D97-AF65-F5344CB8AC3E}">
        <p14:creationId xmlns:p14="http://schemas.microsoft.com/office/powerpoint/2010/main" val="1911252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4CD09096-9C93-4F36-817D-DC8D2DB39643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B4308C3-C396-42B4-9CF8-A7C72309C693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endParaRPr lang="en-GB" sz="3600" b="1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Check in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9996C6C-7290-49C7-B012-8E66945573F1}"/>
              </a:ext>
            </a:extLst>
          </p:cNvPr>
          <p:cNvSpPr txBox="1"/>
          <p:nvPr/>
        </p:nvSpPr>
        <p:spPr>
          <a:xfrm>
            <a:off x="395536" y="2593881"/>
            <a:ext cx="31683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Check in to the Hotel du Moulin where you will meet your Animateur</a:t>
            </a:r>
          </a:p>
          <a:p>
            <a:endParaRPr lang="en-GB" sz="1400" b="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One of our Native French animateurs will accompany you throughout your stay, ensuring you get the most out of every visit, both culturally and linguistically</a:t>
            </a:r>
          </a:p>
        </p:txBody>
      </p:sp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B0A9B3AC-3F94-45A5-AB69-70A1E0187A2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501B137-4434-4263-AF2F-156D6B03B30A}"/>
              </a:ext>
            </a:extLst>
          </p:cNvPr>
          <p:cNvSpPr txBox="1"/>
          <p:nvPr/>
        </p:nvSpPr>
        <p:spPr>
          <a:xfrm>
            <a:off x="395536" y="260648"/>
            <a:ext cx="3240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i="0" dirty="0">
                <a:solidFill>
                  <a:schemeClr val="bg1"/>
                </a:solidFill>
                <a:effectLst/>
                <a:latin typeface="+mn-lt"/>
              </a:rPr>
              <a:t>DAY 1 </a:t>
            </a:r>
            <a:r>
              <a:rPr lang="en-GB" sz="1000" dirty="0">
                <a:solidFill>
                  <a:schemeClr val="bg1"/>
                </a:solidFill>
                <a:latin typeface="+mn-lt"/>
              </a:rPr>
              <a:t>— </a:t>
            </a:r>
            <a:r>
              <a:rPr lang="en-GB" sz="1000" b="0" i="0" dirty="0">
                <a:solidFill>
                  <a:schemeClr val="bg1"/>
                </a:solidFill>
                <a:effectLst/>
                <a:latin typeface="+mn-lt"/>
              </a:rPr>
              <a:t>OPAL COAST</a:t>
            </a:r>
          </a:p>
        </p:txBody>
      </p:sp>
    </p:spTree>
    <p:extLst>
      <p:ext uri="{BB962C8B-B14F-4D97-AF65-F5344CB8AC3E}">
        <p14:creationId xmlns:p14="http://schemas.microsoft.com/office/powerpoint/2010/main" val="216735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4157" y="4877"/>
            <a:ext cx="5139843" cy="6853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BB26C52C-3AEE-4BBB-8E98-2A60C4516D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1F5AB89-8BFE-4EF6-ACCB-24BA278EE29C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9FA3CFC-65A0-4AF5-93D8-BAF10A6C472B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Meet your animateur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039ADE-8FFE-421A-9D91-BB6775F0091F}"/>
              </a:ext>
            </a:extLst>
          </p:cNvPr>
          <p:cNvSpPr txBox="1"/>
          <p:nvPr/>
        </p:nvSpPr>
        <p:spPr>
          <a:xfrm>
            <a:off x="395536" y="2593881"/>
            <a:ext cx="3168352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Meet your animateur!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Our specially trained </a:t>
            </a:r>
            <a:r>
              <a:rPr lang="en-GB" sz="1400" dirty="0">
                <a:solidFill>
                  <a:schemeClr val="bg1"/>
                </a:solidFill>
              </a:rPr>
              <a:t>French native </a:t>
            </a:r>
            <a:r>
              <a:rPr lang="en-GB" sz="1400" b="0" dirty="0">
                <a:solidFill>
                  <a:schemeClr val="bg1"/>
                </a:solidFill>
              </a:rPr>
              <a:t>animateurs will be speaking with and encouraging interactive responses from you throughout your stay to challenge you and improve your language skills.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Your animateur will also lead activity sessions each evening of your trip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435AE0-3F01-44D2-B463-6A3A11A2750F}"/>
              </a:ext>
            </a:extLst>
          </p:cNvPr>
          <p:cNvSpPr txBox="1"/>
          <p:nvPr/>
        </p:nvSpPr>
        <p:spPr>
          <a:xfrm>
            <a:off x="395536" y="260648"/>
            <a:ext cx="3240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i="0" dirty="0">
                <a:solidFill>
                  <a:schemeClr val="bg1"/>
                </a:solidFill>
                <a:effectLst/>
                <a:latin typeface="+mj-lt"/>
              </a:rPr>
              <a:t>DAY 1 </a:t>
            </a:r>
            <a:r>
              <a:rPr lang="en-GB" sz="1000" dirty="0">
                <a:solidFill>
                  <a:schemeClr val="bg1"/>
                </a:solidFill>
                <a:latin typeface="+mj-lt"/>
              </a:rPr>
              <a:t>— </a:t>
            </a:r>
            <a:r>
              <a:rPr lang="en-GB" sz="1000" b="0" i="0" dirty="0">
                <a:solidFill>
                  <a:schemeClr val="bg1"/>
                </a:solidFill>
                <a:effectLst/>
                <a:latin typeface="+mj-lt"/>
              </a:rPr>
              <a:t>OPAL COAST</a:t>
            </a:r>
          </a:p>
        </p:txBody>
      </p:sp>
    </p:spTree>
    <p:extLst>
      <p:ext uri="{BB962C8B-B14F-4D97-AF65-F5344CB8AC3E}">
        <p14:creationId xmlns:p14="http://schemas.microsoft.com/office/powerpoint/2010/main" val="201934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">
            <a:extLst>
              <a:ext uri="{FF2B5EF4-FFF2-40B4-BE49-F238E27FC236}">
                <a16:creationId xmlns:a16="http://schemas.microsoft.com/office/drawing/2014/main" id="{8B13C020-D97D-4AEB-999E-6CB7FAD00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653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71761" y="3140968"/>
            <a:ext cx="288131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</a:defRPr>
            </a:lvl1pPr>
            <a:lvl2pPr indent="-182563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1800" dirty="0">
                <a:solidFill>
                  <a:srgbClr val="1E1E1E"/>
                </a:solidFill>
              </a:rPr>
              <a:t>Boulogne Town Trail</a:t>
            </a:r>
            <a:endParaRPr lang="en-GB" sz="1400" dirty="0">
              <a:solidFill>
                <a:srgbClr val="1E1E1E"/>
              </a:solidFill>
            </a:endParaRPr>
          </a:p>
          <a:p>
            <a:r>
              <a:rPr lang="en-GB" sz="1400" b="0" dirty="0">
                <a:solidFill>
                  <a:srgbClr val="1E1E1E"/>
                </a:solidFill>
              </a:rPr>
              <a:t>Your </a:t>
            </a:r>
            <a:r>
              <a:rPr lang="en-GB" sz="1400" b="0" dirty="0" err="1">
                <a:solidFill>
                  <a:srgbClr val="1E1E1E"/>
                </a:solidFill>
              </a:rPr>
              <a:t>animateur</a:t>
            </a:r>
            <a:r>
              <a:rPr lang="en-GB" sz="1400" b="0" dirty="0">
                <a:solidFill>
                  <a:srgbClr val="1E1E1E"/>
                </a:solidFill>
              </a:rPr>
              <a:t> organises this activity with our tailor made Town Trail requiring the students to read, understand and speak French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2DFA7120-1BE0-4C4F-B8D2-0E71015F6E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D174C6C-FB02-495B-A07D-0AA11904E272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5A8CD1-9D5B-456F-A4A8-7794127D5796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Boulogne</a:t>
            </a:r>
          </a:p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town trail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F5AF88-D2B0-407D-A6F8-7DCA96D0A428}"/>
              </a:ext>
            </a:extLst>
          </p:cNvPr>
          <p:cNvSpPr txBox="1"/>
          <p:nvPr/>
        </p:nvSpPr>
        <p:spPr>
          <a:xfrm>
            <a:off x="395536" y="2593881"/>
            <a:ext cx="31683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Your animateur organises this activity with our tailor made Town trail requiring the students to read, understand and speak French</a:t>
            </a:r>
          </a:p>
          <a:p>
            <a:endParaRPr lang="en-GB" sz="1400" b="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The largest fishing port in France, Boulogne has a lively atmosphere including a vibrant market at the heart of the medieval Old Town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F282C4B-0B8A-4D15-88E4-0A0F97AC7DA5}"/>
              </a:ext>
            </a:extLst>
          </p:cNvPr>
          <p:cNvSpPr txBox="1"/>
          <p:nvPr/>
        </p:nvSpPr>
        <p:spPr>
          <a:xfrm>
            <a:off x="395536" y="260648"/>
            <a:ext cx="3240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i="0" dirty="0">
                <a:solidFill>
                  <a:schemeClr val="bg1"/>
                </a:solidFill>
                <a:effectLst/>
                <a:latin typeface="+mn-lt"/>
              </a:rPr>
              <a:t>DAY 2 </a:t>
            </a:r>
            <a:r>
              <a:rPr lang="en-GB" sz="1000" dirty="0">
                <a:solidFill>
                  <a:schemeClr val="bg1"/>
                </a:solidFill>
                <a:latin typeface="+mn-lt"/>
              </a:rPr>
              <a:t>— </a:t>
            </a:r>
            <a:r>
              <a:rPr lang="en-GB" sz="1000" b="0" i="0" dirty="0">
                <a:solidFill>
                  <a:schemeClr val="bg1"/>
                </a:solidFill>
                <a:effectLst/>
                <a:latin typeface="+mn-lt"/>
              </a:rPr>
              <a:t>OPAL COAST</a:t>
            </a:r>
          </a:p>
        </p:txBody>
      </p:sp>
    </p:spTree>
    <p:extLst>
      <p:ext uri="{BB962C8B-B14F-4D97-AF65-F5344CB8AC3E}">
        <p14:creationId xmlns:p14="http://schemas.microsoft.com/office/powerpoint/2010/main" val="521968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B24306CF-ECBB-4B73-9407-47D93FFCFA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71761" y="3140968"/>
            <a:ext cx="288131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</a:defRPr>
            </a:lvl1pPr>
            <a:lvl2pPr indent="-182563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1800" dirty="0">
                <a:solidFill>
                  <a:srgbClr val="1E1E1E"/>
                </a:solidFill>
              </a:rPr>
              <a:t>Boulogne Town Trail</a:t>
            </a:r>
            <a:endParaRPr lang="en-GB" sz="1400" dirty="0">
              <a:solidFill>
                <a:srgbClr val="1E1E1E"/>
              </a:solidFill>
            </a:endParaRPr>
          </a:p>
          <a:p>
            <a:r>
              <a:rPr lang="en-GB" sz="1400" b="0" dirty="0">
                <a:solidFill>
                  <a:srgbClr val="1E1E1E"/>
                </a:solidFill>
              </a:rPr>
              <a:t>Your </a:t>
            </a:r>
            <a:r>
              <a:rPr lang="en-GB" sz="1400" b="0" dirty="0" err="1">
                <a:solidFill>
                  <a:srgbClr val="1E1E1E"/>
                </a:solidFill>
              </a:rPr>
              <a:t>animateur</a:t>
            </a:r>
            <a:r>
              <a:rPr lang="en-GB" sz="1400" b="0" dirty="0">
                <a:solidFill>
                  <a:srgbClr val="1E1E1E"/>
                </a:solidFill>
              </a:rPr>
              <a:t> organises this activity with our tailor made Town Trail requiring the students to read, understand and speak French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2DFA7120-1BE0-4C4F-B8D2-0E71015F6E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D174C6C-FB02-495B-A07D-0AA11904E272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5A8CD1-9D5B-456F-A4A8-7794127D5796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endParaRPr lang="en-GB" sz="3600" b="1" dirty="0">
              <a:solidFill>
                <a:schemeClr val="bg1"/>
              </a:solidFill>
            </a:endParaRPr>
          </a:p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Nausicaa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F5AF88-D2B0-407D-A6F8-7DCA96D0A428}"/>
              </a:ext>
            </a:extLst>
          </p:cNvPr>
          <p:cNvSpPr txBox="1"/>
          <p:nvPr/>
        </p:nvSpPr>
        <p:spPr>
          <a:xfrm>
            <a:off x="395536" y="2593881"/>
            <a:ext cx="316835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One of France’s most popular attractions, this world class aquarium is a highlight of the region</a:t>
            </a:r>
          </a:p>
          <a:p>
            <a:endParaRPr lang="en-GB" sz="140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With good eco credentials, Nausicaa is home to a wide range of exhibits including a stunning living reef, sea-lion pool and tropical lagoon with sharks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14BA25-6987-40C9-B511-C0025E073564}"/>
              </a:ext>
            </a:extLst>
          </p:cNvPr>
          <p:cNvSpPr txBox="1"/>
          <p:nvPr/>
        </p:nvSpPr>
        <p:spPr>
          <a:xfrm>
            <a:off x="395536" y="260648"/>
            <a:ext cx="3240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i="0" dirty="0">
                <a:solidFill>
                  <a:schemeClr val="bg1"/>
                </a:solidFill>
                <a:effectLst/>
                <a:latin typeface="+mn-lt"/>
              </a:rPr>
              <a:t>DAY 2 </a:t>
            </a:r>
            <a:r>
              <a:rPr lang="en-GB" sz="1000" dirty="0">
                <a:solidFill>
                  <a:schemeClr val="bg1"/>
                </a:solidFill>
                <a:latin typeface="+mn-lt"/>
              </a:rPr>
              <a:t>— </a:t>
            </a:r>
            <a:r>
              <a:rPr lang="en-GB" sz="1000" b="0" i="0" dirty="0">
                <a:solidFill>
                  <a:schemeClr val="bg1"/>
                </a:solidFill>
                <a:effectLst/>
                <a:latin typeface="+mn-lt"/>
              </a:rPr>
              <a:t>OPAL COAST</a:t>
            </a:r>
          </a:p>
        </p:txBody>
      </p:sp>
    </p:spTree>
    <p:extLst>
      <p:ext uri="{BB962C8B-B14F-4D97-AF65-F5344CB8AC3E}">
        <p14:creationId xmlns:p14="http://schemas.microsoft.com/office/powerpoint/2010/main" val="367318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06602A38-46C0-4D0F-94E2-8AA9A20CE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0500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3"/>
          <p:cNvSpPr txBox="1">
            <a:spLocks noChangeArrowheads="1"/>
          </p:cNvSpPr>
          <p:nvPr/>
        </p:nvSpPr>
        <p:spPr bwMode="auto">
          <a:xfrm>
            <a:off x="471761" y="3140968"/>
            <a:ext cx="2881312" cy="1656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spcAft>
                <a:spcPts val="600"/>
              </a:spcAft>
              <a:buFont typeface="Arial" charset="0"/>
              <a:defRPr sz="2000" b="1">
                <a:solidFill>
                  <a:schemeClr val="tx1"/>
                </a:solidFill>
                <a:latin typeface="Arial" charset="0"/>
              </a:defRPr>
            </a:lvl1pPr>
            <a:lvl2pPr indent="-182563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 sz="20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en-GB" sz="1800" dirty="0">
                <a:solidFill>
                  <a:srgbClr val="1E1E1E"/>
                </a:solidFill>
              </a:rPr>
              <a:t>Boulogne Town Trail</a:t>
            </a:r>
            <a:endParaRPr lang="en-GB" sz="1400" dirty="0">
              <a:solidFill>
                <a:srgbClr val="1E1E1E"/>
              </a:solidFill>
            </a:endParaRPr>
          </a:p>
          <a:p>
            <a:r>
              <a:rPr lang="en-GB" sz="1400" b="0" dirty="0">
                <a:solidFill>
                  <a:srgbClr val="1E1E1E"/>
                </a:solidFill>
              </a:rPr>
              <a:t>Your </a:t>
            </a:r>
            <a:r>
              <a:rPr lang="en-GB" sz="1400" b="0" dirty="0" err="1">
                <a:solidFill>
                  <a:srgbClr val="1E1E1E"/>
                </a:solidFill>
              </a:rPr>
              <a:t>animateur</a:t>
            </a:r>
            <a:r>
              <a:rPr lang="en-GB" sz="1400" b="0" dirty="0">
                <a:solidFill>
                  <a:srgbClr val="1E1E1E"/>
                </a:solidFill>
              </a:rPr>
              <a:t> organises this activity with our tailor made Town Trail requiring the students to read, understand and speak French</a:t>
            </a:r>
          </a:p>
        </p:txBody>
      </p:sp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2DFA7120-1BE0-4C4F-B8D2-0E71015F6E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260648"/>
            <a:ext cx="978730" cy="97873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CD174C6C-FB02-495B-A07D-0AA11904E272}"/>
              </a:ext>
            </a:extLst>
          </p:cNvPr>
          <p:cNvSpPr/>
          <p:nvPr/>
        </p:nvSpPr>
        <p:spPr>
          <a:xfrm>
            <a:off x="0" y="0"/>
            <a:ext cx="4211960" cy="6858000"/>
          </a:xfrm>
          <a:prstGeom prst="rect">
            <a:avLst/>
          </a:prstGeom>
          <a:solidFill>
            <a:srgbClr val="1291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5A8CD1-9D5B-456F-A4A8-7794127D5796}"/>
              </a:ext>
            </a:extLst>
          </p:cNvPr>
          <p:cNvSpPr txBox="1"/>
          <p:nvPr/>
        </p:nvSpPr>
        <p:spPr>
          <a:xfrm>
            <a:off x="395536" y="1268760"/>
            <a:ext cx="3600400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Local</a:t>
            </a:r>
          </a:p>
          <a:p>
            <a:pPr>
              <a:lnSpc>
                <a:spcPct val="80000"/>
              </a:lnSpc>
            </a:pPr>
            <a:r>
              <a:rPr lang="en-GB" sz="3600" b="1" dirty="0">
                <a:solidFill>
                  <a:schemeClr val="bg1"/>
                </a:solidFill>
              </a:rPr>
              <a:t>bakery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AF5AF88-D2B0-407D-A6F8-7DCA96D0A428}"/>
              </a:ext>
            </a:extLst>
          </p:cNvPr>
          <p:cNvSpPr txBox="1"/>
          <p:nvPr/>
        </p:nvSpPr>
        <p:spPr>
          <a:xfrm>
            <a:off x="395536" y="2593881"/>
            <a:ext cx="316835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b="0" dirty="0">
                <a:solidFill>
                  <a:schemeClr val="bg1"/>
                </a:solidFill>
              </a:rPr>
              <a:t>Visit a local French bakery or “Boulangerie” for a demonstration in French</a:t>
            </a:r>
          </a:p>
          <a:p>
            <a:endParaRPr lang="en-GB" sz="1400" b="0" dirty="0">
              <a:solidFill>
                <a:schemeClr val="bg1"/>
              </a:solidFill>
            </a:endParaRPr>
          </a:p>
          <a:p>
            <a:r>
              <a:rPr lang="en-GB" sz="1400" b="0" dirty="0">
                <a:solidFill>
                  <a:schemeClr val="bg1"/>
                </a:solidFill>
              </a:rPr>
              <a:t>You will walk away with a croissant and a pain au </a:t>
            </a:r>
            <a:r>
              <a:rPr lang="en-GB" sz="1400" b="0" dirty="0" err="1">
                <a:solidFill>
                  <a:schemeClr val="bg1"/>
                </a:solidFill>
              </a:rPr>
              <a:t>chocolat</a:t>
            </a:r>
            <a:r>
              <a:rPr lang="en-GB" sz="1400" b="0" dirty="0">
                <a:solidFill>
                  <a:schemeClr val="bg1"/>
                </a:solidFill>
              </a:rPr>
              <a:t> each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52DC285-E43B-4B65-AC4C-0BABED766E73}"/>
              </a:ext>
            </a:extLst>
          </p:cNvPr>
          <p:cNvSpPr txBox="1"/>
          <p:nvPr/>
        </p:nvSpPr>
        <p:spPr>
          <a:xfrm>
            <a:off x="395536" y="260648"/>
            <a:ext cx="32403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00" b="1" i="0" dirty="0">
                <a:solidFill>
                  <a:schemeClr val="bg1"/>
                </a:solidFill>
                <a:effectLst/>
                <a:latin typeface="+mn-lt"/>
              </a:rPr>
              <a:t>DAY 2 </a:t>
            </a:r>
            <a:r>
              <a:rPr lang="en-GB" sz="1000" dirty="0">
                <a:solidFill>
                  <a:schemeClr val="bg1"/>
                </a:solidFill>
                <a:latin typeface="+mn-lt"/>
              </a:rPr>
              <a:t>— </a:t>
            </a:r>
            <a:r>
              <a:rPr lang="en-GB" sz="1000" b="0" i="0" dirty="0">
                <a:solidFill>
                  <a:schemeClr val="bg1"/>
                </a:solidFill>
                <a:effectLst/>
                <a:latin typeface="+mn-lt"/>
              </a:rPr>
              <a:t>OPAL COAST</a:t>
            </a:r>
          </a:p>
        </p:txBody>
      </p:sp>
    </p:spTree>
    <p:extLst>
      <p:ext uri="{BB962C8B-B14F-4D97-AF65-F5344CB8AC3E}">
        <p14:creationId xmlns:p14="http://schemas.microsoft.com/office/powerpoint/2010/main" val="414670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ssential">
  <a:themeElements>
    <a:clrScheme name="Voyager School Travel">
      <a:dk1>
        <a:srgbClr val="576563"/>
      </a:dk1>
      <a:lt1>
        <a:srgbClr val="FFFFFF"/>
      </a:lt1>
      <a:dk2>
        <a:srgbClr val="0087AC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Essential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sential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824</Words>
  <Application>Microsoft Office PowerPoint</Application>
  <PresentationFormat>On-screen Show (4:3)</PresentationFormat>
  <Paragraphs>117</Paragraphs>
  <Slides>15</Slides>
  <Notes>13</Notes>
  <HiddenSlides>0</HiddenSlides>
  <MMClips>0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 Black</vt:lpstr>
      <vt:lpstr>Wingdings</vt:lpstr>
      <vt:lpstr>Arial</vt:lpstr>
      <vt:lpstr>Calibri</vt:lpstr>
      <vt:lpstr>Essential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TJM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Opal Coast</dc:title>
  <dc:creator>Voyager School Travel;Sam Taylor (Digital Marketing Assistant)</dc:creator>
  <cp:lastModifiedBy>Ollie English</cp:lastModifiedBy>
  <cp:revision>265</cp:revision>
  <dcterms:created xsi:type="dcterms:W3CDTF">2008-08-28T10:36:08Z</dcterms:created>
  <dcterms:modified xsi:type="dcterms:W3CDTF">2023-09-25T10:35:26Z</dcterms:modified>
  <cp:category>France</cp:category>
</cp:coreProperties>
</file>