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4091" r:id="rId2"/>
  </p:sldMasterIdLst>
  <p:notesMasterIdLst>
    <p:notesMasterId r:id="rId18"/>
  </p:notesMasterIdLst>
  <p:sldIdLst>
    <p:sldId id="308" r:id="rId3"/>
    <p:sldId id="388" r:id="rId4"/>
    <p:sldId id="389" r:id="rId5"/>
    <p:sldId id="406" r:id="rId6"/>
    <p:sldId id="345" r:id="rId7"/>
    <p:sldId id="383" r:id="rId8"/>
    <p:sldId id="373" r:id="rId9"/>
    <p:sldId id="403" r:id="rId10"/>
    <p:sldId id="397" r:id="rId11"/>
    <p:sldId id="399" r:id="rId12"/>
    <p:sldId id="407" r:id="rId13"/>
    <p:sldId id="408" r:id="rId14"/>
    <p:sldId id="395" r:id="rId15"/>
    <p:sldId id="409" r:id="rId16"/>
    <p:sldId id="378" r:id="rId17"/>
  </p:sldIdLst>
  <p:sldSz cx="9144000" cy="6858000" type="screen4x3"/>
  <p:notesSz cx="6834188" cy="9979025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1E1E1E"/>
    <a:srgbClr val="00528C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939" autoAdjust="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55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9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13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6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5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07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29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89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436A8E-6DA8-435E-910C-C98DEE88A08B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E96CD4AD-DA35-41AC-BDC3-6F7D32278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2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ADE1D0-AC4D-46B7-8220-196C0A8E40A1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61B1A1-A622-47B2-A2CF-23DB93621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190202-D1A4-42BD-9456-3CCB82D2BC31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9D9B51-E6A8-4431-8843-0E872DACE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1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58D0C5-FA3A-4053-B88C-4925E1802E5C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63BC4D-79F8-4154-8ECB-15756B318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192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125012-35DC-48E8-AEFF-32234AC5E42C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1D6560-8577-4223-B56F-85911648A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A75F8E-45D7-4503-BEB5-5CA529239CFF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43BF8A-08CC-48FC-8D87-FD137640F7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2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F2E6E0-E815-4F09-9BDC-7D8BFE021DE7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523155-0399-4D73-B98F-09C4A07873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1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29F72D-6317-4F93-9213-1B9C90828D56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B3B782-325F-448F-944C-82D76B91E1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6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AD09B7-B2A2-4E6C-88BF-1E2BD83A87C6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BBD26E-8E81-41E8-915C-FC6BB5AB18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7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40896E-5825-464D-97B7-B78CEC2B6546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F967CA-077D-4E7D-A133-67F36F600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8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80536C-B17A-4FE3-9A9B-A74879106EB7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AF9BBC66-38CB-4C52-9458-CC51E55547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56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fld id="{DCA7831F-42D4-4F7E-84F0-E54D92821863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87AC"/>
                </a:solidFill>
                <a:latin typeface="Arial"/>
              </a:defRPr>
            </a:lvl1pPr>
          </a:lstStyle>
          <a:p>
            <a:pPr>
              <a:defRPr/>
            </a:pPr>
            <a:fld id="{43BF7692-0DB8-433F-B044-FB75BD7732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B523B26-7883-48B6-8793-26E9C2D29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857298"/>
              </p:ext>
            </p:extLst>
          </p:nvPr>
        </p:nvGraphicFramePr>
        <p:xfrm>
          <a:off x="-51422" y="1144850"/>
          <a:ext cx="9303942" cy="5812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6355520" imgH="10222200" progId="">
                  <p:embed/>
                </p:oleObj>
              </mc:Choice>
              <mc:Fallback>
                <p:oleObj r:id="rId2" imgW="16355520" imgH="10222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1422" y="1144850"/>
                        <a:ext cx="9303942" cy="5812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ED974AB-0E0B-4B5B-9F47-078FA32C5682}"/>
              </a:ext>
            </a:extLst>
          </p:cNvPr>
          <p:cNvSpPr/>
          <p:nvPr/>
        </p:nvSpPr>
        <p:spPr>
          <a:xfrm rot="21396250">
            <a:off x="-135632" y="-542295"/>
            <a:ext cx="9443836" cy="2870219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104655C-E902-4EDC-94E6-F182FCE7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0648"/>
            <a:ext cx="734481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Your trip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the Opal Coast of France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School Name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DD–DD MM 2022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75F03C9-8B6B-4114-892C-4253E8EEA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11E77F06-EEDE-46F9-BAD3-3D213C5E4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Market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Visit a local market with your animateur. Teams of students will be given money to buy ingredients for a packed lunch and you will also have some general shopping time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Return to your accommodation where your animateur will organise a competition for the best lunch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54257-69D3-4D1A-A964-7A5853597782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</a:t>
            </a:r>
            <a:r>
              <a:rPr lang="en-GB" sz="1000" b="1" dirty="0">
                <a:solidFill>
                  <a:schemeClr val="bg1"/>
                </a:solidFill>
                <a:latin typeface="+mn-lt"/>
              </a:rPr>
              <a:t>3</a:t>
            </a:r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2681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57802D-FA8C-49F1-8BD7-056D2D3CC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657" y="0"/>
            <a:ext cx="5175714" cy="6898294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Treetop adventure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Climb and zip your way around the beautiful forest at </a:t>
            </a:r>
            <a:r>
              <a:rPr lang="en-GB" sz="1400" b="0" dirty="0" err="1">
                <a:solidFill>
                  <a:schemeClr val="bg1"/>
                </a:solidFill>
              </a:rPr>
              <a:t>Camiers</a:t>
            </a:r>
            <a:r>
              <a:rPr lang="en-GB" sz="1400" b="0" dirty="0">
                <a:solidFill>
                  <a:schemeClr val="bg1"/>
                </a:solidFill>
              </a:rPr>
              <a:t> Sainte-Cecile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With courses ranging from beginner to an adrenaline pumping ‘black’ course that includes biking and wake boarding through the tree tops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54257-69D3-4D1A-A964-7A5853597782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</a:t>
            </a:r>
            <a:r>
              <a:rPr lang="en-GB" sz="1000" b="1" dirty="0">
                <a:solidFill>
                  <a:schemeClr val="bg1"/>
                </a:solidFill>
                <a:latin typeface="+mn-lt"/>
              </a:rPr>
              <a:t>3</a:t>
            </a:r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18477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99FEB7D-59D4-47B9-B64D-37745F5E64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66700"/>
              </p:ext>
            </p:extLst>
          </p:nvPr>
        </p:nvGraphicFramePr>
        <p:xfrm>
          <a:off x="3986908" y="-159822"/>
          <a:ext cx="5271591" cy="7017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56920" imgH="9142560" progId="">
                  <p:embed/>
                </p:oleObj>
              </mc:Choice>
              <mc:Fallback>
                <p:oleObj r:id="rId3" imgW="6856920" imgH="91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6908" y="-159822"/>
                        <a:ext cx="5271591" cy="7017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Vimy</a:t>
            </a: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Ridge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Taking a morning visit to the striking </a:t>
            </a:r>
            <a:r>
              <a:rPr lang="en-GB" sz="1400" b="0" dirty="0" err="1">
                <a:solidFill>
                  <a:schemeClr val="bg1"/>
                </a:solidFill>
              </a:rPr>
              <a:t>Vimy</a:t>
            </a:r>
            <a:r>
              <a:rPr lang="en-GB" sz="1400" b="0" dirty="0">
                <a:solidFill>
                  <a:schemeClr val="bg1"/>
                </a:solidFill>
              </a:rPr>
              <a:t> Ridge memorial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A</a:t>
            </a:r>
            <a:r>
              <a:rPr lang="en-GB" sz="1400" b="0" dirty="0">
                <a:solidFill>
                  <a:schemeClr val="bg1"/>
                </a:solidFill>
              </a:rPr>
              <a:t> humbling reminder of those who bravely helped, fought and died in the Battle of Arras during WWI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54257-69D3-4D1A-A964-7A5853597782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4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33879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672F108-3E19-4A13-9637-22B37795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Rando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Rail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Is it a bike or a go-kart?  It is something between the two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Each vehicle takes 4 people at a time, as you pedal along the 10 km-long scenic disused railway track you’ll reach quite a speed when you roll down to the bottom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7C993-AC63-422E-A9EB-9D8C7E184C06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</a:t>
            </a:r>
            <a:r>
              <a:rPr lang="en-GB" sz="1000" b="1" dirty="0">
                <a:solidFill>
                  <a:schemeClr val="bg1"/>
                </a:solidFill>
                <a:latin typeface="+mn-lt"/>
              </a:rPr>
              <a:t>4</a:t>
            </a:r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9290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CD09096-9C93-4F36-817D-DC8D2DB39643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4308C3-C396-42B4-9CF8-A7C72309C693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Check 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996C6C-7290-49C7-B012-8E66945573F1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Check out after breakfast and make your way back to Calais for your crossing home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Arrive back at </a:t>
            </a:r>
            <a:r>
              <a:rPr lang="en-GB" sz="1400" dirty="0">
                <a:solidFill>
                  <a:schemeClr val="bg1"/>
                </a:solidFill>
              </a:rPr>
              <a:t>s</a:t>
            </a:r>
            <a:r>
              <a:rPr lang="en-GB" sz="1400" b="0" dirty="0">
                <a:solidFill>
                  <a:schemeClr val="bg1"/>
                </a:solidFill>
              </a:rPr>
              <a:t>chool in the afternoon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0A9B3AC-3F94-45A5-AB69-70A1E0187A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1B137-4434-4263-AF2F-156D6B03B30A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5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40634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9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6B28440-13DB-4CC7-ADDB-6C9D93703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838317-BFB9-450F-B333-54780D8C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9" y="6353120"/>
            <a:ext cx="1362283" cy="178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9F7F8-16F9-4974-8542-B1C431BF561B}"/>
              </a:ext>
            </a:extLst>
          </p:cNvPr>
          <p:cNvSpPr txBox="1"/>
          <p:nvPr/>
        </p:nvSpPr>
        <p:spPr>
          <a:xfrm>
            <a:off x="3806377" y="6047710"/>
            <a:ext cx="15312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</a:rPr>
              <a:t>Find us 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67EC-2220-4AEA-AF7B-B75FBBCB4F41}"/>
              </a:ext>
            </a:extLst>
          </p:cNvPr>
          <p:cNvSpPr txBox="1"/>
          <p:nvPr/>
        </p:nvSpPr>
        <p:spPr>
          <a:xfrm>
            <a:off x="1653022" y="2996952"/>
            <a:ext cx="583795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France is waiting for you!</a:t>
            </a:r>
          </a:p>
        </p:txBody>
      </p:sp>
    </p:spTree>
    <p:extLst>
      <p:ext uri="{BB962C8B-B14F-4D97-AF65-F5344CB8AC3E}">
        <p14:creationId xmlns:p14="http://schemas.microsoft.com/office/powerpoint/2010/main" val="25889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-1486" r="9059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Voyager School Travel </a:t>
            </a:r>
            <a:r>
              <a:rPr lang="en-GB" sz="1400" dirty="0">
                <a:solidFill>
                  <a:schemeClr val="bg1"/>
                </a:solidFill>
              </a:rPr>
              <a:t>specialises in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altLang="en-US" sz="1400" b="0" dirty="0">
                <a:solidFill>
                  <a:schemeClr val="bg1"/>
                </a:solidFill>
              </a:rPr>
              <a:t>Over </a:t>
            </a:r>
            <a:r>
              <a:rPr lang="en-GB" altLang="en-US" sz="1400" b="1" dirty="0">
                <a:solidFill>
                  <a:schemeClr val="bg1"/>
                </a:solidFill>
              </a:rPr>
              <a:t>35,000 students </a:t>
            </a:r>
            <a:r>
              <a:rPr lang="en-GB" altLang="en-US" sz="1400" b="0" dirty="0">
                <a:solidFill>
                  <a:schemeClr val="bg1"/>
                </a:solidFill>
              </a:rPr>
              <a:t>travel with us each year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2B9E5C-817A-4E9D-9D01-F1B077407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339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child’s safety is our priority </a:t>
            </a:r>
            <a:r>
              <a:rPr lang="en-GB" sz="1400" dirty="0">
                <a:solidFill>
                  <a:schemeClr val="bg1"/>
                </a:solidFill>
              </a:rPr>
              <a:t>and we ensure the highest standards are met.</a:t>
            </a:r>
            <a:endParaRPr lang="en-GB" altLang="en-US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ABTA bonded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ATOL protected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School Travel Forum (STF) member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Learning Outside the Classroom (</a:t>
            </a:r>
            <a:r>
              <a:rPr lang="en-GB" altLang="en-US" sz="1400" dirty="0" err="1">
                <a:solidFill>
                  <a:schemeClr val="bg1"/>
                </a:solidFill>
              </a:rPr>
              <a:t>LOtC</a:t>
            </a:r>
            <a:r>
              <a:rPr lang="en-GB" altLang="en-US" sz="1400" dirty="0">
                <a:solidFill>
                  <a:schemeClr val="bg1"/>
                </a:solidFill>
              </a:rPr>
              <a:t>) Quality Badge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AAIAC </a:t>
            </a:r>
            <a:r>
              <a:rPr lang="en-GB" altLang="en-US" sz="1400" dirty="0" err="1">
                <a:solidFill>
                  <a:schemeClr val="bg1"/>
                </a:solidFill>
              </a:rPr>
              <a:t>Adventuremark</a:t>
            </a:r>
            <a:r>
              <a:rPr lang="en-GB" altLang="en-US" sz="1400" dirty="0">
                <a:solidFill>
                  <a:schemeClr val="bg1"/>
                </a:solidFill>
              </a:rPr>
              <a:t>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Audited safety management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All accommodation audited</a:t>
            </a:r>
          </a:p>
        </p:txBody>
      </p: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BBC6525-F31E-462B-BC4F-2D4BB4AD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85910"/>
            <a:ext cx="1531753" cy="52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D4769A4-9F7A-4C17-AF08-A5EA670A1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Snail farm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An informative and entertaining introduction to the cultivation of snails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This visit is always a hit with students and they even get to taste some of the products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4EF304-2BE8-498A-AB1F-F07B87736C66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j-lt"/>
              </a:rPr>
              <a:t>DAY 1 </a:t>
            </a:r>
            <a:r>
              <a:rPr lang="en-GB" sz="1000" dirty="0">
                <a:solidFill>
                  <a:schemeClr val="bg1"/>
                </a:solidFill>
                <a:latin typeface="+mj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1911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CD09096-9C93-4F36-817D-DC8D2DB39643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4308C3-C396-42B4-9CF8-A7C72309C693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Check 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996C6C-7290-49C7-B012-8E66945573F1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Check in to the Hotel du Moulin where you will meet your Animateur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One of our Native French animateurs will accompany you throughout your stay, ensuring you get the most out of every visit, both culturally and linguistically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0A9B3AC-3F94-45A5-AB69-70A1E0187A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1B137-4434-4263-AF2F-156D6B03B30A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1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21673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57" y="4877"/>
            <a:ext cx="5139843" cy="685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Meet your animateur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Meet your animateur!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specially trained </a:t>
            </a:r>
            <a:r>
              <a:rPr lang="en-GB" sz="1400" dirty="0">
                <a:solidFill>
                  <a:schemeClr val="bg1"/>
                </a:solidFill>
              </a:rPr>
              <a:t>French native </a:t>
            </a:r>
            <a:r>
              <a:rPr lang="en-GB" sz="1400" b="0" dirty="0">
                <a:solidFill>
                  <a:schemeClr val="bg1"/>
                </a:solidFill>
              </a:rPr>
              <a:t>animateurs will be speaking with and encouraging interactive responses from you throughout your stay to challenge you and improve your language skills.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Your animateur will also lead activity sessions each evening of your trip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435AE0-3F01-44D2-B463-6A3A11A2750F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j-lt"/>
              </a:rPr>
              <a:t>DAY 1 </a:t>
            </a:r>
            <a:r>
              <a:rPr lang="en-GB" sz="1000" dirty="0">
                <a:solidFill>
                  <a:schemeClr val="bg1"/>
                </a:solidFill>
                <a:latin typeface="+mj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2019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8B13C020-D97D-4AEB-999E-6CB7FAD0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3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Boulogne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town trail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Your animateur organises this activity with our tailor made Town trail requiring the students to read, understand and speak French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largest fishing port in France, Boulogne has a lively atmosphere including a vibrant market at the heart of the medieval Old Town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82C4B-0B8A-4D15-88E4-0A0F97AC7DA5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2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5219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24306CF-ECBB-4B73-9407-47D93FFC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Nausicaa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One of France’s most popular attractions, this world class aquarium is a highlight of the region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With good eco credentials, Nausicaa is home to a wide range of exhibits including a stunning living reef, sea-lion pool and tropical lagoon with sharks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14BA25-6987-40C9-B511-C0025E073564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2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36731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6602A38-46C0-4D0F-94E2-8AA9A20C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Local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bakery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Visit a local French bakery or “Boulangerie” for a demonstration in French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 will walk away with a croissant and a pain au </a:t>
            </a:r>
            <a:r>
              <a:rPr lang="en-GB" sz="1400" b="0" dirty="0" err="1">
                <a:solidFill>
                  <a:schemeClr val="bg1"/>
                </a:solidFill>
              </a:rPr>
              <a:t>chocolat</a:t>
            </a:r>
            <a:r>
              <a:rPr lang="en-GB" sz="1400" b="0" dirty="0">
                <a:solidFill>
                  <a:schemeClr val="bg1"/>
                </a:solidFill>
              </a:rPr>
              <a:t> each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DC285-E43B-4B65-AC4C-0BABED766E73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2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41467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Voyager School Travel">
      <a:dk1>
        <a:srgbClr val="576563"/>
      </a:dk1>
      <a:lt1>
        <a:srgbClr val="FFFFFF"/>
      </a:lt1>
      <a:dk2>
        <a:srgbClr val="0087AC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Microsoft Office PowerPoint</Application>
  <PresentationFormat>On-screen Show (4:3)</PresentationFormat>
  <Paragraphs>117</Paragraphs>
  <Slides>15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Arial Black</vt:lpstr>
      <vt:lpstr>Wingdings</vt:lpstr>
      <vt:lpstr>Essential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Opal Coast</dc:title>
  <dc:creator>Voyager School Travel;Sam Taylor (Digital Marketing Assistant)</dc:creator>
  <cp:lastModifiedBy>Ollie English</cp:lastModifiedBy>
  <cp:revision>265</cp:revision>
  <dcterms:created xsi:type="dcterms:W3CDTF">2008-08-28T10:36:08Z</dcterms:created>
  <dcterms:modified xsi:type="dcterms:W3CDTF">2023-10-02T10:16:52Z</dcterms:modified>
  <cp:category>France</cp:category>
</cp:coreProperties>
</file>