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091" r:id="rId2"/>
  </p:sldMasterIdLst>
  <p:notesMasterIdLst>
    <p:notesMasterId r:id="rId15"/>
  </p:notesMasterIdLst>
  <p:sldIdLst>
    <p:sldId id="308" r:id="rId3"/>
    <p:sldId id="388" r:id="rId4"/>
    <p:sldId id="398" r:id="rId5"/>
    <p:sldId id="423" r:id="rId6"/>
    <p:sldId id="383" r:id="rId7"/>
    <p:sldId id="424" r:id="rId8"/>
    <p:sldId id="421" r:id="rId9"/>
    <p:sldId id="349" r:id="rId10"/>
    <p:sldId id="382" r:id="rId11"/>
    <p:sldId id="422" r:id="rId12"/>
    <p:sldId id="391" r:id="rId13"/>
    <p:sldId id="378" r:id="rId14"/>
  </p:sldIdLst>
  <p:sldSz cx="9144000" cy="6858000" type="screen4x3"/>
  <p:notesSz cx="6834188" cy="9979025"/>
  <p:embeddedFontLs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39" autoAdjust="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2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36A8E-6DA8-435E-910C-C98DEE88A08B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E96CD4AD-DA35-41AC-BDC3-6F7D32278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ADE1D0-AC4D-46B7-8220-196C0A8E40A1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61B1A1-A622-47B2-A2CF-23DB9362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190202-D1A4-42BD-9456-3CCB82D2BC31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D9B51-E6A8-4431-8843-0E872DACE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8D0C5-FA3A-4053-B88C-4925E1802E5C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3BC4D-79F8-4154-8ECB-15756B318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9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125012-35DC-48E8-AEFF-32234AC5E42C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1D6560-8577-4223-B56F-85911648A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75F8E-45D7-4503-BEB5-5CA529239CFF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43BF8A-08CC-48FC-8D87-FD137640F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F2E6E0-E815-4F09-9BDC-7D8BFE021DE7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523155-0399-4D73-B98F-09C4A0787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9F72D-6317-4F93-9213-1B9C90828D56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B3B782-325F-448F-944C-82D76B91E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D09B7-B2A2-4E6C-88BF-1E2BD83A87C6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BD26E-8E81-41E8-915C-FC6BB5AB1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0896E-5825-464D-97B7-B78CEC2B6546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967CA-077D-4E7D-A133-67F36F600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0536C-B17A-4FE3-9A9B-A74879106EB7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AF9BBC66-38CB-4C52-9458-CC51E5554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fld id="{DCA7831F-42D4-4F7E-84F0-E54D92821863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87AC"/>
                </a:solidFill>
                <a:latin typeface="Arial"/>
              </a:defRPr>
            </a:lvl1pPr>
          </a:lstStyle>
          <a:p>
            <a:pPr>
              <a:defRPr/>
            </a:pPr>
            <a:fld id="{43BF7692-0DB8-433F-B044-FB75BD773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EAE70D9-19C7-4729-A31E-5CF68A2B7A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402324"/>
              </p:ext>
            </p:extLst>
          </p:nvPr>
        </p:nvGraphicFramePr>
        <p:xfrm>
          <a:off x="-108519" y="1087285"/>
          <a:ext cx="9289032" cy="6446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253640" imgH="11288880" progId="">
                  <p:embed/>
                </p:oleObj>
              </mc:Choice>
              <mc:Fallback>
                <p:oleObj r:id="rId2" imgW="16253640" imgH="11288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08519" y="1087285"/>
                        <a:ext cx="9289032" cy="6446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542295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459829"/>
            <a:ext cx="73448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 Normandy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DD–DD MM YYYY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26264-47D1-4458-83BB-56FEF4689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3" y="0"/>
            <a:ext cx="514502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Bread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Don your chef’s hat and unleash your inner baker.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During this activity you’ll learn vocabulary relating to weights and measurements as you follow the recipe. You’ll also enjoy a French singalong!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Try your best to follow the recipe because you’ll be enjoying the fruits of your labour later on.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3CC637D-B755-E422-1A86-CFB85B47F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0AD0E-A6D7-41E4-845F-E301FBBFED0B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8199F-5330-4AB5-BE6F-E26A7868B93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Avranches</a:t>
            </a:r>
            <a:r>
              <a:rPr lang="en-GB" sz="3600" b="1" dirty="0">
                <a:solidFill>
                  <a:schemeClr val="bg1"/>
                </a:solidFill>
              </a:rPr>
              <a:t> town trail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BE440-2402-4AD4-8264-85FD0DB65732}"/>
              </a:ext>
            </a:extLst>
          </p:cNvPr>
          <p:cNvSpPr txBox="1"/>
          <p:nvPr/>
        </p:nvSpPr>
        <p:spPr>
          <a:xfrm>
            <a:off x="395536" y="2593881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Your animateur organises this activity with our tailor made Town Trail requiring the students to read, understand and speak French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0B7B88E-54F9-2BBB-1128-3E29409872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9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838317-BFB9-450F-B333-54780D8C7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5836386"/>
            <a:ext cx="1362283" cy="178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9F7F8-16F9-4974-8542-B1C431BF561B}"/>
              </a:ext>
            </a:extLst>
          </p:cNvPr>
          <p:cNvSpPr txBox="1"/>
          <p:nvPr/>
        </p:nvSpPr>
        <p:spPr>
          <a:xfrm>
            <a:off x="3806377" y="5530976"/>
            <a:ext cx="1531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</a:rPr>
              <a:t>Find us on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6AC7EE9-A260-766E-DD9A-57406CA76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2" y="1659922"/>
            <a:ext cx="5837956" cy="353815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14D11DC-BA0F-1134-1F47-4181972F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35,000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group’s safety is our priority</a:t>
            </a:r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All our animateurs hold UK-accredited instructor qualifications for climbing, fencing, archery, first aid and lifeguarding</a:t>
            </a: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More adventurous activities, such as kayaking, are supervised by professional sports instructors working beside our animateurs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8132FF-186E-FD15-B4C2-9EC366B5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59" y="4030340"/>
            <a:ext cx="3851858" cy="18122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C7C056-0CEE-4768-3840-76179912587B}"/>
              </a:ext>
            </a:extLst>
          </p:cNvPr>
          <p:cNvSpPr txBox="1"/>
          <p:nvPr/>
        </p:nvSpPr>
        <p:spPr>
          <a:xfrm>
            <a:off x="4932042" y="1397675"/>
            <a:ext cx="3392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400" dirty="0"/>
              <a:t>La </a:t>
            </a:r>
            <a:r>
              <a:rPr lang="en-GB" sz="1400" dirty="0" err="1"/>
              <a:t>Grand’Ferme</a:t>
            </a:r>
            <a:r>
              <a:rPr lang="en-GB" sz="1400" dirty="0"/>
              <a:t> is authorised to accommodate school groups by the </a:t>
            </a:r>
            <a:r>
              <a:rPr lang="en-GB" sz="1400" b="1" dirty="0"/>
              <a:t>French Ministry of Youth and Sport</a:t>
            </a:r>
            <a:r>
              <a:rPr lang="en-GB" sz="1400" dirty="0"/>
              <a:t>. </a:t>
            </a:r>
          </a:p>
          <a:p>
            <a:pPr algn="ctr" eaLnBrk="1" hangingPunct="1"/>
            <a:endParaRPr lang="en-GB" sz="1400" dirty="0"/>
          </a:p>
          <a:p>
            <a:pPr algn="ctr" eaLnBrk="1" hangingPunct="1"/>
            <a:r>
              <a:rPr lang="en-GB" sz="1400" dirty="0"/>
              <a:t>Our other Normandy centre, Château de la </a:t>
            </a:r>
            <a:r>
              <a:rPr lang="en-GB" sz="1400" dirty="0" err="1"/>
              <a:t>Baudonnière</a:t>
            </a:r>
            <a:r>
              <a:rPr lang="en-GB" sz="1400" dirty="0"/>
              <a:t>, is also accredited by the </a:t>
            </a:r>
            <a:r>
              <a:rPr lang="en-GB" sz="1400" b="1" dirty="0"/>
              <a:t>French Ministry of Education </a:t>
            </a:r>
            <a:r>
              <a:rPr lang="en-GB" sz="1400" dirty="0"/>
              <a:t>because we run language programmes for school groups from France.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3503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CB7EC-66F2-49E8-9670-A76167C9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544" y="-1"/>
            <a:ext cx="5165029" cy="68840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Welcome to</a:t>
            </a:r>
          </a:p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La </a:t>
            </a:r>
            <a:r>
              <a:rPr lang="en-GB" sz="3600" b="1" spc="-150" dirty="0" err="1">
                <a:solidFill>
                  <a:schemeClr val="bg1"/>
                </a:solidFill>
              </a:rPr>
              <a:t>Grand’Ferme</a:t>
            </a:r>
            <a:r>
              <a:rPr lang="en-GB" sz="3600" b="1" spc="-15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Everything at La </a:t>
            </a:r>
            <a:r>
              <a:rPr lang="en-GB" sz="1400" dirty="0" err="1">
                <a:solidFill>
                  <a:schemeClr val="bg1"/>
                </a:solidFill>
              </a:rPr>
              <a:t>Grand’Ferme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b="0" dirty="0">
                <a:solidFill>
                  <a:schemeClr val="bg1"/>
                </a:solidFill>
              </a:rPr>
              <a:t>will be conducted in French, from the activities to mealtimes, and there’s always an emphasis on trying your best and having fun!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so many exciting attractions nearby in beautiful Normandy, you’ll enjoy a jam-packed programme of day trips and visits to attractions, plus some on-site activities!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A8543E7-095A-D039-7747-5C78D7F25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84E257A-4BE4-AFA9-9A4F-44DA2FF46E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43638"/>
              </p:ext>
            </p:extLst>
          </p:nvPr>
        </p:nvGraphicFramePr>
        <p:xfrm>
          <a:off x="4039940" y="-36461"/>
          <a:ext cx="5212580" cy="6921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95080" imgH="9168120" progId="">
                  <p:embed/>
                </p:oleObj>
              </mc:Choice>
              <mc:Fallback>
                <p:oleObj r:id="rId3" imgW="6895080" imgH="916812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20FFE12-2586-07BC-3679-AC2637B59F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9940" y="-36461"/>
                        <a:ext cx="5212580" cy="6921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animateur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Upon your arrival you’ll meet your animateur!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specially trained </a:t>
            </a:r>
            <a:r>
              <a:rPr lang="en-GB" sz="1400" dirty="0">
                <a:solidFill>
                  <a:schemeClr val="bg1"/>
                </a:solidFill>
              </a:rPr>
              <a:t>French native </a:t>
            </a:r>
            <a:r>
              <a:rPr lang="en-GB" sz="1400" b="0" dirty="0">
                <a:solidFill>
                  <a:schemeClr val="bg1"/>
                </a:solidFill>
              </a:rPr>
              <a:t>animateurs will be speaking with and encouraging interactive responses from you throughout your stay to challenge you and improve your language skills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DFC2-4D50-4E71-9FDC-C61CFF0D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-27384"/>
            <a:ext cx="5223445" cy="69538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Food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&amp; dining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Your stay at </a:t>
            </a:r>
            <a:r>
              <a:rPr lang="en-GB" sz="1400" dirty="0">
                <a:solidFill>
                  <a:schemeClr val="bg1"/>
                </a:solidFill>
              </a:rPr>
              <a:t>La </a:t>
            </a:r>
            <a:r>
              <a:rPr lang="en-GB" sz="1400" dirty="0" err="1">
                <a:solidFill>
                  <a:schemeClr val="bg1"/>
                </a:solidFill>
              </a:rPr>
              <a:t>Grand’Ferme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b="0" dirty="0">
                <a:solidFill>
                  <a:schemeClr val="bg1"/>
                </a:solidFill>
              </a:rPr>
              <a:t>is full board, which means you'll enjoy a seasonal menu of home-cooked meals tailored to students' tastes while maintaining a French flare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skilled chefs are experienced in catering to any special dietary requirements your group may have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4E07C61-FBC8-5CC3-91A1-B11BDE18F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295B1A1-8663-4DCD-AAAB-C798596A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Goat cheese farm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An interactive visit of a local working goat farm and cheese producer (or similar alternative)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Includes the all important tasting of the famous Normandy produce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B2CAFC8-C798-5234-0A78-49A5A02ED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864CD0-FA36-435A-A640-3AEAAEB6BF35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A62030-E8BD-431A-A396-6E61A31694E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Market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9F528-73E0-47E0-AF4B-039159108ABE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Visit a local market with your animateur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Teams of students will be given money to buy ingredients for a packed lunch and you will also have some general shopping time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Return to your accommodation where your animateur will organise a competition for the best lunch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F5EB937-0885-A23E-13D4-CEF3326F7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F622EC-6A7C-4F77-9AF2-C3BB14C551E9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0ADDA-F0EA-4E43-A0AF-3173E23F0B00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Mont Saint-Michel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C63F3-DCFD-4540-8960-204479D5CA89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Mont Saint-Michel and its bay are part of the UNESCO list of World Heritage Sites and more than 3 million people visit it each year. Visit the Abbey, Monastery, Great Halls and shops and village housing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Outside the walls, there are fishermen and farmer houses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753DFD0-C9FE-E951-C322-EDE95C8E3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Voyager School Travel">
      <a:dk1>
        <a:srgbClr val="576563"/>
      </a:dk1>
      <a:lt1>
        <a:srgbClr val="FFFFFF"/>
      </a:lt1>
      <a:dk2>
        <a:srgbClr val="0087AC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On-screen Show (4:3)</PresentationFormat>
  <Paragraphs>67</Paragraphs>
  <Slides>12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 Black</vt:lpstr>
      <vt:lpstr>Arial</vt:lpstr>
      <vt:lpstr>Calibri</vt:lpstr>
      <vt:lpstr>Essential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Coast</dc:title>
  <dc:creator>Voyager School Travel;Sam Taylor (Digital Marketing Assistant)</dc:creator>
  <cp:lastModifiedBy>Ollie English</cp:lastModifiedBy>
  <cp:revision>277</cp:revision>
  <dcterms:created xsi:type="dcterms:W3CDTF">2008-08-28T10:36:08Z</dcterms:created>
  <dcterms:modified xsi:type="dcterms:W3CDTF">2023-09-25T10:42:54Z</dcterms:modified>
  <cp:category>France</cp:category>
</cp:coreProperties>
</file>