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19"/>
  </p:notesMasterIdLst>
  <p:sldIdLst>
    <p:sldId id="308" r:id="rId3"/>
    <p:sldId id="388" r:id="rId4"/>
    <p:sldId id="389" r:id="rId5"/>
    <p:sldId id="345" r:id="rId6"/>
    <p:sldId id="383" r:id="rId7"/>
    <p:sldId id="417" r:id="rId8"/>
    <p:sldId id="422" r:id="rId9"/>
    <p:sldId id="421" r:id="rId10"/>
    <p:sldId id="413" r:id="rId11"/>
    <p:sldId id="420" r:id="rId12"/>
    <p:sldId id="419" r:id="rId13"/>
    <p:sldId id="418" r:id="rId14"/>
    <p:sldId id="414" r:id="rId15"/>
    <p:sldId id="423" r:id="rId16"/>
    <p:sldId id="424" r:id="rId17"/>
    <p:sldId id="416" r:id="rId18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60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10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4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95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9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84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5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7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CCA640-EC6E-3BF7-6941-C4B64D3D62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89129"/>
              </p:ext>
            </p:extLst>
          </p:nvPr>
        </p:nvGraphicFramePr>
        <p:xfrm>
          <a:off x="0" y="1916832"/>
          <a:ext cx="9241277" cy="615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922560" imgH="2615040" progId="">
                  <p:embed/>
                </p:oleObj>
              </mc:Choice>
              <mc:Fallback>
                <p:oleObj r:id="rId2" imgW="3922560" imgH="2615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916832"/>
                        <a:ext cx="9241277" cy="615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</a:t>
            </a:r>
            <a:r>
              <a:rPr lang="en-GB" altLang="en-US" sz="4400" b="1" dirty="0" err="1">
                <a:solidFill>
                  <a:schemeClr val="bg1"/>
                </a:solidFill>
              </a:rPr>
              <a:t>Hellenthal</a:t>
            </a:r>
            <a:r>
              <a:rPr lang="en-GB" altLang="en-US" sz="4400" b="1" dirty="0">
                <a:solidFill>
                  <a:schemeClr val="bg1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Germany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11F7534-A09A-5BC9-BF59-E403CEC10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Boat trip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best way to see the beautiful lake and surrounding greenery is by taking to the water!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Board your boat and enjoy your time as you cruise along the expansive lake and make your way through the valleys</a:t>
            </a:r>
          </a:p>
        </p:txBody>
      </p:sp>
    </p:spTree>
    <p:extLst>
      <p:ext uri="{BB962C8B-B14F-4D97-AF65-F5344CB8AC3E}">
        <p14:creationId xmlns:p14="http://schemas.microsoft.com/office/powerpoint/2010/main" val="27101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7CF0-EFB3-E79A-D68E-130582EAB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950" y="0"/>
            <a:ext cx="5145024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Eiscafé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Take a step inside a German ice cream shop - a wonderful place to practise your language skills by ordering in German and enjoy delicious ice cream!</a:t>
            </a:r>
          </a:p>
        </p:txBody>
      </p:sp>
    </p:spTree>
    <p:extLst>
      <p:ext uri="{BB962C8B-B14F-4D97-AF65-F5344CB8AC3E}">
        <p14:creationId xmlns:p14="http://schemas.microsoft.com/office/powerpoint/2010/main" val="10436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6CA46-68D6-1C9F-0A8A-27BE2C8A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Monschau</a:t>
            </a:r>
            <a:r>
              <a:rPr lang="en-GB" sz="3600" b="1" dirty="0">
                <a:solidFill>
                  <a:schemeClr val="bg1"/>
                </a:solidFill>
              </a:rPr>
              <a:t> toboggan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the charming town of </a:t>
            </a:r>
            <a:r>
              <a:rPr lang="en-GB" sz="1400" b="0" dirty="0" err="1">
                <a:solidFill>
                  <a:schemeClr val="bg1"/>
                </a:solidFill>
              </a:rPr>
              <a:t>Monschau</a:t>
            </a:r>
            <a:r>
              <a:rPr lang="en-GB" sz="1400" b="0" dirty="0">
                <a:solidFill>
                  <a:schemeClr val="bg1"/>
                </a:solidFill>
              </a:rPr>
              <a:t> and whizz through the winding hills of the Eifel region on a toboggan slide.</a:t>
            </a:r>
          </a:p>
        </p:txBody>
      </p:sp>
    </p:spTree>
    <p:extLst>
      <p:ext uri="{BB962C8B-B14F-4D97-AF65-F5344CB8AC3E}">
        <p14:creationId xmlns:p14="http://schemas.microsoft.com/office/powerpoint/2010/main" val="36665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51248-5BC8-A59B-A26D-E6B7CBBB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034" y="0"/>
            <a:ext cx="5145024" cy="685800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Phantasialand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Spend the whole day at </a:t>
            </a:r>
            <a:r>
              <a:rPr lang="en-GB" sz="1400" b="0" dirty="0" err="1">
                <a:solidFill>
                  <a:schemeClr val="bg1"/>
                </a:solidFill>
              </a:rPr>
              <a:t>Phantasialnd</a:t>
            </a:r>
            <a:endParaRPr lang="en-GB" sz="1400" dirty="0">
              <a:solidFill>
                <a:schemeClr val="bg1"/>
              </a:solidFill>
            </a:endParaRP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This theme park is a combination of amusement park and adventure playground (suitable for all ages), with six different themes giving inspiration to the different zones: Fantasy, Deep in Africa, Berlin, Mexico, Mystery and China Town!</a:t>
            </a:r>
          </a:p>
        </p:txBody>
      </p:sp>
    </p:spTree>
    <p:extLst>
      <p:ext uri="{BB962C8B-B14F-4D97-AF65-F5344CB8AC3E}">
        <p14:creationId xmlns:p14="http://schemas.microsoft.com/office/powerpoint/2010/main" val="33879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D96D4-7837-BF19-F235-EA9B9A31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0"/>
            <a:ext cx="5165030" cy="6884054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Lindt Chocolate Museum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Satisfy your sweet tooth at the Lindt Chocolate Museum in Cologne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Your Golden Ticket grants you a tour and, of course, some delicious samples!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Learn about the harvesting of cocoa and the process behind the production of chocolate</a:t>
            </a:r>
          </a:p>
        </p:txBody>
      </p:sp>
    </p:spTree>
    <p:extLst>
      <p:ext uri="{BB962C8B-B14F-4D97-AF65-F5344CB8AC3E}">
        <p14:creationId xmlns:p14="http://schemas.microsoft.com/office/powerpoint/2010/main" val="24755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4AE89-2DF9-C2D2-28F5-7D3771D89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61" y="-27384"/>
            <a:ext cx="5180359" cy="6904485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Cologne Cathedral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Step inside one of Germany’s most famous landmarks and marvel at the feat over 500 years in the making!</a:t>
            </a:r>
          </a:p>
        </p:txBody>
      </p:sp>
    </p:spTree>
    <p:extLst>
      <p:ext uri="{BB962C8B-B14F-4D97-AF65-F5344CB8AC3E}">
        <p14:creationId xmlns:p14="http://schemas.microsoft.com/office/powerpoint/2010/main" val="8227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5836386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5530976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6AC7EE9-A260-766E-DD9A-57406CA7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2" y="1659922"/>
            <a:ext cx="5837956" cy="353815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4D11DC-BA0F-1134-1F47-4181972F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988C3B-CD9B-E901-A71A-2B2072C891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52761"/>
              </p:ext>
            </p:extLst>
          </p:nvPr>
        </p:nvGraphicFramePr>
        <p:xfrm>
          <a:off x="3995936" y="-23049"/>
          <a:ext cx="5199583" cy="6921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5936" y="-23049"/>
                        <a:ext cx="5199583" cy="6921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052736"/>
            <a:ext cx="36004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Welcome to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the </a:t>
            </a:r>
            <a:r>
              <a:rPr lang="en-GB" sz="3600" b="1" dirty="0" err="1">
                <a:solidFill>
                  <a:schemeClr val="bg1"/>
                </a:solidFill>
              </a:rPr>
              <a:t>Hellenthal</a:t>
            </a:r>
            <a:r>
              <a:rPr lang="en-GB" sz="3600" b="1" dirty="0">
                <a:solidFill>
                  <a:schemeClr val="bg1"/>
                </a:solidFill>
              </a:rPr>
              <a:t> centre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This residential language immersion centre in North Rhine-Westphalia is located near the stunning Eifel National Park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The centre boasts an all-weather high ropes course housed in a huge open barn and a giant swing in the stunning surrounding woodland </a:t>
            </a:r>
            <a:endParaRPr lang="en-GB" sz="1400" b="0" dirty="0">
              <a:solidFill>
                <a:schemeClr val="bg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BE5D024-AEF7-73A2-8F1E-C93D31A4D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87741"/>
              </p:ext>
            </p:extLst>
          </p:nvPr>
        </p:nvGraphicFramePr>
        <p:xfrm>
          <a:off x="4008284" y="-19462"/>
          <a:ext cx="5171528" cy="687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29960" progId="">
                  <p:embed/>
                </p:oleObj>
              </mc:Choice>
              <mc:Fallback>
                <p:oleObj r:id="rId3" imgW="6856920" imgH="91299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A0D5A27-218A-0FEF-7EED-57262A3EA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8284" y="-19462"/>
                        <a:ext cx="5171528" cy="687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</a:t>
            </a:r>
            <a:r>
              <a:rPr lang="en-GB" sz="3600" b="1" dirty="0" err="1">
                <a:solidFill>
                  <a:schemeClr val="bg1"/>
                </a:solidFill>
              </a:rPr>
              <a:t>betreuer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One of our native German-speaking </a:t>
            </a:r>
            <a:r>
              <a:rPr lang="en-GB" sz="1400" b="0" dirty="0" err="1">
                <a:solidFill>
                  <a:schemeClr val="bg1"/>
                </a:solidFill>
              </a:rPr>
              <a:t>betreuers</a:t>
            </a:r>
            <a:r>
              <a:rPr lang="en-GB" sz="1400" b="0" dirty="0">
                <a:solidFill>
                  <a:schemeClr val="bg1"/>
                </a:solidFill>
              </a:rPr>
              <a:t> will ensure you get the most out of your trip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All on-site activities and evening entertainment will be led in German by your </a:t>
            </a:r>
            <a:r>
              <a:rPr lang="en-GB" sz="1400" b="0" dirty="0" err="1">
                <a:solidFill>
                  <a:schemeClr val="bg1"/>
                </a:solidFill>
              </a:rPr>
              <a:t>betreuers</a:t>
            </a:r>
            <a:r>
              <a:rPr lang="en-GB" sz="1400" b="0" dirty="0">
                <a:solidFill>
                  <a:schemeClr val="bg1"/>
                </a:solidFill>
              </a:rPr>
              <a:t> to help you challenge yourselves and improve your German speaking and comprehension skills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44EE3BF-9917-91C0-E380-FBC84284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Team games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Participate in a variety of on-site team-building and initiative games led in German by your </a:t>
            </a:r>
            <a:r>
              <a:rPr lang="en-GB" sz="1400" b="0" dirty="0" err="1">
                <a:solidFill>
                  <a:schemeClr val="bg1"/>
                </a:solidFill>
              </a:rPr>
              <a:t>betreuer</a:t>
            </a:r>
            <a:endParaRPr lang="en-GB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C6DB021-0C56-DA61-E93E-4A7F1651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Build a 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Team up with classmates to design, build—and drive—your very own car from repurposed materials!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Take to the test track for a final race where the team with the fastest car will be crowned victorious</a:t>
            </a:r>
          </a:p>
        </p:txBody>
      </p:sp>
    </p:spTree>
    <p:extLst>
      <p:ext uri="{BB962C8B-B14F-4D97-AF65-F5344CB8AC3E}">
        <p14:creationId xmlns:p14="http://schemas.microsoft.com/office/powerpoint/2010/main" val="22279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6C674-7D73-F5DE-0930-7C357159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Adventure 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hostel has a fantastic on-site area for a huge range of activities including climbing, high ropes, archery, giant swings, GPS orienteering and more!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Your </a:t>
            </a:r>
            <a:r>
              <a:rPr lang="en-GB" sz="1400" dirty="0" err="1">
                <a:solidFill>
                  <a:schemeClr val="bg1"/>
                </a:solidFill>
              </a:rPr>
              <a:t>betreuers</a:t>
            </a:r>
            <a:r>
              <a:rPr lang="en-GB" sz="1400" dirty="0">
                <a:solidFill>
                  <a:schemeClr val="bg1"/>
                </a:solidFill>
              </a:rPr>
              <a:t> will conduct all the thrilling activities in German</a:t>
            </a:r>
            <a:endParaRPr lang="en-GB" sz="1400" b="0" dirty="0">
              <a:solidFill>
                <a:schemeClr val="bg1"/>
              </a:solidFill>
            </a:endParaRPr>
          </a:p>
          <a:p>
            <a:endParaRPr lang="en-GB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High ropes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Slacklining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Big swing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Ladder climbing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dirty="0">
                <a:solidFill>
                  <a:schemeClr val="bg1"/>
                </a:solidFill>
              </a:rPr>
              <a:t>German games</a:t>
            </a:r>
          </a:p>
        </p:txBody>
      </p:sp>
    </p:spTree>
    <p:extLst>
      <p:ext uri="{BB962C8B-B14F-4D97-AF65-F5344CB8AC3E}">
        <p14:creationId xmlns:p14="http://schemas.microsoft.com/office/powerpoint/2010/main" val="14184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B30940A-CD9B-4094-6AAA-921885F6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81642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Simmerath</a:t>
            </a:r>
            <a:r>
              <a:rPr lang="en-GB" sz="3600" b="1" dirty="0">
                <a:solidFill>
                  <a:schemeClr val="bg1"/>
                </a:solidFill>
              </a:rPr>
              <a:t> Lake &amp; </a:t>
            </a:r>
            <a:r>
              <a:rPr lang="en-GB" sz="3600" b="1" dirty="0" err="1">
                <a:solidFill>
                  <a:schemeClr val="bg1"/>
                </a:solidFill>
              </a:rPr>
              <a:t>Urft</a:t>
            </a:r>
            <a:r>
              <a:rPr lang="en-GB" sz="3600" b="1" dirty="0">
                <a:solidFill>
                  <a:schemeClr val="bg1"/>
                </a:solidFill>
              </a:rPr>
              <a:t> Dam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Pay a visit to the stunning lake where there’s the opportunity for you to go swimming or bask in the sun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Next walk up to the impressive </a:t>
            </a:r>
            <a:r>
              <a:rPr lang="en-GB" sz="1400" b="0" dirty="0" err="1">
                <a:solidFill>
                  <a:schemeClr val="bg1"/>
                </a:solidFill>
              </a:rPr>
              <a:t>Urft</a:t>
            </a:r>
            <a:r>
              <a:rPr lang="en-GB" sz="1400" b="0" dirty="0">
                <a:solidFill>
                  <a:schemeClr val="bg1"/>
                </a:solidFill>
              </a:rPr>
              <a:t> dam and take in the amazing views</a:t>
            </a:r>
          </a:p>
        </p:txBody>
      </p:sp>
    </p:spTree>
    <p:extLst>
      <p:ext uri="{BB962C8B-B14F-4D97-AF65-F5344CB8AC3E}">
        <p14:creationId xmlns:p14="http://schemas.microsoft.com/office/powerpoint/2010/main" val="1847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On-screen Show (4:3)</PresentationFormat>
  <Paragraphs>110</Paragraphs>
  <Slides>16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Arial Black</vt:lpstr>
      <vt:lpstr>Wingdings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Ollie English</cp:lastModifiedBy>
  <cp:revision>273</cp:revision>
  <dcterms:created xsi:type="dcterms:W3CDTF">2008-08-28T10:36:08Z</dcterms:created>
  <dcterms:modified xsi:type="dcterms:W3CDTF">2023-10-02T10:40:42Z</dcterms:modified>
  <cp:category>France</cp:category>
</cp:coreProperties>
</file>