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4091" r:id="rId2"/>
  </p:sldMasterIdLst>
  <p:notesMasterIdLst>
    <p:notesMasterId r:id="rId23"/>
  </p:notesMasterIdLst>
  <p:sldIdLst>
    <p:sldId id="393" r:id="rId3"/>
    <p:sldId id="397" r:id="rId4"/>
    <p:sldId id="398" r:id="rId5"/>
    <p:sldId id="399" r:id="rId6"/>
    <p:sldId id="401" r:id="rId7"/>
    <p:sldId id="405" r:id="rId8"/>
    <p:sldId id="400" r:id="rId9"/>
    <p:sldId id="384" r:id="rId10"/>
    <p:sldId id="385" r:id="rId11"/>
    <p:sldId id="386" r:id="rId12"/>
    <p:sldId id="387" r:id="rId13"/>
    <p:sldId id="388" r:id="rId14"/>
    <p:sldId id="389" r:id="rId15"/>
    <p:sldId id="402" r:id="rId16"/>
    <p:sldId id="403" r:id="rId17"/>
    <p:sldId id="349" r:id="rId18"/>
    <p:sldId id="382" r:id="rId19"/>
    <p:sldId id="391" r:id="rId20"/>
    <p:sldId id="404" r:id="rId21"/>
    <p:sldId id="406" r:id="rId22"/>
  </p:sldIdLst>
  <p:sldSz cx="9144000" cy="6858000" type="screen4x3"/>
  <p:notesSz cx="6834188" cy="9979025"/>
  <p:embeddedFontLst>
    <p:embeddedFont>
      <p:font typeface="Arial Black" panose="020B0A040201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00528C"/>
    <a:srgbClr val="A71738"/>
    <a:srgbClr val="1E1E1E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939" autoAdjust="0"/>
  </p:normalViewPr>
  <p:slideViewPr>
    <p:cSldViewPr>
      <p:cViewPr varScale="1">
        <p:scale>
          <a:sx n="98" d="100"/>
          <a:sy n="98" d="100"/>
        </p:scale>
        <p:origin x="3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5659F2-D8C9-47F3-85EA-B2EC83B8DDD8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210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4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0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1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5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8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436A8E-6DA8-435E-910C-C98DEE88A08B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E96CD4AD-DA35-41AC-BDC3-6F7D32278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2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ADE1D0-AC4D-46B7-8220-196C0A8E40A1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61B1A1-A622-47B2-A2CF-23DB93621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190202-D1A4-42BD-9456-3CCB82D2BC31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9D9B51-E6A8-4431-8843-0E872DACE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1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58D0C5-FA3A-4053-B88C-4925E1802E5C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63BC4D-79F8-4154-8ECB-15756B318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192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125012-35DC-48E8-AEFF-32234AC5E42C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1D6560-8577-4223-B56F-85911648A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A75F8E-45D7-4503-BEB5-5CA529239CFF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43BF8A-08CC-48FC-8D87-FD137640F7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2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F2E6E0-E815-4F09-9BDC-7D8BFE021DE7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523155-0399-4D73-B98F-09C4A07873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1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29F72D-6317-4F93-9213-1B9C90828D56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B3B782-325F-448F-944C-82D76B91E1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6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AD09B7-B2A2-4E6C-88BF-1E2BD83A87C6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BBD26E-8E81-41E8-915C-FC6BB5AB18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7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40896E-5825-464D-97B7-B78CEC2B6546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F967CA-077D-4E7D-A133-67F36F600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8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80536C-B17A-4FE3-9A9B-A74879106EB7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AF9BBC66-38CB-4C52-9458-CC51E55547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56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fld id="{DCA7831F-42D4-4F7E-84F0-E54D92821863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87AC"/>
                </a:solidFill>
                <a:latin typeface="Arial"/>
              </a:defRPr>
            </a:lvl1pPr>
          </a:lstStyle>
          <a:p>
            <a:pPr>
              <a:defRPr/>
            </a:pPr>
            <a:fld id="{43BF7692-0DB8-433F-B044-FB75BD7732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3324607-6387-498A-9C61-F0D0392D5C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314635"/>
              </p:ext>
            </p:extLst>
          </p:nvPr>
        </p:nvGraphicFramePr>
        <p:xfrm>
          <a:off x="-28981" y="1472998"/>
          <a:ext cx="9209493" cy="6132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8945720" imgH="12621960" progId="">
                  <p:embed/>
                </p:oleObj>
              </mc:Choice>
              <mc:Fallback>
                <p:oleObj r:id="rId3" imgW="18945720" imgH="12621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8981" y="1472998"/>
                        <a:ext cx="9209493" cy="6132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 rot="21350433">
            <a:off x="-129334" y="-385882"/>
            <a:ext cx="9443836" cy="2302025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5364" name="TextBox 8"/>
          <p:cNvSpPr txBox="1">
            <a:spLocks noChangeArrowheads="1"/>
          </p:cNvSpPr>
          <p:nvPr/>
        </p:nvSpPr>
        <p:spPr bwMode="auto">
          <a:xfrm>
            <a:off x="323528" y="602310"/>
            <a:ext cx="9144000" cy="8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None/>
            </a:pPr>
            <a:r>
              <a:rPr lang="en-GB" sz="3600" b="1" dirty="0">
                <a:solidFill>
                  <a:schemeClr val="bg1"/>
                </a:solidFill>
              </a:rPr>
              <a:t>Your trip to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None/>
            </a:pPr>
            <a:r>
              <a:rPr lang="en-GB" sz="3600" b="1" dirty="0">
                <a:solidFill>
                  <a:schemeClr val="bg1"/>
                </a:solidFill>
              </a:rPr>
              <a:t>Château de la </a:t>
            </a:r>
            <a:r>
              <a:rPr lang="en-GB" sz="3600" b="1" dirty="0" err="1">
                <a:solidFill>
                  <a:schemeClr val="bg1"/>
                </a:solidFill>
              </a:rPr>
              <a:t>Baudonnière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FEE4E21-1817-D9E1-50B9-879700295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9DDB2A-2B08-8518-60F0-F726DD354A13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Climbing wall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4B7D979-3F38-5A9F-CCA9-62371DB925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8F45E1-0F3A-ABAE-DDC4-BDF2A8C194BD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French lessons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C5EC4A5-7EC3-FF6D-5E60-5BB942BF6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A82C59-1E1A-F786-902E-7B3FDA483CD0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Volleyball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9ABFA1D-8B02-DB67-C900-9938750D5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84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4A5D1C-97B9-039F-F04C-FCA9E7DE5835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Circus skills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0616C82-00CA-A52C-A7B1-C2104A1E8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26264-47D1-4458-83BB-56FEF4689A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913" y="0"/>
            <a:ext cx="514502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Bread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Don your chef’s hat and unleash your inner baker.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During this activity you’ll learn vocabulary relating to weights and measurements as you follow the recipe. You’ll also enjoy a French singalong!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Try your best to follow the recipe because you’ll be enjoying the fruits of your labour later on.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345843B-9CF6-2CB4-C078-0AB62201F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295B1A1-8663-4DCD-AAAB-C798596A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Goat cheese farm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An interactive visit of a local working goat farm and cheese producer (or similar alternative) Includes the all important tasting of the famous Normandy produce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5B7512E-E5BA-58FF-ABE0-D010AE596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864CD0-FA36-435A-A640-3AEAAEB6BF35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A62030-E8BD-431A-A396-6E61A31694E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Market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9F528-73E0-47E0-AF4B-039159108ABE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Visit a local market with your animateur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Teams of students will be given money to buy ingredients for a packed lunch and you will also have some general shopping time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Return to your accommodation where your animateur will organise a competition for the best lunch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C7BAD91A-93E9-D5EC-4D47-AB155E962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F622EC-6A7C-4F77-9AF2-C3BB14C551E9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0ADDA-F0EA-4E43-A0AF-3173E23F0B00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Mont Saint-Michel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C63F3-DCFD-4540-8960-204479D5CA89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Mont Saint-Michel and its bay are part of the UNESCO list of World Heritage Sites and more than 3 million people visit it each year. Visit the Abbey, Monastery, Great Halls and shops and village housing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Outside the walls, there are fishermen and farmer houses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59FB94D-C7BC-DB70-2ECD-DB0A42001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0AD0E-A6D7-41E4-845F-E301FBBFED0B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8199F-5330-4AB5-BE6F-E26A7868B93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Avranches</a:t>
            </a:r>
            <a:r>
              <a:rPr lang="en-GB" sz="3600" b="1" dirty="0">
                <a:solidFill>
                  <a:schemeClr val="bg1"/>
                </a:solidFill>
              </a:rPr>
              <a:t> town trail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BE440-2402-4AD4-8264-85FD0DB65732}"/>
              </a:ext>
            </a:extLst>
          </p:cNvPr>
          <p:cNvSpPr txBox="1"/>
          <p:nvPr/>
        </p:nvSpPr>
        <p:spPr>
          <a:xfrm>
            <a:off x="395536" y="2593881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Your animateur organises this activity with our tailor made Town Trail requiring the students to read, understand and speak French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FB97915-1D56-C11F-0A0E-714BECED9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A184594-D061-4AEA-A86D-54C7ED2F4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0AD0E-A6D7-41E4-845F-E301FBBFED0B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8199F-5330-4AB5-BE6F-E26A7868B93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Bayeux Tapestry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BE440-2402-4AD4-8264-85FD0DB65732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The Bayeux Tapestry is a hand-crafted embroidery measuring 70 metres long, made in the 11th century and is listed by UNESCO as a “memory of the world”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76F25BF-866F-0987-2802-DCED3B9C9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6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Château de la </a:t>
            </a:r>
            <a:r>
              <a:rPr lang="en-GB" sz="1400" b="1" dirty="0" err="1">
                <a:solidFill>
                  <a:schemeClr val="bg1"/>
                </a:solidFill>
              </a:rPr>
              <a:t>Baudonnière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specialises in language immersion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</p:txBody>
      </p:sp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9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838317-BFB9-450F-B333-54780D8C7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9" y="5836386"/>
            <a:ext cx="1362283" cy="178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9F7F8-16F9-4974-8542-B1C431BF561B}"/>
              </a:ext>
            </a:extLst>
          </p:cNvPr>
          <p:cNvSpPr txBox="1"/>
          <p:nvPr/>
        </p:nvSpPr>
        <p:spPr>
          <a:xfrm>
            <a:off x="3806377" y="5530976"/>
            <a:ext cx="15312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</a:rPr>
              <a:t>Find us on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6AC7EE9-A260-766E-DD9A-57406CA76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22" y="1659922"/>
            <a:ext cx="5837956" cy="353815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14D11DC-BA0F-1134-1F47-4181972FE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8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group’s safety is our priority</a:t>
            </a:r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All our animateurs hold UK-accredited instructor qualifications for climbing, fencing, archery, first aid and lifeguarding</a:t>
            </a: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More adventurous activities, such as kayaking, are supervised by professional sports instructors working beside our animateurs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8132FF-186E-FD15-B4C2-9EC366B5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0158"/>
            <a:ext cx="3851858" cy="18122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C7C056-0CEE-4768-3840-76179912587B}"/>
              </a:ext>
            </a:extLst>
          </p:cNvPr>
          <p:cNvSpPr txBox="1"/>
          <p:nvPr/>
        </p:nvSpPr>
        <p:spPr>
          <a:xfrm>
            <a:off x="4948399" y="2042575"/>
            <a:ext cx="33927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1400" dirty="0"/>
              <a:t>Château de la </a:t>
            </a:r>
            <a:r>
              <a:rPr lang="en-GB" sz="1400" dirty="0" err="1"/>
              <a:t>Baudonnière</a:t>
            </a:r>
            <a:r>
              <a:rPr lang="en-GB" sz="1400" dirty="0"/>
              <a:t> is authorised to accommodate school groups by the </a:t>
            </a:r>
            <a:r>
              <a:rPr lang="en-GB" sz="1400" b="1" dirty="0"/>
              <a:t>French Ministry of Youth and Sport </a:t>
            </a:r>
            <a:r>
              <a:rPr lang="en-GB" sz="1400" dirty="0"/>
              <a:t>and accredited by the </a:t>
            </a:r>
            <a:r>
              <a:rPr lang="en-GB" sz="1400" b="1" dirty="0"/>
              <a:t>French Ministry of Education</a:t>
            </a:r>
          </a:p>
        </p:txBody>
      </p:sp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72408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The flexibility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351EC-4BDF-41D1-BB29-BD97789FDF4A}"/>
              </a:ext>
            </a:extLst>
          </p:cNvPr>
          <p:cNvSpPr txBox="1"/>
          <p:nvPr/>
        </p:nvSpPr>
        <p:spPr>
          <a:xfrm>
            <a:off x="4517740" y="1240232"/>
            <a:ext cx="4429000" cy="269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0" u="none" strike="noStrike" baseline="30000" dirty="0">
                <a:solidFill>
                  <a:srgbClr val="000000"/>
                </a:solidFill>
                <a:latin typeface="+mj-lt"/>
              </a:rPr>
              <a:t>Receive a full refund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3000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rgbClr val="45B769"/>
              </a:buClr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If your trip is cancelled within 21 days of departure due to COVID-19 restrictions and you are unable to claim from your insurance, we guarantee to either find you a suitable alternative or refund your group in full in the event: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The DfE or FCDO advise against travel to your destination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Local or national UK lockdowns prevent your departure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The whole group is required to quarantine </a:t>
            </a:r>
            <a:r>
              <a:rPr lang="en-GB" baseline="30000" dirty="0">
                <a:solidFill>
                  <a:srgbClr val="000000"/>
                </a:solidFill>
                <a:latin typeface="+mj-lt"/>
              </a:rPr>
              <a:t>upon arrival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Government travel rules require your whole group to quarantine on your return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138DD-6778-462F-8E16-10A56D37B097}"/>
              </a:ext>
            </a:extLst>
          </p:cNvPr>
          <p:cNvSpPr txBox="1"/>
          <p:nvPr/>
        </p:nvSpPr>
        <p:spPr>
          <a:xfrm>
            <a:off x="4517740" y="5157192"/>
            <a:ext cx="4320480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0" u="none" strike="noStrike" baseline="30000" dirty="0">
                <a:solidFill>
                  <a:srgbClr val="000000"/>
                </a:solidFill>
                <a:latin typeface="+mj-lt"/>
              </a:rPr>
              <a:t>Freedom to postpone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800" b="0" i="0" u="none" strike="noStrike" baseline="30000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rgbClr val="45B769"/>
              </a:buClr>
            </a:pPr>
            <a:r>
              <a:rPr lang="en-GB" sz="1800" b="0" i="0" u="none" strike="noStrike" baseline="30000" dirty="0">
                <a:solidFill>
                  <a:srgbClr val="000000"/>
                </a:solidFill>
                <a:latin typeface="+mj-lt"/>
              </a:rPr>
              <a:t>If you have to change your plans because of COVID-19, we promise to waive our amendment fees so that you can postpone your trip between 12 weeks and 28 days before departure.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7CF9C0-FCF3-41AD-B62D-DF0E64531DD4}"/>
              </a:ext>
            </a:extLst>
          </p:cNvPr>
          <p:cNvSpPr/>
          <p:nvPr/>
        </p:nvSpPr>
        <p:spPr>
          <a:xfrm>
            <a:off x="4463480" y="350617"/>
            <a:ext cx="4429000" cy="3694672"/>
          </a:xfrm>
          <a:prstGeom prst="roundRect">
            <a:avLst>
              <a:gd name="adj" fmla="val 1172"/>
            </a:avLst>
          </a:prstGeom>
          <a:noFill/>
          <a:ln w="19050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5FC83C-5EDB-4FD0-9323-BF17ACF0C819}"/>
              </a:ext>
            </a:extLst>
          </p:cNvPr>
          <p:cNvSpPr/>
          <p:nvPr/>
        </p:nvSpPr>
        <p:spPr>
          <a:xfrm>
            <a:off x="4463480" y="4240536"/>
            <a:ext cx="4429000" cy="2451088"/>
          </a:xfrm>
          <a:prstGeom prst="roundRect">
            <a:avLst>
              <a:gd name="adj" fmla="val 1172"/>
            </a:avLst>
          </a:prstGeom>
          <a:noFill/>
          <a:ln w="19050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505534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We understand </a:t>
            </a:r>
            <a:r>
              <a:rPr lang="en-GB" sz="1400" dirty="0">
                <a:solidFill>
                  <a:schemeClr val="bg1"/>
                </a:solidFill>
              </a:rPr>
              <a:t>parents may be worried about being left in the lurch or out of pocket because of changing travel rules.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That’s why we’ve enacted our </a:t>
            </a:r>
            <a:r>
              <a:rPr lang="en-GB" sz="1400" b="1" dirty="0">
                <a:solidFill>
                  <a:schemeClr val="bg1"/>
                </a:solidFill>
              </a:rPr>
              <a:t>Peace of Mind Promise</a:t>
            </a:r>
            <a:r>
              <a:rPr lang="en-GB" sz="1400" dirty="0">
                <a:solidFill>
                  <a:schemeClr val="bg1"/>
                </a:solidFill>
              </a:rPr>
              <a:t>, which gives you extra financial protection in the event: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DfE or FCDO advise against travel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Quarantine restrictions are imposed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Find full details at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b="1" dirty="0">
                <a:solidFill>
                  <a:schemeClr val="bg1"/>
                </a:solidFill>
              </a:rPr>
              <a:t>voyagerschooltravel.com/promise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E8B168E-902F-4928-BF75-359DAD1F8F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998" y="4541228"/>
            <a:ext cx="523965" cy="48782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E80D8C6-6390-416A-A8E1-D17B6943AF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99" y="548680"/>
            <a:ext cx="618962" cy="5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E18D0-E57D-A6FA-B541-A6FED8FF8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598" y="-27384"/>
            <a:ext cx="5246922" cy="69664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Welcome to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the Château!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Everything at the </a:t>
            </a:r>
            <a:r>
              <a:rPr lang="en-GB" sz="1400" b="0" dirty="0">
                <a:solidFill>
                  <a:schemeClr val="bg1"/>
                </a:solidFill>
              </a:rPr>
              <a:t>Château will be conducted in French, from the activities to mealtimes, and there’s always an emphasis on trying your best and having fun!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With so many fantastic facilities on site, you’ll enjoy a jam-packed programme of language-based physica</a:t>
            </a:r>
            <a:r>
              <a:rPr lang="en-GB" sz="1400" dirty="0">
                <a:solidFill>
                  <a:schemeClr val="bg1"/>
                </a:solidFill>
              </a:rPr>
              <a:t>l </a:t>
            </a:r>
            <a:r>
              <a:rPr lang="en-GB" sz="1400" b="0" dirty="0">
                <a:solidFill>
                  <a:schemeClr val="bg1"/>
                </a:solidFill>
              </a:rPr>
              <a:t>activities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3F283A-C7C1-6363-BAD8-EF6993D6D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20FFE12-2586-07BC-3679-AC2637B59F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930767"/>
              </p:ext>
            </p:extLst>
          </p:nvPr>
        </p:nvGraphicFramePr>
        <p:xfrm>
          <a:off x="4039940" y="-36461"/>
          <a:ext cx="5212580" cy="6921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95080" imgH="9168120" progId="">
                  <p:embed/>
                </p:oleObj>
              </mc:Choice>
              <mc:Fallback>
                <p:oleObj r:id="rId3" imgW="6895080" imgH="9168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9940" y="-36461"/>
                        <a:ext cx="5212580" cy="6921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Meet your animateur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Upon your arrival you’ll meet your animateur!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specially trained </a:t>
            </a:r>
            <a:r>
              <a:rPr lang="en-GB" sz="1400" dirty="0">
                <a:solidFill>
                  <a:schemeClr val="bg1"/>
                </a:solidFill>
              </a:rPr>
              <a:t>French native </a:t>
            </a:r>
            <a:r>
              <a:rPr lang="en-GB" sz="1400" b="0" dirty="0">
                <a:solidFill>
                  <a:schemeClr val="bg1"/>
                </a:solidFill>
              </a:rPr>
              <a:t>animateurs will be speaking with and encouraging interactive responses from you throughout your stay to challenge you and improve your language skills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3B02553-9A0D-22C7-2BF6-3CA5724816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8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DFC2-4D50-4E71-9FDC-C61CFF0DA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-27384"/>
            <a:ext cx="5223445" cy="69538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Food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&amp; dining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Your stay at the Château is full board, which means you'll enjoy a seasonal menu of home-cooked meals tailored to students' tastes while maintaining a French flare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skilled chefs are experienced in catering to any special dietary requirements your group may have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F2FD1D9-F2BF-A835-8C9F-81488F5D0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C52021-202C-6A53-AB23-E034171070BE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Fencing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7F9B786-9D36-11FC-BB26-DFFE30623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538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778C11-5967-543F-D299-364863E9AC59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Archery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120E5CF-B7D9-6425-6A95-517CC7B6C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4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Voyager School Travel">
      <a:dk1>
        <a:srgbClr val="576563"/>
      </a:dk1>
      <a:lt1>
        <a:srgbClr val="FFFFFF"/>
      </a:lt1>
      <a:dk2>
        <a:srgbClr val="0087AC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4051</TotalTime>
  <Words>731</Words>
  <Application>Microsoft Office PowerPoint</Application>
  <PresentationFormat>On-screen Show (4:3)</PresentationFormat>
  <Paragraphs>98</Paragraphs>
  <Slides>20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Essential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Normandy</dc:title>
  <dc:creator>Voyager School Travel;Sam Taylor (Digital Marketing Assistant)</dc:creator>
  <cp:lastModifiedBy>Sam Taylor</cp:lastModifiedBy>
  <cp:revision>274</cp:revision>
  <dcterms:created xsi:type="dcterms:W3CDTF">2008-08-28T10:36:08Z</dcterms:created>
  <dcterms:modified xsi:type="dcterms:W3CDTF">2022-11-28T11:25:31Z</dcterms:modified>
  <cp:category>France</cp:category>
</cp:coreProperties>
</file>