
<file path=[Content_Types].xml><?xml version="1.0" encoding="utf-8"?>
<Types xmlns="http://schemas.openxmlformats.org/package/2006/content-types"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407" r:id="rId14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38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B0DCE-463A-486C-AD44-290966AE9162}" type="datetimeFigureOut">
              <a:rPr lang="en-GB" smtClean="0"/>
              <a:t>04/04/2024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81E2E-8E8B-41E9-A4CE-1B19D0DBF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977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06C8B2A-D986-4D99-A103-19125B17F99D}" type="slidenum">
              <a:rPr lang="en-GB" altLang="en-US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GB" alt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241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4218" y="1179321"/>
            <a:ext cx="3475990" cy="1013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voyagerschooltravel.com/about-us/our-accreditation/" TargetMode="Externa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197257"/>
              <a:ext cx="9144000" cy="566074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9144000" cy="2602865"/>
            </a:xfrm>
            <a:custGeom>
              <a:avLst/>
              <a:gdLst/>
              <a:ahLst/>
              <a:cxnLst/>
              <a:rect l="l" t="t" r="r" b="b"/>
              <a:pathLst>
                <a:path w="9144000" h="2602865">
                  <a:moveTo>
                    <a:pt x="9144000" y="0"/>
                  </a:moveTo>
                  <a:lnTo>
                    <a:pt x="0" y="0"/>
                  </a:lnTo>
                  <a:lnTo>
                    <a:pt x="0" y="2602639"/>
                  </a:lnTo>
                  <a:lnTo>
                    <a:pt x="9144000" y="206001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6354" y="278638"/>
            <a:ext cx="5210175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400" spc="-50" dirty="0"/>
              <a:t>Your</a:t>
            </a:r>
            <a:r>
              <a:rPr sz="4400" spc="-110" dirty="0"/>
              <a:t> </a:t>
            </a:r>
            <a:r>
              <a:rPr sz="4400" dirty="0"/>
              <a:t>trip</a:t>
            </a:r>
            <a:r>
              <a:rPr sz="4400" spc="-105" dirty="0"/>
              <a:t> </a:t>
            </a:r>
            <a:r>
              <a:rPr sz="4400" dirty="0"/>
              <a:t>to</a:t>
            </a:r>
            <a:r>
              <a:rPr sz="4400" spc="-105" dirty="0"/>
              <a:t> </a:t>
            </a:r>
            <a:r>
              <a:rPr sz="4400" spc="-25" dirty="0"/>
              <a:t>the </a:t>
            </a:r>
            <a:r>
              <a:rPr sz="4400" dirty="0"/>
              <a:t>Belgian</a:t>
            </a:r>
            <a:r>
              <a:rPr sz="4400" spc="-150" dirty="0"/>
              <a:t> </a:t>
            </a:r>
            <a:r>
              <a:rPr sz="4400" spc="-10" dirty="0"/>
              <a:t>Battlefields</a:t>
            </a:r>
            <a:endParaRPr sz="4400"/>
          </a:p>
        </p:txBody>
      </p:sp>
      <p:sp>
        <p:nvSpPr>
          <p:cNvPr id="6" name="object 6"/>
          <p:cNvSpPr txBox="1"/>
          <p:nvPr/>
        </p:nvSpPr>
        <p:spPr>
          <a:xfrm>
            <a:off x="546354" y="1628139"/>
            <a:ext cx="21374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School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Name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DD–DD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MM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YYYY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2023" y="260604"/>
            <a:ext cx="979170" cy="9784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42409" y="53"/>
            <a:ext cx="5101590" cy="685352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3372" y="3202496"/>
            <a:ext cx="2599690" cy="144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1E1E1E"/>
                </a:solidFill>
                <a:latin typeface="Arial"/>
                <a:cs typeface="Arial"/>
              </a:rPr>
              <a:t>Boulogne</a:t>
            </a:r>
            <a:r>
              <a:rPr sz="1800" b="1" spc="-7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1E1E1E"/>
                </a:solidFill>
                <a:latin typeface="Arial"/>
                <a:cs typeface="Arial"/>
              </a:rPr>
              <a:t>Town</a:t>
            </a:r>
            <a:r>
              <a:rPr sz="1800" b="1" spc="-8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44"/>
              </a:spcBef>
            </a:pP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Your</a:t>
            </a:r>
            <a:r>
              <a:rPr sz="1400" spc="-4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animateur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organises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this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activity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with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our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tailor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made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1E1E1E"/>
                </a:solidFill>
                <a:latin typeface="Arial"/>
                <a:cs typeface="Arial"/>
              </a:rPr>
              <a:t>Town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requiring</a:t>
            </a:r>
            <a:r>
              <a:rPr sz="1400" spc="-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the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students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read,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understand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speak 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French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8791575" cy="6858000"/>
            <a:chOff x="0" y="0"/>
            <a:chExt cx="8791575" cy="68580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12023" y="260604"/>
              <a:ext cx="979170" cy="97840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4212590" cy="6858000"/>
            </a:xfrm>
            <a:custGeom>
              <a:avLst/>
              <a:gdLst/>
              <a:ahLst/>
              <a:cxnLst/>
              <a:rect l="l" t="t" r="r" b="b"/>
              <a:pathLst>
                <a:path w="4212590" h="6858000">
                  <a:moveTo>
                    <a:pt x="42123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212336" y="6858000"/>
                  </a:lnTo>
                  <a:lnTo>
                    <a:pt x="4212336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930"/>
              </a:spcBef>
            </a:pPr>
            <a:r>
              <a:rPr spc="-170" dirty="0"/>
              <a:t>In</a:t>
            </a:r>
            <a:r>
              <a:rPr spc="-585" dirty="0"/>
              <a:t> </a:t>
            </a:r>
            <a:r>
              <a:rPr spc="-275" dirty="0"/>
              <a:t>Flanders</a:t>
            </a:r>
            <a:r>
              <a:rPr spc="-595" dirty="0"/>
              <a:t> </a:t>
            </a:r>
            <a:r>
              <a:rPr spc="-270" dirty="0"/>
              <a:t>Fields </a:t>
            </a:r>
            <a:r>
              <a:rPr spc="-310" dirty="0"/>
              <a:t>Museum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4218" y="2622550"/>
            <a:ext cx="2934970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Delve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into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rich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history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World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War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gain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greater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understanding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conflict's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impact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region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through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immersive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exhibits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interactive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displays.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400">
              <a:latin typeface="Arial"/>
              <a:cs typeface="Arial"/>
            </a:endParaRPr>
          </a:p>
          <a:p>
            <a:pPr marL="12700" marR="2159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Explore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personal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stories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soldiers,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see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artefacts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feel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resilient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spirit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those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who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lived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through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war.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39946" y="53"/>
            <a:ext cx="5004054" cy="685352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3372" y="3202496"/>
            <a:ext cx="2599690" cy="144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1E1E1E"/>
                </a:solidFill>
                <a:latin typeface="Arial"/>
                <a:cs typeface="Arial"/>
              </a:rPr>
              <a:t>Boulogne</a:t>
            </a:r>
            <a:r>
              <a:rPr sz="1800" b="1" spc="-7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1E1E1E"/>
                </a:solidFill>
                <a:latin typeface="Arial"/>
                <a:cs typeface="Arial"/>
              </a:rPr>
              <a:t>Town</a:t>
            </a:r>
            <a:r>
              <a:rPr sz="1800" b="1" spc="-8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44"/>
              </a:spcBef>
            </a:pP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Your</a:t>
            </a:r>
            <a:r>
              <a:rPr sz="1400" spc="-4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animateur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organises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this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activity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with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our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tailor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made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1E1E1E"/>
                </a:solidFill>
                <a:latin typeface="Arial"/>
                <a:cs typeface="Arial"/>
              </a:rPr>
              <a:t>Town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requiring</a:t>
            </a:r>
            <a:r>
              <a:rPr sz="1400" spc="-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the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students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read,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understand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speak 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French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8791575" cy="6858000"/>
            <a:chOff x="0" y="0"/>
            <a:chExt cx="8791575" cy="68580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12023" y="260604"/>
              <a:ext cx="979170" cy="97840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4212590" cy="6858000"/>
            </a:xfrm>
            <a:custGeom>
              <a:avLst/>
              <a:gdLst/>
              <a:ahLst/>
              <a:cxnLst/>
              <a:rect l="l" t="t" r="r" b="b"/>
              <a:pathLst>
                <a:path w="4212590" h="6858000">
                  <a:moveTo>
                    <a:pt x="42123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212336" y="6858000"/>
                  </a:lnTo>
                  <a:lnTo>
                    <a:pt x="4212336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74218" y="1179321"/>
            <a:ext cx="2794635" cy="101346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930"/>
              </a:spcBef>
            </a:pPr>
            <a:r>
              <a:rPr spc="-120" dirty="0"/>
              <a:t>The</a:t>
            </a:r>
            <a:r>
              <a:rPr spc="-285" dirty="0"/>
              <a:t> </a:t>
            </a:r>
            <a:r>
              <a:rPr spc="-130" dirty="0"/>
              <a:t>Last</a:t>
            </a:r>
            <a:r>
              <a:rPr spc="-285" dirty="0"/>
              <a:t> </a:t>
            </a:r>
            <a:r>
              <a:rPr spc="-105" dirty="0"/>
              <a:t>Post </a:t>
            </a:r>
            <a:r>
              <a:rPr spc="-20" dirty="0"/>
              <a:t>Ceremony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4218" y="2622550"/>
            <a:ext cx="2984500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Last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Post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ceremony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Menin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Gate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Memorial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Ypres,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Belgium,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poignant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nightly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tradition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which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takes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place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8pm.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400">
              <a:latin typeface="Arial"/>
              <a:cs typeface="Arial"/>
            </a:endParaRPr>
          </a:p>
          <a:p>
            <a:pPr marL="12700" marR="4445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Local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buglers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fire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brigade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come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together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play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"The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Last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Post,"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commemorating</a:t>
            </a: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bravery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soldiers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who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served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during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World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War</a:t>
            </a:r>
            <a:r>
              <a:rPr sz="1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I.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2221" y="53"/>
            <a:ext cx="5081778" cy="685352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3372" y="3202496"/>
            <a:ext cx="2599690" cy="144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1E1E1E"/>
                </a:solidFill>
                <a:latin typeface="Arial"/>
                <a:cs typeface="Arial"/>
              </a:rPr>
              <a:t>Boulogne</a:t>
            </a:r>
            <a:r>
              <a:rPr sz="1800" b="1" spc="-7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1E1E1E"/>
                </a:solidFill>
                <a:latin typeface="Arial"/>
                <a:cs typeface="Arial"/>
              </a:rPr>
              <a:t>Town</a:t>
            </a:r>
            <a:r>
              <a:rPr sz="1800" b="1" spc="-8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44"/>
              </a:spcBef>
            </a:pP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Your</a:t>
            </a:r>
            <a:r>
              <a:rPr sz="1400" spc="-4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animateur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organises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this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activity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with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our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tailor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made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1E1E1E"/>
                </a:solidFill>
                <a:latin typeface="Arial"/>
                <a:cs typeface="Arial"/>
              </a:rPr>
              <a:t>Town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requiring</a:t>
            </a:r>
            <a:r>
              <a:rPr sz="1400" spc="-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the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students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read,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understand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speak 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French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8791575" cy="6858000"/>
            <a:chOff x="0" y="0"/>
            <a:chExt cx="8791575" cy="68580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12023" y="260604"/>
              <a:ext cx="979170" cy="97840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4212590" cy="6858000"/>
            </a:xfrm>
            <a:custGeom>
              <a:avLst/>
              <a:gdLst/>
              <a:ahLst/>
              <a:cxnLst/>
              <a:rect l="l" t="t" r="r" b="b"/>
              <a:pathLst>
                <a:path w="4212590" h="6858000">
                  <a:moveTo>
                    <a:pt x="42123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212336" y="6858000"/>
                  </a:lnTo>
                  <a:lnTo>
                    <a:pt x="4212336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930"/>
              </a:spcBef>
            </a:pPr>
            <a:r>
              <a:rPr spc="-275" dirty="0"/>
              <a:t>Thiepval</a:t>
            </a:r>
            <a:r>
              <a:rPr spc="-595" dirty="0"/>
              <a:t> </a:t>
            </a:r>
            <a:r>
              <a:rPr spc="-280" dirty="0"/>
              <a:t>Memorial </a:t>
            </a:r>
            <a:r>
              <a:rPr spc="-35" dirty="0"/>
              <a:t>&amp;</a:t>
            </a:r>
            <a:r>
              <a:rPr spc="-605" dirty="0"/>
              <a:t> </a:t>
            </a:r>
            <a:r>
              <a:rPr spc="-275" dirty="0"/>
              <a:t>Visitor</a:t>
            </a:r>
            <a:r>
              <a:rPr spc="-590" dirty="0"/>
              <a:t> </a:t>
            </a:r>
            <a:r>
              <a:rPr spc="-270" dirty="0"/>
              <a:t>Centre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4218" y="2622550"/>
            <a:ext cx="2961005" cy="1518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07314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largest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British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war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memorial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world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known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"Memorial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Missing".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moving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tribute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72,000+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servicemen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who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died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Battles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Somme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WWI.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544551-43EA-4EA6-960D-A62ED55BD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3405" y="0"/>
            <a:ext cx="5235062" cy="6982756"/>
          </a:xfrm>
          <a:prstGeom prst="rect">
            <a:avLst/>
          </a:prstGeom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71761" y="3140968"/>
            <a:ext cx="2881312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indent="-182563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800" dirty="0">
                <a:solidFill>
                  <a:srgbClr val="1E1E1E"/>
                </a:solidFill>
              </a:rPr>
              <a:t>Boulogne Town Trail</a:t>
            </a:r>
            <a:endParaRPr lang="en-GB" sz="1400" dirty="0">
              <a:solidFill>
                <a:srgbClr val="1E1E1E"/>
              </a:solidFill>
            </a:endParaRPr>
          </a:p>
          <a:p>
            <a:r>
              <a:rPr lang="en-GB" sz="1400" b="0" dirty="0">
                <a:solidFill>
                  <a:srgbClr val="1E1E1E"/>
                </a:solidFill>
              </a:rPr>
              <a:t>Your </a:t>
            </a:r>
            <a:r>
              <a:rPr lang="en-GB" sz="1400" b="0" dirty="0" err="1">
                <a:solidFill>
                  <a:srgbClr val="1E1E1E"/>
                </a:solidFill>
              </a:rPr>
              <a:t>animateur</a:t>
            </a:r>
            <a:r>
              <a:rPr lang="en-GB" sz="1400" b="0" dirty="0">
                <a:solidFill>
                  <a:srgbClr val="1E1E1E"/>
                </a:solidFill>
              </a:rPr>
              <a:t> organises this activity with our tailor made Town Trail requiring the students to read, understand and speak French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2DFA7120-1BE0-4C4F-B8D2-0E71015F6E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60648"/>
            <a:ext cx="978730" cy="97873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D174C6C-FB02-495B-A07D-0AA11904E272}"/>
              </a:ext>
            </a:extLst>
          </p:cNvPr>
          <p:cNvSpPr/>
          <p:nvPr/>
        </p:nvSpPr>
        <p:spPr>
          <a:xfrm>
            <a:off x="0" y="0"/>
            <a:ext cx="4211960" cy="6858000"/>
          </a:xfrm>
          <a:prstGeom prst="rect">
            <a:avLst/>
          </a:prstGeom>
          <a:solidFill>
            <a:srgbClr val="129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5A8CD1-9D5B-456F-A4A8-7794127D5796}"/>
              </a:ext>
            </a:extLst>
          </p:cNvPr>
          <p:cNvSpPr txBox="1"/>
          <p:nvPr/>
        </p:nvSpPr>
        <p:spPr>
          <a:xfrm>
            <a:off x="395536" y="604512"/>
            <a:ext cx="3600400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endParaRPr lang="en-GB" sz="36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GB" sz="3600" b="1" dirty="0">
                <a:solidFill>
                  <a:schemeClr val="bg1"/>
                </a:solidFill>
              </a:rPr>
              <a:t>Somme and the French battlefields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AF5AF88-D2B0-407D-A6F8-7DCA96D0A428}"/>
              </a:ext>
            </a:extLst>
          </p:cNvPr>
          <p:cNvSpPr txBox="1"/>
          <p:nvPr/>
        </p:nvSpPr>
        <p:spPr>
          <a:xfrm>
            <a:off x="395536" y="2593881"/>
            <a:ext cx="31683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0" dirty="0">
                <a:solidFill>
                  <a:schemeClr val="bg1"/>
                </a:solidFill>
              </a:rPr>
              <a:t>Morning visit to Arras and visit the Market in Grand Place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b="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0" dirty="0">
                <a:solidFill>
                  <a:schemeClr val="bg1"/>
                </a:solidFill>
              </a:rPr>
              <a:t>Explore Wellington Quarry, a maze of underground tunnels that housed 24,000 British soldiers preparing a surprise attack in 1917. Learn about the mission in the adjoining museum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b="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0" dirty="0">
                <a:solidFill>
                  <a:schemeClr val="bg1"/>
                </a:solidFill>
              </a:rPr>
              <a:t>Visit </a:t>
            </a:r>
            <a:r>
              <a:rPr lang="en-GB" sz="1400" b="0" dirty="0" err="1">
                <a:solidFill>
                  <a:schemeClr val="bg1"/>
                </a:solidFill>
              </a:rPr>
              <a:t>Vimy</a:t>
            </a:r>
            <a:r>
              <a:rPr lang="en-GB" sz="1400" b="0" dirty="0">
                <a:solidFill>
                  <a:schemeClr val="bg1"/>
                </a:solidFill>
              </a:rPr>
              <a:t> Ridge, Canada’s largest overseas National Memorial dedicated to the 11,000 Canadians who died in France &amp; Belgium</a:t>
            </a:r>
          </a:p>
          <a:p>
            <a:endParaRPr lang="en-GB" sz="14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90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4218" y="273812"/>
            <a:ext cx="2761615" cy="2305685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1155"/>
              </a:spcBef>
            </a:pPr>
            <a:r>
              <a:rPr sz="4400" dirty="0"/>
              <a:t>We</a:t>
            </a:r>
            <a:r>
              <a:rPr sz="4400" spc="-105" dirty="0"/>
              <a:t> </a:t>
            </a:r>
            <a:r>
              <a:rPr sz="4400" spc="-20" dirty="0"/>
              <a:t>help </a:t>
            </a:r>
            <a:r>
              <a:rPr sz="4400" spc="-10" dirty="0"/>
              <a:t>students </a:t>
            </a:r>
            <a:r>
              <a:rPr sz="4400" dirty="0"/>
              <a:t>reach</a:t>
            </a:r>
            <a:r>
              <a:rPr sz="4400" spc="-110" dirty="0"/>
              <a:t> </a:t>
            </a:r>
            <a:r>
              <a:rPr sz="4400" spc="-25" dirty="0"/>
              <a:t>new </a:t>
            </a:r>
            <a:r>
              <a:rPr sz="4400" spc="-10" dirty="0"/>
              <a:t>heights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474218" y="3241801"/>
            <a:ext cx="3190240" cy="2585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5405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Voyager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School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Travel</a:t>
            </a:r>
            <a:r>
              <a:rPr sz="1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specialises</a:t>
            </a:r>
            <a:r>
              <a:rPr sz="1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educational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school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trips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where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students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learn,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thrive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achieve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their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potential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outside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classroom.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believe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every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school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trip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should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provide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students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new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experiences,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learning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activities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exposure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local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culture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genuine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educational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benefit.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400">
              <a:latin typeface="Arial"/>
              <a:cs typeface="Arial"/>
            </a:endParaRPr>
          </a:p>
          <a:p>
            <a:pPr marL="12700" marR="324485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Over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32,000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students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travel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us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each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year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2023" y="260604"/>
            <a:ext cx="979170" cy="9784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212590" cy="6858000"/>
          </a:xfrm>
          <a:custGeom>
            <a:avLst/>
            <a:gdLst/>
            <a:ahLst/>
            <a:cxnLst/>
            <a:rect l="l" t="t" r="r" b="b"/>
            <a:pathLst>
              <a:path w="4212590" h="6858000">
                <a:moveTo>
                  <a:pt x="4212336" y="0"/>
                </a:moveTo>
                <a:lnTo>
                  <a:pt x="0" y="0"/>
                </a:lnTo>
                <a:lnTo>
                  <a:pt x="0" y="6858000"/>
                </a:lnTo>
                <a:lnTo>
                  <a:pt x="4212336" y="6858000"/>
                </a:lnTo>
                <a:lnTo>
                  <a:pt x="4212336" y="0"/>
                </a:lnTo>
                <a:close/>
              </a:path>
            </a:pathLst>
          </a:custGeom>
          <a:solidFill>
            <a:srgbClr val="129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4218" y="273812"/>
            <a:ext cx="2943860" cy="1232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4750"/>
              </a:lnSpc>
              <a:spcBef>
                <a:spcPts val="95"/>
              </a:spcBef>
            </a:pPr>
            <a:r>
              <a:rPr sz="4400" spc="-40" dirty="0"/>
              <a:t>You’re</a:t>
            </a:r>
            <a:r>
              <a:rPr sz="4400" spc="-254" dirty="0"/>
              <a:t> </a:t>
            </a:r>
            <a:r>
              <a:rPr sz="4400" spc="-25" dirty="0"/>
              <a:t>in</a:t>
            </a:r>
            <a:endParaRPr sz="4400"/>
          </a:p>
          <a:p>
            <a:pPr marL="12700">
              <a:lnSpc>
                <a:spcPts val="4750"/>
              </a:lnSpc>
            </a:pPr>
            <a:r>
              <a:rPr sz="4400" dirty="0"/>
              <a:t>safe</a:t>
            </a:r>
            <a:r>
              <a:rPr sz="4400" spc="-100" dirty="0"/>
              <a:t> </a:t>
            </a:r>
            <a:r>
              <a:rPr sz="4400" spc="-10" dirty="0"/>
              <a:t>hands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474218" y="2089404"/>
            <a:ext cx="3286125" cy="32931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child’s</a:t>
            </a:r>
            <a:r>
              <a:rPr sz="14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safety</a:t>
            </a:r>
            <a:r>
              <a:rPr sz="14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priority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ensure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highest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standards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met.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40"/>
              </a:spcBef>
            </a:pPr>
            <a:endParaRPr sz="14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buFont typeface="Wingdings"/>
              <a:buChar char=""/>
              <a:tabLst>
                <a:tab pos="297815" algn="l"/>
              </a:tabLst>
            </a:pP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ABTA</a:t>
            </a: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member</a:t>
            </a:r>
            <a:endParaRPr sz="14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840"/>
              </a:spcBef>
              <a:buFont typeface="Wingdings"/>
              <a:buChar char=""/>
              <a:tabLst>
                <a:tab pos="297815" algn="l"/>
              </a:tabLst>
            </a:pP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ATOL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ABTOT</a:t>
            </a:r>
            <a:r>
              <a:rPr sz="1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financial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protected</a:t>
            </a:r>
            <a:endParaRPr sz="14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840"/>
              </a:spcBef>
              <a:buFont typeface="Wingdings"/>
              <a:buChar char=""/>
              <a:tabLst>
                <a:tab pos="297815" algn="l"/>
              </a:tabLst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School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Travel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Forum</a:t>
            </a: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(STF)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member</a:t>
            </a:r>
            <a:endParaRPr sz="1400">
              <a:latin typeface="Arial"/>
              <a:cs typeface="Arial"/>
            </a:endParaRPr>
          </a:p>
          <a:p>
            <a:pPr marL="298450" marR="436245" indent="-285750">
              <a:lnSpc>
                <a:spcPct val="150000"/>
              </a:lnSpc>
              <a:buFont typeface="Wingdings"/>
              <a:buChar char=""/>
              <a:tabLst>
                <a:tab pos="298450" algn="l"/>
              </a:tabLst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Learning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Outside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Classroom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(LOtC)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Quality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Badge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holder</a:t>
            </a:r>
            <a:endParaRPr sz="14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840"/>
              </a:spcBef>
              <a:buFont typeface="Wingdings"/>
              <a:buChar char=""/>
              <a:tabLst>
                <a:tab pos="297815" algn="l"/>
              </a:tabLst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AAIAC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Adventuremark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holder</a:t>
            </a:r>
            <a:endParaRPr sz="14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840"/>
              </a:spcBef>
              <a:buFont typeface="Wingdings"/>
              <a:buChar char=""/>
              <a:tabLst>
                <a:tab pos="297815" algn="l"/>
              </a:tabLst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Audited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safety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management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system</a:t>
            </a:r>
            <a:endParaRPr sz="14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844"/>
              </a:spcBef>
              <a:buFont typeface="Wingdings"/>
              <a:buChar char=""/>
              <a:tabLst>
                <a:tab pos="297815" algn="l"/>
              </a:tabLst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accommodation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audited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12179" y="1629155"/>
            <a:ext cx="1360169" cy="469239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24550" y="553212"/>
            <a:ext cx="1535429" cy="71704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0692FD6-CE21-C5B1-62CF-3E3498FBBAD0}"/>
              </a:ext>
            </a:extLst>
          </p:cNvPr>
          <p:cNvGrpSpPr/>
          <p:nvPr/>
        </p:nvGrpSpPr>
        <p:grpSpPr>
          <a:xfrm>
            <a:off x="1066800" y="5878707"/>
            <a:ext cx="3069651" cy="762455"/>
            <a:chOff x="1066800" y="5878707"/>
            <a:chExt cx="3069651" cy="762455"/>
          </a:xfrm>
        </p:grpSpPr>
        <p:pic>
          <p:nvPicPr>
            <p:cNvPr id="9" name="Graphic 8" descr="Internet with solid fill">
              <a:extLst>
                <a:ext uri="{FF2B5EF4-FFF2-40B4-BE49-F238E27FC236}">
                  <a16:creationId xmlns:a16="http://schemas.microsoft.com/office/drawing/2014/main" id="{21B52B8E-D2AA-5E7B-267A-AF4CCFFCA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675764" y="5878707"/>
              <a:ext cx="540765" cy="54076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5B4467C-9AF9-209A-47C7-ECAC1559E983}"/>
                </a:ext>
              </a:extLst>
            </p:cNvPr>
            <p:cNvSpPr txBox="1"/>
            <p:nvPr/>
          </p:nvSpPr>
          <p:spPr>
            <a:xfrm>
              <a:off x="1066800" y="6379552"/>
              <a:ext cx="3069651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844"/>
                </a:spcBef>
                <a:tabLst>
                  <a:tab pos="297815" algn="l"/>
                </a:tabLst>
              </a:pPr>
              <a:r>
                <a:rPr lang="en-US" sz="1100" dirty="0">
                  <a:solidFill>
                    <a:srgbClr val="FFFFFF"/>
                  </a:solidFill>
                  <a:latin typeface="Arial"/>
                  <a:cs typeface="Arial"/>
                  <a:hlinkClick r:id="rId6"/>
                </a:rPr>
                <a:t>M</a:t>
              </a:r>
              <a:r>
                <a:rPr lang="en-GB" sz="1100" dirty="0">
                  <a:solidFill>
                    <a:srgbClr val="FFFFFF"/>
                  </a:solidFill>
                  <a:latin typeface="Arial"/>
                  <a:cs typeface="Arial"/>
                  <a:hlinkClick r:id="rId6"/>
                </a:rPr>
                <a:t>ore about accreditation.</a:t>
              </a:r>
              <a:endParaRPr lang="en-GB" sz="1100" dirty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83558" y="0"/>
            <a:ext cx="5060442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3372" y="3202496"/>
            <a:ext cx="2599690" cy="144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1E1E1E"/>
                </a:solidFill>
                <a:latin typeface="Arial"/>
                <a:cs typeface="Arial"/>
              </a:rPr>
              <a:t>Boulogne</a:t>
            </a:r>
            <a:r>
              <a:rPr sz="1800" b="1" spc="-7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1E1E1E"/>
                </a:solidFill>
                <a:latin typeface="Arial"/>
                <a:cs typeface="Arial"/>
              </a:rPr>
              <a:t>Town</a:t>
            </a:r>
            <a:r>
              <a:rPr sz="1800" b="1" spc="-8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44"/>
              </a:spcBef>
            </a:pP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Your</a:t>
            </a:r>
            <a:r>
              <a:rPr sz="1400" spc="-4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animateur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organises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this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activity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with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our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tailor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made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1E1E1E"/>
                </a:solidFill>
                <a:latin typeface="Arial"/>
                <a:cs typeface="Arial"/>
              </a:rPr>
              <a:t>Town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requiring</a:t>
            </a:r>
            <a:r>
              <a:rPr sz="1400" spc="-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the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students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read,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understand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speak 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French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8791575" cy="6858000"/>
            <a:chOff x="0" y="0"/>
            <a:chExt cx="8791575" cy="68580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12023" y="260604"/>
              <a:ext cx="979170" cy="97840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4212590" cy="6858000"/>
            </a:xfrm>
            <a:custGeom>
              <a:avLst/>
              <a:gdLst/>
              <a:ahLst/>
              <a:cxnLst/>
              <a:rect l="l" t="t" r="r" b="b"/>
              <a:pathLst>
                <a:path w="4212590" h="6858000">
                  <a:moveTo>
                    <a:pt x="42123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212336" y="6858000"/>
                  </a:lnTo>
                  <a:lnTo>
                    <a:pt x="4212336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74218" y="1179321"/>
            <a:ext cx="2355215" cy="101346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930"/>
              </a:spcBef>
            </a:pPr>
            <a:r>
              <a:rPr spc="-10" dirty="0"/>
              <a:t>Wellington Quarry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4218" y="2622550"/>
            <a:ext cx="2913380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Carrière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Wellington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museum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Arras,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students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walk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same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network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WWI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tunnels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which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were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utilised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British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troops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surprise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attack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Germans.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63567" y="0"/>
            <a:ext cx="4980432" cy="685355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3372" y="3202496"/>
            <a:ext cx="2599690" cy="144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1E1E1E"/>
                </a:solidFill>
                <a:latin typeface="Arial"/>
                <a:cs typeface="Arial"/>
              </a:rPr>
              <a:t>Boulogne</a:t>
            </a:r>
            <a:r>
              <a:rPr sz="1800" b="1" spc="-7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1E1E1E"/>
                </a:solidFill>
                <a:latin typeface="Arial"/>
                <a:cs typeface="Arial"/>
              </a:rPr>
              <a:t>Town</a:t>
            </a:r>
            <a:r>
              <a:rPr sz="1800" b="1" spc="-8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44"/>
              </a:spcBef>
            </a:pP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Your</a:t>
            </a:r>
            <a:r>
              <a:rPr sz="1400" spc="-4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animateur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organises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this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activity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with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our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tailor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made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1E1E1E"/>
                </a:solidFill>
                <a:latin typeface="Arial"/>
                <a:cs typeface="Arial"/>
              </a:rPr>
              <a:t>Town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requiring</a:t>
            </a:r>
            <a:r>
              <a:rPr sz="1400" spc="-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the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students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read,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understand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speak 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French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8791575" cy="6858000"/>
            <a:chOff x="0" y="0"/>
            <a:chExt cx="8791575" cy="68580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12023" y="260604"/>
              <a:ext cx="979170" cy="97840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4212590" cy="6858000"/>
            </a:xfrm>
            <a:custGeom>
              <a:avLst/>
              <a:gdLst/>
              <a:ahLst/>
              <a:cxnLst/>
              <a:rect l="l" t="t" r="r" b="b"/>
              <a:pathLst>
                <a:path w="4212590" h="6858000">
                  <a:moveTo>
                    <a:pt x="42123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212336" y="6858000"/>
                  </a:lnTo>
                  <a:lnTo>
                    <a:pt x="4212336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74218" y="1179321"/>
            <a:ext cx="2506345" cy="101346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930"/>
              </a:spcBef>
            </a:pPr>
            <a:r>
              <a:rPr dirty="0"/>
              <a:t>Vimy</a:t>
            </a:r>
            <a:r>
              <a:rPr spc="-80" dirty="0"/>
              <a:t> </a:t>
            </a:r>
            <a:r>
              <a:rPr spc="-10" dirty="0"/>
              <a:t>Ridge Memorial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4218" y="2622550"/>
            <a:ext cx="2931795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striking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Canadian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National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Vimy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Memorial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dedicated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memory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Canadian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servicemen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who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lost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their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lives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WWI—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particularly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Battle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Vimy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Ridge.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9352" y="0"/>
            <a:ext cx="5184648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3372" y="3202496"/>
            <a:ext cx="2599690" cy="144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1E1E1E"/>
                </a:solidFill>
                <a:latin typeface="Arial"/>
                <a:cs typeface="Arial"/>
              </a:rPr>
              <a:t>Boulogne</a:t>
            </a:r>
            <a:r>
              <a:rPr sz="1800" b="1" spc="-7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1E1E1E"/>
                </a:solidFill>
                <a:latin typeface="Arial"/>
                <a:cs typeface="Arial"/>
              </a:rPr>
              <a:t>Town</a:t>
            </a:r>
            <a:r>
              <a:rPr sz="1800" b="1" spc="-8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44"/>
              </a:spcBef>
            </a:pP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Your</a:t>
            </a:r>
            <a:r>
              <a:rPr sz="1400" spc="-4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animateur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organises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this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activity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with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our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tailor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made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1E1E1E"/>
                </a:solidFill>
                <a:latin typeface="Arial"/>
                <a:cs typeface="Arial"/>
              </a:rPr>
              <a:t>Town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requiring</a:t>
            </a:r>
            <a:r>
              <a:rPr sz="1400" spc="-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the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students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read,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understand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speak 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French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8791575" cy="6858000"/>
            <a:chOff x="0" y="0"/>
            <a:chExt cx="8791575" cy="68580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12023" y="260604"/>
              <a:ext cx="979170" cy="97840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4212590" cy="6858000"/>
            </a:xfrm>
            <a:custGeom>
              <a:avLst/>
              <a:gdLst/>
              <a:ahLst/>
              <a:cxnLst/>
              <a:rect l="l" t="t" r="r" b="b"/>
              <a:pathLst>
                <a:path w="4212590" h="6858000">
                  <a:moveTo>
                    <a:pt x="42123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212336" y="6858000"/>
                  </a:lnTo>
                  <a:lnTo>
                    <a:pt x="4212336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930"/>
              </a:spcBef>
            </a:pPr>
            <a:r>
              <a:rPr spc="-130" dirty="0"/>
              <a:t>Jules</a:t>
            </a:r>
            <a:r>
              <a:rPr spc="-290" dirty="0"/>
              <a:t> </a:t>
            </a:r>
            <a:r>
              <a:rPr spc="-140" dirty="0"/>
              <a:t>Destrooper </a:t>
            </a:r>
            <a:r>
              <a:rPr spc="-145" dirty="0"/>
              <a:t>Biscuit</a:t>
            </a:r>
            <a:r>
              <a:rPr spc="-260" dirty="0"/>
              <a:t> </a:t>
            </a:r>
            <a:r>
              <a:rPr spc="-10" dirty="0"/>
              <a:t>Factory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4218" y="2622550"/>
            <a:ext cx="3003550" cy="3012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8450" marR="741045" indent="-285750">
              <a:lnSpc>
                <a:spcPct val="100000"/>
              </a:lnSpc>
              <a:spcBef>
                <a:spcPts val="95"/>
              </a:spcBef>
              <a:buChar char="•"/>
              <a:tabLst>
                <a:tab pos="298450" algn="l"/>
              </a:tabLst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there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waffle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iron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with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diamonds?</a:t>
            </a:r>
            <a:endParaRPr sz="1400">
              <a:latin typeface="Arial"/>
              <a:cs typeface="Arial"/>
            </a:endParaRPr>
          </a:p>
          <a:p>
            <a:pPr marL="298450" marR="389255" indent="-285750">
              <a:lnSpc>
                <a:spcPct val="100000"/>
              </a:lnSpc>
              <a:buChar char="•"/>
              <a:tabLst>
                <a:tab pos="298450" algn="l"/>
              </a:tabLst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How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did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they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deliver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those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biscuits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back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day?</a:t>
            </a:r>
            <a:endParaRPr sz="1400">
              <a:latin typeface="Arial"/>
              <a:cs typeface="Arial"/>
            </a:endParaRPr>
          </a:p>
          <a:p>
            <a:pPr marL="298450" marR="5080" indent="-285750">
              <a:lnSpc>
                <a:spcPct val="100000"/>
              </a:lnSpc>
              <a:buChar char="•"/>
              <a:tabLst>
                <a:tab pos="298450" algn="l"/>
              </a:tabLst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How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does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Jules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Destrooper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select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natural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ingredients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its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biscuits?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400">
              <a:latin typeface="Arial"/>
              <a:cs typeface="Arial"/>
            </a:endParaRPr>
          </a:p>
          <a:p>
            <a:pPr marL="12700" marR="167005">
              <a:lnSpc>
                <a:spcPct val="100000"/>
              </a:lnSpc>
            </a:pP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You’ll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find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answers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during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visit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Jules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Destrooper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Visitors Center.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old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family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recipes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1886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latest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production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processes,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you’ll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see—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taste— everything!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39946" y="53"/>
            <a:ext cx="5004054" cy="685352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3372" y="3202496"/>
            <a:ext cx="2599690" cy="144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1E1E1E"/>
                </a:solidFill>
                <a:latin typeface="Arial"/>
                <a:cs typeface="Arial"/>
              </a:rPr>
              <a:t>Boulogne</a:t>
            </a:r>
            <a:r>
              <a:rPr sz="1800" b="1" spc="-7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1E1E1E"/>
                </a:solidFill>
                <a:latin typeface="Arial"/>
                <a:cs typeface="Arial"/>
              </a:rPr>
              <a:t>Town</a:t>
            </a:r>
            <a:r>
              <a:rPr sz="1800" b="1" spc="-8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44"/>
              </a:spcBef>
            </a:pP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Your</a:t>
            </a:r>
            <a:r>
              <a:rPr sz="1400" spc="-4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animateur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organises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this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activity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with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our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tailor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made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1E1E1E"/>
                </a:solidFill>
                <a:latin typeface="Arial"/>
                <a:cs typeface="Arial"/>
              </a:rPr>
              <a:t>Town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requiring</a:t>
            </a:r>
            <a:r>
              <a:rPr sz="1400" spc="-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the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students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read,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understand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speak 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French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8791575" cy="6858000"/>
            <a:chOff x="0" y="0"/>
            <a:chExt cx="8791575" cy="68580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12023" y="260604"/>
              <a:ext cx="979170" cy="97840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4212590" cy="6858000"/>
            </a:xfrm>
            <a:custGeom>
              <a:avLst/>
              <a:gdLst/>
              <a:ahLst/>
              <a:cxnLst/>
              <a:rect l="l" t="t" r="r" b="b"/>
              <a:pathLst>
                <a:path w="4212590" h="6858000">
                  <a:moveTo>
                    <a:pt x="42123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212336" y="6858000"/>
                  </a:lnTo>
                  <a:lnTo>
                    <a:pt x="4212336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930"/>
              </a:spcBef>
            </a:pPr>
            <a:r>
              <a:rPr spc="-145" dirty="0"/>
              <a:t>Bayernwald </a:t>
            </a:r>
            <a:r>
              <a:rPr spc="-45" dirty="0"/>
              <a:t>Trenches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4218" y="2622550"/>
            <a:ext cx="289306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Step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back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time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guided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tour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experience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intricate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network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World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War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trenches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firsthand.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marL="12700" marR="5715">
              <a:lnSpc>
                <a:spcPct val="100000"/>
              </a:lnSpc>
            </a:pP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Take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unique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glimpse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into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life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soldiers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during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conflict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you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explore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well-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preserved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trenches,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bunkers,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artefacts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14800" y="53"/>
            <a:ext cx="5029200" cy="685352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3372" y="3202496"/>
            <a:ext cx="2599690" cy="144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1E1E1E"/>
                </a:solidFill>
                <a:latin typeface="Arial"/>
                <a:cs typeface="Arial"/>
              </a:rPr>
              <a:t>Boulogne</a:t>
            </a:r>
            <a:r>
              <a:rPr sz="1800" b="1" spc="-7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1E1E1E"/>
                </a:solidFill>
                <a:latin typeface="Arial"/>
                <a:cs typeface="Arial"/>
              </a:rPr>
              <a:t>Town</a:t>
            </a:r>
            <a:r>
              <a:rPr sz="1800" b="1" spc="-8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44"/>
              </a:spcBef>
            </a:pP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Your</a:t>
            </a:r>
            <a:r>
              <a:rPr sz="1400" spc="-4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animateur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organises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this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activity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with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our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tailor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made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1E1E1E"/>
                </a:solidFill>
                <a:latin typeface="Arial"/>
                <a:cs typeface="Arial"/>
              </a:rPr>
              <a:t>Town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requiring</a:t>
            </a:r>
            <a:r>
              <a:rPr sz="1400" spc="-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the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students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read,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understand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speak 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French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8791575" cy="6858000"/>
            <a:chOff x="0" y="0"/>
            <a:chExt cx="8791575" cy="68580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12023" y="260604"/>
              <a:ext cx="979170" cy="97840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4212590" cy="6858000"/>
            </a:xfrm>
            <a:custGeom>
              <a:avLst/>
              <a:gdLst/>
              <a:ahLst/>
              <a:cxnLst/>
              <a:rect l="l" t="t" r="r" b="b"/>
              <a:pathLst>
                <a:path w="4212590" h="6858000">
                  <a:moveTo>
                    <a:pt x="42123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212336" y="6858000"/>
                  </a:lnTo>
                  <a:lnTo>
                    <a:pt x="4212336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74218" y="1618234"/>
            <a:ext cx="32600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0" dirty="0"/>
              <a:t>Plugstreet</a:t>
            </a:r>
            <a:r>
              <a:rPr spc="-229" dirty="0"/>
              <a:t> </a:t>
            </a:r>
            <a:r>
              <a:rPr spc="-160" dirty="0"/>
              <a:t>14-</a:t>
            </a:r>
            <a:r>
              <a:rPr spc="-45" dirty="0"/>
              <a:t>18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4218" y="2622550"/>
            <a:ext cx="2877820" cy="2799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0607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museum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dedicated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heavy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fighting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took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place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at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Ploegsteert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during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WWI.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marL="12700" marR="2794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takes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students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interactive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journey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into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lives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civilians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soldiers,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Anglo-Germanic perspective.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major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site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interest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includes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Memorial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Missing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commemorating</a:t>
            </a: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11,369</a:t>
            </a: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men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no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known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grave.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39946" y="53"/>
            <a:ext cx="5004054" cy="685352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3372" y="3202496"/>
            <a:ext cx="2599690" cy="144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b="1" dirty="0">
                <a:solidFill>
                  <a:srgbClr val="1E1E1E"/>
                </a:solidFill>
                <a:latin typeface="Arial"/>
                <a:cs typeface="Arial"/>
              </a:rPr>
              <a:t>Boulogne</a:t>
            </a:r>
            <a:r>
              <a:rPr sz="1800" b="1" spc="-7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1E1E1E"/>
                </a:solidFill>
                <a:latin typeface="Arial"/>
                <a:cs typeface="Arial"/>
              </a:rPr>
              <a:t>Town</a:t>
            </a:r>
            <a:r>
              <a:rPr sz="1800" b="1" spc="-8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44"/>
              </a:spcBef>
            </a:pP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Your</a:t>
            </a:r>
            <a:r>
              <a:rPr sz="1400" spc="-4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animateur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organises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this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activity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with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our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tailor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made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1E1E1E"/>
                </a:solidFill>
                <a:latin typeface="Arial"/>
                <a:cs typeface="Arial"/>
              </a:rPr>
              <a:t>Town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Trail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requiring</a:t>
            </a:r>
            <a:r>
              <a:rPr sz="1400" spc="-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the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students</a:t>
            </a:r>
            <a:r>
              <a:rPr sz="1400" spc="-5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E1E1E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read,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understand</a:t>
            </a:r>
            <a:r>
              <a:rPr sz="1400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speak 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French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8791575" cy="6858000"/>
            <a:chOff x="0" y="0"/>
            <a:chExt cx="8791575" cy="68580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12023" y="260604"/>
              <a:ext cx="979170" cy="97840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4212590" cy="6858000"/>
            </a:xfrm>
            <a:custGeom>
              <a:avLst/>
              <a:gdLst/>
              <a:ahLst/>
              <a:cxnLst/>
              <a:rect l="l" t="t" r="r" b="b"/>
              <a:pathLst>
                <a:path w="4212590" h="6858000">
                  <a:moveTo>
                    <a:pt x="421233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4212336" y="6858000"/>
                  </a:lnTo>
                  <a:lnTo>
                    <a:pt x="4212336" y="0"/>
                  </a:lnTo>
                  <a:close/>
                </a:path>
              </a:pathLst>
            </a:custGeom>
            <a:solidFill>
              <a:srgbClr val="1291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74218" y="1179321"/>
            <a:ext cx="3377565" cy="101346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930"/>
              </a:spcBef>
            </a:pPr>
            <a:r>
              <a:rPr spc="-150" dirty="0"/>
              <a:t>Sanctuary</a:t>
            </a:r>
            <a:r>
              <a:rPr spc="-235" dirty="0"/>
              <a:t> </a:t>
            </a:r>
            <a:r>
              <a:rPr spc="-125" dirty="0"/>
              <a:t>Wood </a:t>
            </a:r>
            <a:r>
              <a:rPr spc="-10" dirty="0"/>
              <a:t>Museum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4218" y="2622550"/>
            <a:ext cx="2954655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Discover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how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casualties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were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tended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during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first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battle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Ypres.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Visit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museum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walk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through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series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well-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preserved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trenches.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860</Words>
  <Application>Microsoft Office PowerPoint</Application>
  <PresentationFormat>On-screen Show (4:3)</PresentationFormat>
  <Paragraphs>87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Arial</vt:lpstr>
      <vt:lpstr>Calibri</vt:lpstr>
      <vt:lpstr>Wingdings</vt:lpstr>
      <vt:lpstr>Office Theme</vt:lpstr>
      <vt:lpstr>Your trip to the Belgian Battlefields</vt:lpstr>
      <vt:lpstr>We help students reach new heights</vt:lpstr>
      <vt:lpstr>You’re in safe hands</vt:lpstr>
      <vt:lpstr>Wellington Quarry</vt:lpstr>
      <vt:lpstr>Vimy Ridge Memorial</vt:lpstr>
      <vt:lpstr>Jules Destrooper Biscuit Factory</vt:lpstr>
      <vt:lpstr>Bayernwald Trenches</vt:lpstr>
      <vt:lpstr>Plugstreet 14-18</vt:lpstr>
      <vt:lpstr>Sanctuary Wood Museum</vt:lpstr>
      <vt:lpstr>In Flanders Fields Museum</vt:lpstr>
      <vt:lpstr>The Last Post Ceremony</vt:lpstr>
      <vt:lpstr>Thiepval Memorial &amp; Visitor Centre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Opal Coast</dc:title>
  <dc:creator>Voyager School Travel</dc:creator>
  <cp:lastModifiedBy>Emma Heasman</cp:lastModifiedBy>
  <cp:revision>2</cp:revision>
  <dcterms:created xsi:type="dcterms:W3CDTF">2024-04-03T10:17:51Z</dcterms:created>
  <dcterms:modified xsi:type="dcterms:W3CDTF">2024-04-04T09:50:15Z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2024-04-03T00:00:00Z</vt:filetime>
  </property>
  <property fmtid="{D5CDD505-2E9C-101B-9397-08002B2CF9AE}" pid="3" name="Creator">
    <vt:lpwstr>MicrosoftÂ® PowerPointÂ® 2019</vt:lpwstr>
  </property>
  <property fmtid="{D5CDD505-2E9C-101B-9397-08002B2CF9AE}" pid="4" name="LastSaved">
    <vt:filetime>2024-04-03T00:00:00Z</vt:filetime>
  </property>
  <property fmtid="{D5CDD505-2E9C-101B-9397-08002B2CF9AE}" pid="5" name="Producer">
    <vt:lpwstr>Adobe PDF Services</vt:lpwstr>
  </property>
</Properties>
</file>