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91" r:id="rId1"/>
  </p:sldMasterIdLst>
  <p:notesMasterIdLst>
    <p:notesMasterId r:id="rId14"/>
  </p:notesMasterIdLst>
  <p:sldIdLst>
    <p:sldId id="308" r:id="rId2"/>
    <p:sldId id="388" r:id="rId3"/>
    <p:sldId id="389" r:id="rId4"/>
    <p:sldId id="394" r:id="rId5"/>
    <p:sldId id="398" r:id="rId6"/>
    <p:sldId id="422" r:id="rId7"/>
    <p:sldId id="383" r:id="rId8"/>
    <p:sldId id="396" r:id="rId9"/>
    <p:sldId id="407" r:id="rId10"/>
    <p:sldId id="399" r:id="rId11"/>
    <p:sldId id="421" r:id="rId12"/>
    <p:sldId id="378" r:id="rId13"/>
  </p:sldIdLst>
  <p:sldSz cx="9144000" cy="6858000" type="screen4x3"/>
  <p:notesSz cx="6834188" cy="99790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1D0"/>
    <a:srgbClr val="1E1E1E"/>
    <a:srgbClr val="00528C"/>
    <a:srgbClr val="F98101"/>
    <a:srgbClr val="0087AC"/>
    <a:srgbClr val="576563"/>
    <a:srgbClr val="777777"/>
    <a:srgbClr val="5F5F5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39" autoAdjust="0"/>
  </p:normalViewPr>
  <p:slideViewPr>
    <p:cSldViewPr>
      <p:cViewPr varScale="1">
        <p:scale>
          <a:sx n="97" d="100"/>
          <a:sy n="97" d="100"/>
        </p:scale>
        <p:origin x="3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atin typeface="Arial" charset="0"/>
              </a:defRPr>
            </a:lvl1pPr>
          </a:lstStyle>
          <a:p>
            <a:pPr>
              <a:defRPr/>
            </a:pPr>
            <a:endParaRPr lang="en-GB"/>
          </a:p>
        </p:txBody>
      </p:sp>
      <p:sp>
        <p:nvSpPr>
          <p:cNvPr id="3" name="Date Placeholder 2"/>
          <p:cNvSpPr>
            <a:spLocks noGrp="1"/>
          </p:cNvSpPr>
          <p:nvPr>
            <p:ph type="dt" idx="1"/>
          </p:nvPr>
        </p:nvSpPr>
        <p:spPr>
          <a:xfrm>
            <a:off x="3871913" y="0"/>
            <a:ext cx="2960687" cy="498475"/>
          </a:xfrm>
          <a:prstGeom prst="rect">
            <a:avLst/>
          </a:prstGeom>
        </p:spPr>
        <p:txBody>
          <a:bodyPr vert="horz" lIns="91440" tIns="45720" rIns="91440" bIns="45720" rtlCol="0"/>
          <a:lstStyle>
            <a:lvl1pPr algn="r">
              <a:defRPr sz="1200">
                <a:latin typeface="Arial" charset="0"/>
              </a:defRPr>
            </a:lvl1pPr>
          </a:lstStyle>
          <a:p>
            <a:pPr>
              <a:defRPr/>
            </a:pPr>
            <a:fld id="{4DB66D95-2EE8-4232-AD33-01996582BBDC}" type="datetimeFigureOut">
              <a:rPr lang="en-GB"/>
              <a:pPr>
                <a:defRPr/>
              </a:pPr>
              <a:t>04/04/2024</a:t>
            </a:fld>
            <a:endParaRPr lang="en-GB"/>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78963"/>
            <a:ext cx="2962275" cy="498475"/>
          </a:xfrm>
          <a:prstGeom prst="rect">
            <a:avLst/>
          </a:prstGeom>
        </p:spPr>
        <p:txBody>
          <a:bodyPr vert="horz" lIns="91440" tIns="45720" rIns="91440" bIns="45720" rtlCol="0" anchor="b"/>
          <a:lstStyle>
            <a:lvl1pPr algn="l">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lIns="91440" tIns="45720" rIns="91440" bIns="45720" rtlCol="0" anchor="b"/>
          <a:lstStyle>
            <a:lvl1pPr algn="r">
              <a:defRPr sz="1200">
                <a:latin typeface="Arial" charset="0"/>
              </a:defRPr>
            </a:lvl1pPr>
          </a:lstStyle>
          <a:p>
            <a:pPr>
              <a:defRPr/>
            </a:pPr>
            <a:fld id="{FE5659F2-D8C9-47F3-85EA-B2EC83B8DDD8}" type="slidenum">
              <a:rPr lang="en-GB"/>
              <a:pPr>
                <a:defRPr/>
              </a:pPr>
              <a:t>‹#›</a:t>
            </a:fld>
            <a:endParaRPr lang="en-GB"/>
          </a:p>
        </p:txBody>
      </p:sp>
    </p:spTree>
    <p:extLst>
      <p:ext uri="{BB962C8B-B14F-4D97-AF65-F5344CB8AC3E}">
        <p14:creationId xmlns:p14="http://schemas.microsoft.com/office/powerpoint/2010/main" val="1196780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2</a:t>
            </a:fld>
            <a:endParaRPr lang="en-GB" altLang="en-US">
              <a:solidFill>
                <a:srgbClr val="000000"/>
              </a:solidFill>
              <a:latin typeface="Arial" charset="0"/>
            </a:endParaRPr>
          </a:p>
        </p:txBody>
      </p:sp>
    </p:spTree>
    <p:extLst>
      <p:ext uri="{BB962C8B-B14F-4D97-AF65-F5344CB8AC3E}">
        <p14:creationId xmlns:p14="http://schemas.microsoft.com/office/powerpoint/2010/main" val="234569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11</a:t>
            </a:fld>
            <a:endParaRPr lang="en-GB" altLang="en-US">
              <a:solidFill>
                <a:srgbClr val="000000"/>
              </a:solidFill>
              <a:latin typeface="Arial" charset="0"/>
            </a:endParaRPr>
          </a:p>
        </p:txBody>
      </p:sp>
    </p:spTree>
    <p:extLst>
      <p:ext uri="{BB962C8B-B14F-4D97-AF65-F5344CB8AC3E}">
        <p14:creationId xmlns:p14="http://schemas.microsoft.com/office/powerpoint/2010/main" val="353870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3</a:t>
            </a:fld>
            <a:endParaRPr lang="en-GB" altLang="en-US">
              <a:solidFill>
                <a:srgbClr val="000000"/>
              </a:solidFill>
              <a:latin typeface="Arial" charset="0"/>
            </a:endParaRPr>
          </a:p>
        </p:txBody>
      </p:sp>
    </p:spTree>
    <p:extLst>
      <p:ext uri="{BB962C8B-B14F-4D97-AF65-F5344CB8AC3E}">
        <p14:creationId xmlns:p14="http://schemas.microsoft.com/office/powerpoint/2010/main" val="99456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4</a:t>
            </a:fld>
            <a:endParaRPr lang="en-GB" altLang="en-US">
              <a:solidFill>
                <a:srgbClr val="000000"/>
              </a:solidFill>
              <a:latin typeface="Arial" charset="0"/>
            </a:endParaRPr>
          </a:p>
        </p:txBody>
      </p:sp>
    </p:spTree>
    <p:extLst>
      <p:ext uri="{BB962C8B-B14F-4D97-AF65-F5344CB8AC3E}">
        <p14:creationId xmlns:p14="http://schemas.microsoft.com/office/powerpoint/2010/main" val="361351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5</a:t>
            </a:fld>
            <a:endParaRPr lang="en-GB" altLang="en-US">
              <a:solidFill>
                <a:srgbClr val="000000"/>
              </a:solidFill>
              <a:latin typeface="Arial" charset="0"/>
            </a:endParaRPr>
          </a:p>
        </p:txBody>
      </p:sp>
    </p:spTree>
    <p:extLst>
      <p:ext uri="{BB962C8B-B14F-4D97-AF65-F5344CB8AC3E}">
        <p14:creationId xmlns:p14="http://schemas.microsoft.com/office/powerpoint/2010/main" val="228054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6</a:t>
            </a:fld>
            <a:endParaRPr lang="en-GB" altLang="en-US">
              <a:solidFill>
                <a:srgbClr val="000000"/>
              </a:solidFill>
              <a:latin typeface="Arial" charset="0"/>
            </a:endParaRPr>
          </a:p>
        </p:txBody>
      </p:sp>
    </p:spTree>
    <p:extLst>
      <p:ext uri="{BB962C8B-B14F-4D97-AF65-F5344CB8AC3E}">
        <p14:creationId xmlns:p14="http://schemas.microsoft.com/office/powerpoint/2010/main" val="329086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7</a:t>
            </a:fld>
            <a:endParaRPr lang="en-GB" altLang="en-US">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8</a:t>
            </a:fld>
            <a:endParaRPr lang="en-GB" altLang="en-US">
              <a:solidFill>
                <a:srgbClr val="000000"/>
              </a:solidFill>
              <a:latin typeface="Arial" charset="0"/>
            </a:endParaRPr>
          </a:p>
        </p:txBody>
      </p:sp>
    </p:spTree>
    <p:extLst>
      <p:ext uri="{BB962C8B-B14F-4D97-AF65-F5344CB8AC3E}">
        <p14:creationId xmlns:p14="http://schemas.microsoft.com/office/powerpoint/2010/main" val="318454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9</a:t>
            </a:fld>
            <a:endParaRPr lang="en-GB" altLang="en-US">
              <a:solidFill>
                <a:srgbClr val="000000"/>
              </a:solidFill>
              <a:latin typeface="Arial" charset="0"/>
            </a:endParaRPr>
          </a:p>
        </p:txBody>
      </p:sp>
    </p:spTree>
    <p:extLst>
      <p:ext uri="{BB962C8B-B14F-4D97-AF65-F5344CB8AC3E}">
        <p14:creationId xmlns:p14="http://schemas.microsoft.com/office/powerpoint/2010/main" val="356252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10</a:t>
            </a:fld>
            <a:endParaRPr lang="en-GB" altLang="en-US">
              <a:solidFill>
                <a:srgbClr val="000000"/>
              </a:solidFill>
              <a:latin typeface="Arial" charset="0"/>
            </a:endParaRPr>
          </a:p>
        </p:txBody>
      </p:sp>
    </p:spTree>
    <p:extLst>
      <p:ext uri="{BB962C8B-B14F-4D97-AF65-F5344CB8AC3E}">
        <p14:creationId xmlns:p14="http://schemas.microsoft.com/office/powerpoint/2010/main" val="324078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2AFD16-1731-48D9-A435-4C5814ACCF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74634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AA0AA-9FDA-4355-A929-060DAE5EBC3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05685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ED7AD-E462-4417-8BFE-9BA0C86E470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4738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FE5A6-E75D-465D-8CA6-3314E6AED7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28704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BC8-31EB-4774-A858-6C1683D427C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7336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B32430-6B96-41B4-AFBB-1F141AFC644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947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4F3E5A-58A5-4990-9524-FC017ABB388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5043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917D06-CE00-4308-ADBE-1FACF78D38D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6058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AEB4A7-8BD1-4011-93B2-D26E57B2623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9731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B0562-9E98-4385-A6B0-E2BCA4E1436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9204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6B9-C826-4CC1-AF9F-37C6DFA216B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743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D8F201-2C08-47EC-98E9-A06E853B02E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199014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hyperlink" Target="https://www.voyagerschooltravel.com/french-language-school-trips/" TargetMode="External"/><Relationship Id="rId5" Type="http://schemas.openxmlformats.org/officeDocument/2006/relationships/hyperlink" Target="https://www.voyagerschooltravel.com/school-trips-to-france/pari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voyagerschooltravel.com/about-us/our-accredit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890BFEE-0E8C-C76E-AF51-5AC956D76FB4}"/>
              </a:ext>
            </a:extLst>
          </p:cNvPr>
          <p:cNvGraphicFramePr>
            <a:graphicFrameLocks noChangeAspect="1"/>
          </p:cNvGraphicFramePr>
          <p:nvPr>
            <p:extLst>
              <p:ext uri="{D42A27DB-BD31-4B8C-83A1-F6EECF244321}">
                <p14:modId xmlns:p14="http://schemas.microsoft.com/office/powerpoint/2010/main" val="1400124510"/>
              </p:ext>
            </p:extLst>
          </p:nvPr>
        </p:nvGraphicFramePr>
        <p:xfrm>
          <a:off x="-72008" y="1412776"/>
          <a:ext cx="9252520" cy="5782825"/>
        </p:xfrm>
        <a:graphic>
          <a:graphicData uri="http://schemas.openxmlformats.org/presentationml/2006/ole">
            <mc:AlternateContent xmlns:mc="http://schemas.openxmlformats.org/markup-compatibility/2006">
              <mc:Choice xmlns:v="urn:schemas-microsoft-com:vml" Requires="v">
                <p:oleObj r:id="rId2" imgW="12393360" imgH="7745760" progId="">
                  <p:embed/>
                </p:oleObj>
              </mc:Choice>
              <mc:Fallback>
                <p:oleObj r:id="rId2" imgW="12393360" imgH="7745760" progId="">
                  <p:embed/>
                  <p:pic>
                    <p:nvPicPr>
                      <p:cNvPr id="0" name=""/>
                      <p:cNvPicPr/>
                      <p:nvPr/>
                    </p:nvPicPr>
                    <p:blipFill>
                      <a:blip r:embed="rId3"/>
                      <a:stretch>
                        <a:fillRect/>
                      </a:stretch>
                    </p:blipFill>
                    <p:spPr>
                      <a:xfrm>
                        <a:off x="-72008" y="1412776"/>
                        <a:ext cx="9252520" cy="5782825"/>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DED974AB-0E0B-4B5B-9F47-078FA32C5682}"/>
              </a:ext>
            </a:extLst>
          </p:cNvPr>
          <p:cNvSpPr/>
          <p:nvPr/>
        </p:nvSpPr>
        <p:spPr>
          <a:xfrm rot="21396250">
            <a:off x="-164090" y="-541451"/>
            <a:ext cx="9471077" cy="2828335"/>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TextBox 8">
            <a:extLst>
              <a:ext uri="{FF2B5EF4-FFF2-40B4-BE49-F238E27FC236}">
                <a16:creationId xmlns:a16="http://schemas.microsoft.com/office/drawing/2014/main" id="{6104655C-E902-4EDC-94E6-F182FCE7E0A8}"/>
              </a:ext>
            </a:extLst>
          </p:cNvPr>
          <p:cNvSpPr txBox="1">
            <a:spLocks noChangeArrowheads="1"/>
          </p:cNvSpPr>
          <p:nvPr/>
        </p:nvSpPr>
        <p:spPr bwMode="auto">
          <a:xfrm>
            <a:off x="467544" y="260648"/>
            <a:ext cx="73448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400" b="1" dirty="0">
                <a:solidFill>
                  <a:schemeClr val="bg1"/>
                </a:solidFill>
              </a:rPr>
              <a:t>Your trip to</a:t>
            </a:r>
          </a:p>
          <a:p>
            <a:pPr eaLnBrk="1" hangingPunct="1">
              <a:spcBef>
                <a:spcPct val="0"/>
              </a:spcBef>
              <a:buFontTx/>
              <a:buNone/>
            </a:pPr>
            <a:r>
              <a:rPr lang="en-GB" altLang="en-US" sz="4400" b="1" dirty="0">
                <a:solidFill>
                  <a:schemeClr val="bg1"/>
                </a:solidFill>
              </a:rPr>
              <a:t>Normandy, France</a:t>
            </a:r>
          </a:p>
          <a:p>
            <a:pPr eaLnBrk="1" hangingPunct="1">
              <a:spcBef>
                <a:spcPct val="0"/>
              </a:spcBef>
              <a:buFontTx/>
              <a:buNone/>
            </a:pPr>
            <a:r>
              <a:rPr lang="en-GB" altLang="en-US" sz="2000" dirty="0">
                <a:solidFill>
                  <a:schemeClr val="bg1"/>
                </a:solidFill>
              </a:rPr>
              <a:t>School Name</a:t>
            </a:r>
          </a:p>
          <a:p>
            <a:pPr eaLnBrk="1" hangingPunct="1">
              <a:spcBef>
                <a:spcPct val="0"/>
              </a:spcBef>
              <a:buFontTx/>
              <a:buNone/>
            </a:pPr>
            <a:r>
              <a:rPr lang="en-GB" altLang="en-US" sz="2000" dirty="0">
                <a:solidFill>
                  <a:schemeClr val="bg1"/>
                </a:solidFill>
              </a:rPr>
              <a:t>DD–DD MM YYYY</a:t>
            </a:r>
          </a:p>
        </p:txBody>
      </p:sp>
      <p:pic>
        <p:nvPicPr>
          <p:cNvPr id="7" name="Picture 6" descr="Icon&#10;&#10;Description automatically generated">
            <a:extLst>
              <a:ext uri="{FF2B5EF4-FFF2-40B4-BE49-F238E27FC236}">
                <a16:creationId xmlns:a16="http://schemas.microsoft.com/office/drawing/2014/main" id="{875F03C9-8B6B-4114-892C-4253E8EEA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Tree>
    <p:extLst>
      <p:ext uri="{BB962C8B-B14F-4D97-AF65-F5344CB8AC3E}">
        <p14:creationId xmlns:p14="http://schemas.microsoft.com/office/powerpoint/2010/main" val="264701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11E77F06-EEDE-46F9-BAD3-3D213C5E4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Market</a:t>
            </a:r>
          </a:p>
          <a:p>
            <a:pPr>
              <a:lnSpc>
                <a:spcPct val="80000"/>
              </a:lnSpc>
            </a:pPr>
            <a:r>
              <a:rPr lang="en-GB" sz="3600" b="1" dirty="0">
                <a:solidFill>
                  <a:schemeClr val="bg1"/>
                </a:solidFill>
              </a:rPr>
              <a:t>mission</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031325"/>
          </a:xfrm>
          <a:prstGeom prst="rect">
            <a:avLst/>
          </a:prstGeom>
          <a:noFill/>
        </p:spPr>
        <p:txBody>
          <a:bodyPr wrap="square" rtlCol="0">
            <a:spAutoFit/>
          </a:bodyPr>
          <a:lstStyle/>
          <a:p>
            <a:r>
              <a:rPr lang="en-GB" sz="1400" b="0" dirty="0">
                <a:solidFill>
                  <a:schemeClr val="bg1"/>
                </a:solidFill>
              </a:rPr>
              <a:t>Visit a local market with your animateur. Teams of students will be given money to buy ingredients for a packed lunch and you will also have some general shopping time</a:t>
            </a:r>
          </a:p>
          <a:p>
            <a:endParaRPr lang="en-GB" sz="1400" b="0" dirty="0">
              <a:solidFill>
                <a:schemeClr val="bg1"/>
              </a:solidFill>
            </a:endParaRPr>
          </a:p>
          <a:p>
            <a:r>
              <a:rPr lang="en-GB" sz="1400" b="0" dirty="0">
                <a:solidFill>
                  <a:schemeClr val="bg1"/>
                </a:solidFill>
              </a:rPr>
              <a:t>Return to your accommodation where your animateur will organise a competition for the best lunch</a:t>
            </a:r>
          </a:p>
        </p:txBody>
      </p:sp>
      <p:sp>
        <p:nvSpPr>
          <p:cNvPr id="3" name="TextBox 2">
            <a:extLst>
              <a:ext uri="{FF2B5EF4-FFF2-40B4-BE49-F238E27FC236}">
                <a16:creationId xmlns:a16="http://schemas.microsoft.com/office/drawing/2014/main" id="{2AD3C362-AE50-D235-4F9E-06E50E2AEE03}"/>
              </a:ext>
            </a:extLst>
          </p:cNvPr>
          <p:cNvSpPr txBox="1"/>
          <p:nvPr/>
        </p:nvSpPr>
        <p:spPr>
          <a:xfrm>
            <a:off x="395536" y="260648"/>
            <a:ext cx="3600400" cy="246221"/>
          </a:xfrm>
          <a:prstGeom prst="rect">
            <a:avLst/>
          </a:prstGeom>
          <a:noFill/>
        </p:spPr>
        <p:txBody>
          <a:bodyPr wrap="square" rtlCol="0">
            <a:spAutoFit/>
          </a:bodyPr>
          <a:lstStyle/>
          <a:p>
            <a:r>
              <a:rPr lang="en-GB" sz="1000" b="1" dirty="0">
                <a:solidFill>
                  <a:schemeClr val="bg1"/>
                </a:solidFill>
                <a:latin typeface="+mj-lt"/>
              </a:rPr>
              <a:t>NORMANDY</a:t>
            </a:r>
            <a:r>
              <a:rPr lang="en-GB" sz="1000" b="1" i="0" dirty="0">
                <a:solidFill>
                  <a:schemeClr val="bg1"/>
                </a:solidFill>
                <a:effectLst/>
                <a:latin typeface="+mj-lt"/>
              </a:rPr>
              <a:t> </a:t>
            </a:r>
            <a:r>
              <a:rPr lang="en-GB" sz="1000" dirty="0">
                <a:solidFill>
                  <a:schemeClr val="bg1"/>
                </a:solidFill>
                <a:latin typeface="+mj-lt"/>
              </a:rPr>
              <a:t>— FRANCE</a:t>
            </a:r>
            <a:endParaRPr lang="en-GB" sz="1000" b="0" i="0" dirty="0">
              <a:solidFill>
                <a:schemeClr val="bg1"/>
              </a:solidFill>
              <a:effectLst/>
              <a:latin typeface="+mj-lt"/>
            </a:endParaRPr>
          </a:p>
        </p:txBody>
      </p:sp>
    </p:spTree>
    <p:extLst>
      <p:ext uri="{BB962C8B-B14F-4D97-AF65-F5344CB8AC3E}">
        <p14:creationId xmlns:p14="http://schemas.microsoft.com/office/powerpoint/2010/main" val="2681130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 -La Vache de Louvicamp">
            <a:extLst>
              <a:ext uri="{FF2B5EF4-FFF2-40B4-BE49-F238E27FC236}">
                <a16:creationId xmlns:a16="http://schemas.microsoft.com/office/drawing/2014/main" id="{D8FE2779-9878-6FB2-2545-DB61588FA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553" y="2143125"/>
            <a:ext cx="7020272" cy="4714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1F5AB89-8BFE-4EF6-ACCB-24BA278EE29C}"/>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9FA3CFC-65A0-4AF5-93D8-BAF10A6C472B}"/>
              </a:ext>
            </a:extLst>
          </p:cNvPr>
          <p:cNvSpPr txBox="1"/>
          <p:nvPr/>
        </p:nvSpPr>
        <p:spPr>
          <a:xfrm>
            <a:off x="395536" y="1268760"/>
            <a:ext cx="3600400" cy="1471172"/>
          </a:xfrm>
          <a:prstGeom prst="rect">
            <a:avLst/>
          </a:prstGeom>
          <a:noFill/>
        </p:spPr>
        <p:txBody>
          <a:bodyPr wrap="square" rtlCol="0">
            <a:spAutoFit/>
          </a:bodyPr>
          <a:lstStyle/>
          <a:p>
            <a:pPr>
              <a:lnSpc>
                <a:spcPct val="80000"/>
              </a:lnSpc>
            </a:pPr>
            <a:r>
              <a:rPr lang="en-GB" sz="2800" b="1" dirty="0">
                <a:solidFill>
                  <a:schemeClr val="bg1"/>
                </a:solidFill>
              </a:rPr>
              <a:t>LA VACHE DE LOUVICAMP</a:t>
            </a:r>
          </a:p>
          <a:p>
            <a:pPr>
              <a:lnSpc>
                <a:spcPct val="80000"/>
              </a:lnSpc>
            </a:pPr>
            <a:endParaRPr lang="en-GB" sz="2800" b="1" dirty="0">
              <a:solidFill>
                <a:schemeClr val="bg1"/>
              </a:solidFill>
            </a:endParaRPr>
          </a:p>
          <a:p>
            <a:pPr>
              <a:lnSpc>
                <a:spcPct val="80000"/>
              </a:lnSpc>
            </a:pPr>
            <a:r>
              <a:rPr lang="en-GB" sz="2800" b="1" dirty="0">
                <a:solidFill>
                  <a:schemeClr val="bg1"/>
                </a:solidFill>
              </a:rPr>
              <a:t>Cheese farm</a:t>
            </a:r>
          </a:p>
        </p:txBody>
      </p:sp>
      <p:sp>
        <p:nvSpPr>
          <p:cNvPr id="18" name="TextBox 17">
            <a:extLst>
              <a:ext uri="{FF2B5EF4-FFF2-40B4-BE49-F238E27FC236}">
                <a16:creationId xmlns:a16="http://schemas.microsoft.com/office/drawing/2014/main" id="{3D039ADE-8FFE-421A-9D91-BB6775F0091F}"/>
              </a:ext>
            </a:extLst>
          </p:cNvPr>
          <p:cNvSpPr txBox="1"/>
          <p:nvPr/>
        </p:nvSpPr>
        <p:spPr>
          <a:xfrm>
            <a:off x="395536" y="3017931"/>
            <a:ext cx="3168352" cy="1815882"/>
          </a:xfrm>
          <a:prstGeom prst="rect">
            <a:avLst/>
          </a:prstGeom>
          <a:noFill/>
        </p:spPr>
        <p:txBody>
          <a:bodyPr wrap="square" rtlCol="0">
            <a:spAutoFit/>
          </a:bodyPr>
          <a:lstStyle/>
          <a:p>
            <a:r>
              <a:rPr lang="en-GB" sz="1400" dirty="0">
                <a:solidFill>
                  <a:schemeClr val="bg1"/>
                </a:solidFill>
              </a:rPr>
              <a:t>Located in the heart of the Pays de Bray, Lucie shares her love through a fun visit of the farm (calves, cowshed). You will be able to taste the farm’s products (biscuits, fresh milk, butter, salted butter caramel) and take part in the milking of the cows.</a:t>
            </a:r>
          </a:p>
        </p:txBody>
      </p:sp>
      <p:sp>
        <p:nvSpPr>
          <p:cNvPr id="2" name="TextBox 1">
            <a:extLst>
              <a:ext uri="{FF2B5EF4-FFF2-40B4-BE49-F238E27FC236}">
                <a16:creationId xmlns:a16="http://schemas.microsoft.com/office/drawing/2014/main" id="{AAD2A151-19E0-C3AE-A108-9730F8B31B8A}"/>
              </a:ext>
            </a:extLst>
          </p:cNvPr>
          <p:cNvSpPr txBox="1"/>
          <p:nvPr/>
        </p:nvSpPr>
        <p:spPr>
          <a:xfrm>
            <a:off x="395536" y="260648"/>
            <a:ext cx="3600400" cy="246221"/>
          </a:xfrm>
          <a:prstGeom prst="rect">
            <a:avLst/>
          </a:prstGeom>
          <a:noFill/>
        </p:spPr>
        <p:txBody>
          <a:bodyPr wrap="square" rtlCol="0">
            <a:spAutoFit/>
          </a:bodyPr>
          <a:lstStyle/>
          <a:p>
            <a:r>
              <a:rPr lang="en-GB" sz="1000" b="1" dirty="0">
                <a:solidFill>
                  <a:schemeClr val="bg1"/>
                </a:solidFill>
                <a:latin typeface="+mj-lt"/>
              </a:rPr>
              <a:t>NORMANDY</a:t>
            </a:r>
            <a:r>
              <a:rPr lang="en-GB" sz="1000" b="1" i="0" dirty="0">
                <a:solidFill>
                  <a:schemeClr val="bg1"/>
                </a:solidFill>
                <a:effectLst/>
                <a:latin typeface="+mj-lt"/>
              </a:rPr>
              <a:t> </a:t>
            </a:r>
            <a:r>
              <a:rPr lang="en-GB" sz="1000" dirty="0">
                <a:solidFill>
                  <a:schemeClr val="bg1"/>
                </a:solidFill>
                <a:latin typeface="+mj-lt"/>
              </a:rPr>
              <a:t>— FRANCE</a:t>
            </a:r>
            <a:endParaRPr lang="en-GB" sz="1000" b="0" i="0" dirty="0">
              <a:solidFill>
                <a:schemeClr val="bg1"/>
              </a:solidFill>
              <a:effectLst/>
              <a:latin typeface="+mj-lt"/>
            </a:endParaRPr>
          </a:p>
        </p:txBody>
      </p:sp>
      <p:pic>
        <p:nvPicPr>
          <p:cNvPr id="3" name="Picture 2" descr="Icon&#10;&#10;Description automatically generated">
            <a:extLst>
              <a:ext uri="{FF2B5EF4-FFF2-40B4-BE49-F238E27FC236}">
                <a16:creationId xmlns:a16="http://schemas.microsoft.com/office/drawing/2014/main" id="{B2751927-7B08-7556-8D0C-E3515D630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Tree>
    <p:extLst>
      <p:ext uri="{BB962C8B-B14F-4D97-AF65-F5344CB8AC3E}">
        <p14:creationId xmlns:p14="http://schemas.microsoft.com/office/powerpoint/2010/main" val="1418177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91D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838317-BFB9-450F-B333-54780D8C7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858" y="6453336"/>
            <a:ext cx="1362283" cy="178833"/>
          </a:xfrm>
          <a:prstGeom prst="rect">
            <a:avLst/>
          </a:prstGeom>
        </p:spPr>
      </p:pic>
      <p:sp>
        <p:nvSpPr>
          <p:cNvPr id="12" name="TextBox 11">
            <a:extLst>
              <a:ext uri="{FF2B5EF4-FFF2-40B4-BE49-F238E27FC236}">
                <a16:creationId xmlns:a16="http://schemas.microsoft.com/office/drawing/2014/main" id="{FF09F7F8-16F9-4974-8542-B1C431BF561B}"/>
              </a:ext>
            </a:extLst>
          </p:cNvPr>
          <p:cNvSpPr txBox="1"/>
          <p:nvPr/>
        </p:nvSpPr>
        <p:spPr>
          <a:xfrm>
            <a:off x="3806375" y="6093296"/>
            <a:ext cx="1531247" cy="261610"/>
          </a:xfrm>
          <a:prstGeom prst="rect">
            <a:avLst/>
          </a:prstGeom>
          <a:noFill/>
        </p:spPr>
        <p:txBody>
          <a:bodyPr wrap="square" rtlCol="0">
            <a:spAutoFit/>
          </a:bodyPr>
          <a:lstStyle/>
          <a:p>
            <a:pPr algn="ctr"/>
            <a:r>
              <a:rPr lang="en-GB" sz="1050" dirty="0">
                <a:solidFill>
                  <a:schemeClr val="bg1"/>
                </a:solidFill>
              </a:rPr>
              <a:t>Find us on</a:t>
            </a:r>
          </a:p>
        </p:txBody>
      </p:sp>
      <p:pic>
        <p:nvPicPr>
          <p:cNvPr id="3" name="Picture 2" descr="A picture containing logo&#10;&#10;Description automatically generated">
            <a:extLst>
              <a:ext uri="{FF2B5EF4-FFF2-40B4-BE49-F238E27FC236}">
                <a16:creationId xmlns:a16="http://schemas.microsoft.com/office/drawing/2014/main" id="{86AC7EE9-A260-766E-DD9A-57406CA76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22" y="1556792"/>
            <a:ext cx="5837956" cy="3538155"/>
          </a:xfrm>
          <a:prstGeom prst="rect">
            <a:avLst/>
          </a:prstGeom>
        </p:spPr>
      </p:pic>
      <p:pic>
        <p:nvPicPr>
          <p:cNvPr id="4" name="Picture 3" descr="Icon&#10;&#10;Description automatically generated">
            <a:extLst>
              <a:ext uri="{FF2B5EF4-FFF2-40B4-BE49-F238E27FC236}">
                <a16:creationId xmlns:a16="http://schemas.microsoft.com/office/drawing/2014/main" id="{A14D11DC-BA0F-1134-1F47-4181972F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2" name="TextBox 1">
            <a:hlinkClick r:id="rId5"/>
            <a:extLst>
              <a:ext uri="{FF2B5EF4-FFF2-40B4-BE49-F238E27FC236}">
                <a16:creationId xmlns:a16="http://schemas.microsoft.com/office/drawing/2014/main" id="{D455FF46-67DF-D50E-2FFD-F4B3F4E2A6E0}"/>
              </a:ext>
            </a:extLst>
          </p:cNvPr>
          <p:cNvSpPr txBox="1"/>
          <p:nvPr/>
        </p:nvSpPr>
        <p:spPr>
          <a:xfrm>
            <a:off x="2419004" y="5656312"/>
            <a:ext cx="4305987" cy="338554"/>
          </a:xfrm>
          <a:prstGeom prst="rect">
            <a:avLst/>
          </a:prstGeom>
          <a:noFill/>
        </p:spPr>
        <p:txBody>
          <a:bodyPr wrap="none" rtlCol="0">
            <a:spAutoFit/>
          </a:bodyPr>
          <a:lstStyle/>
          <a:p>
            <a:r>
              <a:rPr lang="en-US" sz="1600" dirty="0">
                <a:solidFill>
                  <a:schemeClr val="bg1"/>
                </a:solidFill>
                <a:hlinkClick r:id="rId6">
                  <a:extLst>
                    <a:ext uri="{A12FA001-AC4F-418D-AE19-62706E023703}">
                      <ahyp:hlinkClr xmlns:ahyp="http://schemas.microsoft.com/office/drawing/2018/hyperlinkcolor" val="tx"/>
                    </a:ext>
                  </a:extLst>
                </a:hlinkClick>
              </a:rPr>
              <a:t>Click here for more information about the trip!</a:t>
            </a:r>
            <a:endParaRPr lang="en-GB" sz="1600" dirty="0">
              <a:solidFill>
                <a:schemeClr val="bg1"/>
              </a:solidFill>
            </a:endParaRPr>
          </a:p>
        </p:txBody>
      </p:sp>
    </p:spTree>
    <p:extLst>
      <p:ext uri="{BB962C8B-B14F-4D97-AF65-F5344CB8AC3E}">
        <p14:creationId xmlns:p14="http://schemas.microsoft.com/office/powerpoint/2010/main" val="2588981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person, outdoor&#10;&#10;Description automatically generated">
            <a:extLst>
              <a:ext uri="{FF2B5EF4-FFF2-40B4-BE49-F238E27FC236}">
                <a16:creationId xmlns:a16="http://schemas.microsoft.com/office/drawing/2014/main" id="{E1CE0861-D8A9-4A54-B506-1F1587B75A82}"/>
              </a:ext>
            </a:extLst>
          </p:cNvPr>
          <p:cNvPicPr>
            <a:picLocks noChangeAspect="1"/>
          </p:cNvPicPr>
          <p:nvPr/>
        </p:nvPicPr>
        <p:blipFill rotWithShape="1">
          <a:blip r:embed="rId3">
            <a:extLst>
              <a:ext uri="{28A0092B-C50C-407E-A947-70E740481C1C}">
                <a14:useLocalDpi xmlns:a14="http://schemas.microsoft.com/office/drawing/2010/main" val="0"/>
              </a:ext>
            </a:extLst>
          </a:blip>
          <a:srcRect l="2445" t="-1486" r="9059" b="-3697"/>
          <a:stretch/>
        </p:blipFill>
        <p:spPr>
          <a:xfrm>
            <a:off x="0" y="-171400"/>
            <a:ext cx="9252520" cy="7331412"/>
          </a:xfrm>
          <a:prstGeom prst="rect">
            <a:avLst/>
          </a:prstGeom>
        </p:spPr>
      </p:pic>
      <p:sp>
        <p:nvSpPr>
          <p:cNvPr id="3" name="TextBox 2"/>
          <p:cNvSpPr txBox="1"/>
          <p:nvPr/>
        </p:nvSpPr>
        <p:spPr>
          <a:xfrm>
            <a:off x="395536" y="390077"/>
            <a:ext cx="3600400" cy="2259080"/>
          </a:xfrm>
          <a:prstGeom prst="rect">
            <a:avLst/>
          </a:prstGeom>
          <a:noFill/>
        </p:spPr>
        <p:txBody>
          <a:bodyPr wrap="square" rtlCol="0">
            <a:spAutoFit/>
          </a:bodyPr>
          <a:lstStyle/>
          <a:p>
            <a:pPr>
              <a:lnSpc>
                <a:spcPct val="80000"/>
              </a:lnSpc>
            </a:pPr>
            <a:r>
              <a:rPr lang="en-GB" sz="4400" b="1" dirty="0">
                <a:solidFill>
                  <a:schemeClr val="bg1"/>
                </a:solidFill>
              </a:rPr>
              <a:t>We help students reach new heights</a:t>
            </a:r>
          </a:p>
        </p:txBody>
      </p:sp>
      <p:sp>
        <p:nvSpPr>
          <p:cNvPr id="24" name="TextBox 23">
            <a:extLst>
              <a:ext uri="{FF2B5EF4-FFF2-40B4-BE49-F238E27FC236}">
                <a16:creationId xmlns:a16="http://schemas.microsoft.com/office/drawing/2014/main" id="{A6C6587B-AA75-4A19-9A99-B318855FC44D}"/>
              </a:ext>
            </a:extLst>
          </p:cNvPr>
          <p:cNvSpPr txBox="1"/>
          <p:nvPr/>
        </p:nvSpPr>
        <p:spPr>
          <a:xfrm>
            <a:off x="395536" y="3212976"/>
            <a:ext cx="3384376" cy="2677656"/>
          </a:xfrm>
          <a:prstGeom prst="rect">
            <a:avLst/>
          </a:prstGeom>
          <a:noFill/>
        </p:spPr>
        <p:txBody>
          <a:bodyPr wrap="square" rtlCol="0">
            <a:spAutoFit/>
          </a:bodyPr>
          <a:lstStyle/>
          <a:p>
            <a:r>
              <a:rPr lang="en-GB" sz="1400" b="1" dirty="0">
                <a:solidFill>
                  <a:schemeClr val="bg1"/>
                </a:solidFill>
              </a:rPr>
              <a:t>Voyager School Travel </a:t>
            </a:r>
            <a:r>
              <a:rPr lang="en-GB" sz="1400" dirty="0">
                <a:solidFill>
                  <a:schemeClr val="bg1"/>
                </a:solidFill>
              </a:rPr>
              <a:t>specialises in educational school trips where students can learn, thrive and achieve their potential outside the classroom.</a:t>
            </a:r>
          </a:p>
          <a:p>
            <a:endParaRPr lang="en-GB" sz="1400" dirty="0">
              <a:solidFill>
                <a:schemeClr val="bg1"/>
              </a:solidFill>
            </a:endParaRPr>
          </a:p>
          <a:p>
            <a:r>
              <a:rPr lang="en-GB" sz="1400" dirty="0">
                <a:solidFill>
                  <a:schemeClr val="bg1"/>
                </a:solidFill>
              </a:rPr>
              <a:t>We believe that every school trip should provide students with new experiences, learning activities and exposure to local culture with genuine educational benefit.</a:t>
            </a:r>
          </a:p>
          <a:p>
            <a:endParaRPr lang="en-GB" sz="1400" dirty="0">
              <a:solidFill>
                <a:schemeClr val="bg1"/>
              </a:solidFill>
            </a:endParaRPr>
          </a:p>
          <a:p>
            <a:r>
              <a:rPr lang="en-GB" altLang="en-US" sz="1400" b="0" dirty="0">
                <a:solidFill>
                  <a:schemeClr val="bg1"/>
                </a:solidFill>
              </a:rPr>
              <a:t>Over </a:t>
            </a:r>
            <a:r>
              <a:rPr lang="en-GB" altLang="en-US" sz="1400" b="1" dirty="0">
                <a:solidFill>
                  <a:schemeClr val="bg1"/>
                </a:solidFill>
              </a:rPr>
              <a:t>35,000 students </a:t>
            </a:r>
            <a:r>
              <a:rPr lang="en-GB" altLang="en-US" sz="1400" b="0" dirty="0">
                <a:solidFill>
                  <a:schemeClr val="bg1"/>
                </a:solidFill>
              </a:rPr>
              <a:t>travel with us each year </a:t>
            </a:r>
            <a:endParaRPr lang="en-GB" sz="14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742B9E5C-817A-4E9D-9D01-F1B077407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Tree>
    <p:extLst>
      <p:ext uri="{BB962C8B-B14F-4D97-AF65-F5344CB8AC3E}">
        <p14:creationId xmlns:p14="http://schemas.microsoft.com/office/powerpoint/2010/main" val="26606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95536" y="390077"/>
            <a:ext cx="3600400" cy="1175706"/>
          </a:xfrm>
          <a:prstGeom prst="rect">
            <a:avLst/>
          </a:prstGeom>
          <a:noFill/>
        </p:spPr>
        <p:txBody>
          <a:bodyPr wrap="square" rtlCol="0">
            <a:spAutoFit/>
          </a:bodyPr>
          <a:lstStyle/>
          <a:p>
            <a:pPr>
              <a:lnSpc>
                <a:spcPct val="80000"/>
              </a:lnSpc>
            </a:pPr>
            <a:r>
              <a:rPr lang="en-GB" sz="4400" b="1" dirty="0">
                <a:solidFill>
                  <a:schemeClr val="bg1"/>
                </a:solidFill>
              </a:rPr>
              <a:t>You’re in safe hands</a:t>
            </a:r>
          </a:p>
        </p:txBody>
      </p:sp>
      <p:sp>
        <p:nvSpPr>
          <p:cNvPr id="9" name="TextBox 8">
            <a:extLst>
              <a:ext uri="{FF2B5EF4-FFF2-40B4-BE49-F238E27FC236}">
                <a16:creationId xmlns:a16="http://schemas.microsoft.com/office/drawing/2014/main" id="{8486B6D8-FAE3-4F6A-A944-2BE0BA9A3A22}"/>
              </a:ext>
            </a:extLst>
          </p:cNvPr>
          <p:cNvSpPr txBox="1"/>
          <p:nvPr/>
        </p:nvSpPr>
        <p:spPr>
          <a:xfrm>
            <a:off x="395536" y="2060848"/>
            <a:ext cx="3456384" cy="3391762"/>
          </a:xfrm>
          <a:prstGeom prst="rect">
            <a:avLst/>
          </a:prstGeom>
          <a:noFill/>
        </p:spPr>
        <p:txBody>
          <a:bodyPr wrap="square" rtlCol="0">
            <a:spAutoFit/>
          </a:bodyPr>
          <a:lstStyle/>
          <a:p>
            <a:pPr eaLnBrk="1" hangingPunct="1"/>
            <a:r>
              <a:rPr lang="en-GB" sz="1400" b="1" dirty="0">
                <a:solidFill>
                  <a:schemeClr val="bg1"/>
                </a:solidFill>
              </a:rPr>
              <a:t>Your child’s safety is our priority </a:t>
            </a:r>
            <a:r>
              <a:rPr lang="en-GB" sz="1400" dirty="0">
                <a:solidFill>
                  <a:schemeClr val="bg1"/>
                </a:solidFill>
              </a:rPr>
              <a:t>and we ensure the highest standards are met.</a:t>
            </a:r>
            <a:endParaRPr lang="en-GB" altLang="en-US" sz="1400" dirty="0">
              <a:solidFill>
                <a:schemeClr val="bg1"/>
              </a:solidFill>
            </a:endParaRPr>
          </a:p>
          <a:p>
            <a:pPr eaLnBrk="1" hangingPunct="1">
              <a:lnSpc>
                <a:spcPct val="150000"/>
              </a:lnSpc>
            </a:pPr>
            <a:endParaRPr lang="en-GB" altLang="en-US" sz="1400" dirty="0">
              <a:solidFill>
                <a:schemeClr val="bg1"/>
              </a:solidFill>
            </a:endParaRPr>
          </a:p>
          <a:p>
            <a:pPr marL="285750" indent="-285750" eaLnBrk="1" hangingPunct="1">
              <a:lnSpc>
                <a:spcPct val="150000"/>
              </a:lnSpc>
              <a:buFont typeface="Wingdings" panose="05000000000000000000" pitchFamily="2" charset="2"/>
              <a:buChar char="ü"/>
            </a:pPr>
            <a:r>
              <a:rPr lang="en-GB" altLang="en-US" sz="1400" dirty="0">
                <a:solidFill>
                  <a:schemeClr val="bg1"/>
                </a:solidFill>
              </a:rPr>
              <a:t>ABTA bonded</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ATOL protected</a:t>
            </a:r>
          </a:p>
          <a:p>
            <a:pPr marL="285750" indent="-285750">
              <a:lnSpc>
                <a:spcPct val="150000"/>
              </a:lnSpc>
              <a:buFont typeface="Wingdings" panose="05000000000000000000" pitchFamily="2" charset="2"/>
              <a:buChar char="ü"/>
            </a:pPr>
            <a:r>
              <a:rPr lang="en-GB" altLang="en-US" sz="1400" dirty="0">
                <a:solidFill>
                  <a:schemeClr val="bg1"/>
                </a:solidFill>
              </a:rPr>
              <a:t>School Travel Forum (STF) member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Learning Outside the Classroom (</a:t>
            </a:r>
            <a:r>
              <a:rPr lang="en-GB" altLang="en-US" sz="1400" dirty="0" err="1">
                <a:solidFill>
                  <a:schemeClr val="bg1"/>
                </a:solidFill>
              </a:rPr>
              <a:t>LOtC</a:t>
            </a:r>
            <a:r>
              <a:rPr lang="en-GB" altLang="en-US" sz="1400" dirty="0">
                <a:solidFill>
                  <a:schemeClr val="bg1"/>
                </a:solidFill>
              </a:rPr>
              <a:t>) Quality Badge holder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AAIAC </a:t>
            </a:r>
            <a:r>
              <a:rPr lang="en-GB" altLang="en-US" sz="1400" dirty="0" err="1">
                <a:solidFill>
                  <a:schemeClr val="bg1"/>
                </a:solidFill>
              </a:rPr>
              <a:t>Adventuremark</a:t>
            </a:r>
            <a:r>
              <a:rPr lang="en-GB" altLang="en-US" sz="1400" dirty="0">
                <a:solidFill>
                  <a:schemeClr val="bg1"/>
                </a:solidFill>
              </a:rPr>
              <a:t> holder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Audited safety management system</a:t>
            </a:r>
          </a:p>
          <a:p>
            <a:pPr marL="285750" indent="-285750">
              <a:lnSpc>
                <a:spcPct val="150000"/>
              </a:lnSpc>
              <a:buFont typeface="Wingdings" panose="05000000000000000000" pitchFamily="2" charset="2"/>
              <a:buChar char="ü"/>
            </a:pPr>
            <a:r>
              <a:rPr lang="en-GB" altLang="en-US" sz="1400" dirty="0">
                <a:solidFill>
                  <a:schemeClr val="bg1"/>
                </a:solidFill>
              </a:rPr>
              <a:t>All accommodation audited</a:t>
            </a:r>
          </a:p>
        </p:txBody>
      </p:sp>
      <p:grpSp>
        <p:nvGrpSpPr>
          <p:cNvPr id="2" name="Group 1">
            <a:extLst>
              <a:ext uri="{FF2B5EF4-FFF2-40B4-BE49-F238E27FC236}">
                <a16:creationId xmlns:a16="http://schemas.microsoft.com/office/drawing/2014/main" id="{B49E041B-099A-7B49-710D-9024E8907773}"/>
              </a:ext>
            </a:extLst>
          </p:cNvPr>
          <p:cNvGrpSpPr/>
          <p:nvPr/>
        </p:nvGrpSpPr>
        <p:grpSpPr>
          <a:xfrm>
            <a:off x="5924552" y="552955"/>
            <a:ext cx="1535092" cy="5768883"/>
            <a:chOff x="5924552" y="552955"/>
            <a:chExt cx="1535092" cy="5768883"/>
          </a:xfrm>
        </p:grpSpPr>
        <p:pic>
          <p:nvPicPr>
            <p:cNvPr id="4" name="Picture 3" descr="A screenshot of a video game&#10;&#10;Description automatically generated with medium confidence">
              <a:extLst>
                <a:ext uri="{FF2B5EF4-FFF2-40B4-BE49-F238E27FC236}">
                  <a16:creationId xmlns:a16="http://schemas.microsoft.com/office/drawing/2014/main" id="{7DD0B10A-BC52-2349-1092-2F64119CD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58" y="1628800"/>
              <a:ext cx="1359881" cy="4693038"/>
            </a:xfrm>
            <a:prstGeom prst="rect">
              <a:avLst/>
            </a:prstGeom>
          </p:spPr>
        </p:pic>
        <p:pic>
          <p:nvPicPr>
            <p:cNvPr id="5" name="Picture 4" descr="A blue background with white text&#10;&#10;Description automatically generated">
              <a:extLst>
                <a:ext uri="{FF2B5EF4-FFF2-40B4-BE49-F238E27FC236}">
                  <a16:creationId xmlns:a16="http://schemas.microsoft.com/office/drawing/2014/main" id="{8F6EA04B-074B-157A-EED3-F7F7C5870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552" y="552955"/>
              <a:ext cx="1535092" cy="717300"/>
            </a:xfrm>
            <a:prstGeom prst="rect">
              <a:avLst/>
            </a:prstGeom>
          </p:spPr>
        </p:pic>
      </p:grpSp>
      <p:grpSp>
        <p:nvGrpSpPr>
          <p:cNvPr id="6" name="Group 5">
            <a:extLst>
              <a:ext uri="{FF2B5EF4-FFF2-40B4-BE49-F238E27FC236}">
                <a16:creationId xmlns:a16="http://schemas.microsoft.com/office/drawing/2014/main" id="{62E7E1B3-F5FB-5136-F293-BC6DEEA3B0C3}"/>
              </a:ext>
            </a:extLst>
          </p:cNvPr>
          <p:cNvGrpSpPr/>
          <p:nvPr/>
        </p:nvGrpSpPr>
        <p:grpSpPr>
          <a:xfrm>
            <a:off x="1066800" y="5878707"/>
            <a:ext cx="3069651" cy="762455"/>
            <a:chOff x="1066800" y="5878707"/>
            <a:chExt cx="3069651" cy="762455"/>
          </a:xfrm>
        </p:grpSpPr>
        <p:pic>
          <p:nvPicPr>
            <p:cNvPr id="7" name="Graphic 6" descr="Internet with solid fill">
              <a:extLst>
                <a:ext uri="{FF2B5EF4-FFF2-40B4-BE49-F238E27FC236}">
                  <a16:creationId xmlns:a16="http://schemas.microsoft.com/office/drawing/2014/main" id="{2293E436-42A0-F402-786C-C8B18160F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5764" y="5878707"/>
              <a:ext cx="540765" cy="540765"/>
            </a:xfrm>
            <a:prstGeom prst="rect">
              <a:avLst/>
            </a:prstGeom>
          </p:spPr>
        </p:pic>
        <p:sp>
          <p:nvSpPr>
            <p:cNvPr id="8" name="TextBox 7">
              <a:extLst>
                <a:ext uri="{FF2B5EF4-FFF2-40B4-BE49-F238E27FC236}">
                  <a16:creationId xmlns:a16="http://schemas.microsoft.com/office/drawing/2014/main" id="{3B616618-5C5B-E669-627C-491F266AF6F2}"/>
                </a:ext>
              </a:extLst>
            </p:cNvPr>
            <p:cNvSpPr txBox="1"/>
            <p:nvPr/>
          </p:nvSpPr>
          <p:spPr>
            <a:xfrm>
              <a:off x="1066800" y="6379552"/>
              <a:ext cx="3069651" cy="261610"/>
            </a:xfrm>
            <a:prstGeom prst="rect">
              <a:avLst/>
            </a:prstGeom>
            <a:noFill/>
          </p:spPr>
          <p:txBody>
            <a:bodyPr wrap="square">
              <a:spAutoFit/>
            </a:bodyPr>
            <a:lstStyle/>
            <a:p>
              <a:pPr marL="12700">
                <a:lnSpc>
                  <a:spcPct val="100000"/>
                </a:lnSpc>
                <a:spcBef>
                  <a:spcPts val="844"/>
                </a:spcBef>
                <a:tabLst>
                  <a:tab pos="297815" algn="l"/>
                </a:tabLst>
              </a:pPr>
              <a:r>
                <a:rPr lang="en-US" sz="1100" dirty="0">
                  <a:solidFill>
                    <a:srgbClr val="FFFFFF"/>
                  </a:solidFill>
                  <a:latin typeface="Arial"/>
                  <a:cs typeface="Arial"/>
                  <a:hlinkClick r:id="rId7"/>
                </a:rPr>
                <a:t>M</a:t>
              </a:r>
              <a:r>
                <a:rPr lang="en-GB" sz="1100" dirty="0">
                  <a:solidFill>
                    <a:srgbClr val="FFFFFF"/>
                  </a:solidFill>
                  <a:latin typeface="Arial"/>
                  <a:cs typeface="Arial"/>
                  <a:hlinkClick r:id="rId7"/>
                </a:rPr>
                <a:t>ore about accreditation.</a:t>
              </a:r>
              <a:endParaRPr lang="en-GB" sz="1100" dirty="0">
                <a:latin typeface="Arial"/>
                <a:cs typeface="Arial"/>
              </a:endParaRPr>
            </a:p>
          </p:txBody>
        </p:sp>
      </p:grpSp>
    </p:spTree>
    <p:extLst>
      <p:ext uri="{BB962C8B-B14F-4D97-AF65-F5344CB8AC3E}">
        <p14:creationId xmlns:p14="http://schemas.microsoft.com/office/powerpoint/2010/main" val="175136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CB6A17D-474C-42E6-8D84-9067DA1A35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Les</a:t>
            </a:r>
          </a:p>
          <a:p>
            <a:pPr>
              <a:lnSpc>
                <a:spcPct val="80000"/>
              </a:lnSpc>
            </a:pPr>
            <a:r>
              <a:rPr lang="en-GB" sz="3600" b="1" dirty="0">
                <a:solidFill>
                  <a:schemeClr val="bg1"/>
                </a:solidFill>
              </a:rPr>
              <a:t>Deux Caps</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462213"/>
          </a:xfrm>
          <a:prstGeom prst="rect">
            <a:avLst/>
          </a:prstGeom>
          <a:noFill/>
        </p:spPr>
        <p:txBody>
          <a:bodyPr wrap="square" rtlCol="0">
            <a:spAutoFit/>
          </a:bodyPr>
          <a:lstStyle/>
          <a:p>
            <a:r>
              <a:rPr lang="en-GB" sz="1400" b="0" dirty="0">
                <a:solidFill>
                  <a:schemeClr val="bg1"/>
                </a:solidFill>
              </a:rPr>
              <a:t>These two headlands offer spectacular views across the channel and up and down the Opal Coast. On clear days The White Cliffs of Dover seem no distance away at all</a:t>
            </a:r>
          </a:p>
          <a:p>
            <a:endParaRPr lang="en-GB" sz="1400" b="0" dirty="0">
              <a:solidFill>
                <a:schemeClr val="bg1"/>
              </a:solidFill>
            </a:endParaRPr>
          </a:p>
          <a:p>
            <a:r>
              <a:rPr lang="en-GB" sz="1400" b="0" dirty="0">
                <a:solidFill>
                  <a:schemeClr val="bg1"/>
                </a:solidFill>
              </a:rPr>
              <a:t>It is possible to walk along the coastal paths from the car-parks located at both headlands, and observe the birdlife as well as the former defensive buildings from WW2</a:t>
            </a:r>
          </a:p>
        </p:txBody>
      </p:sp>
    </p:spTree>
    <p:extLst>
      <p:ext uri="{BB962C8B-B14F-4D97-AF65-F5344CB8AC3E}">
        <p14:creationId xmlns:p14="http://schemas.microsoft.com/office/powerpoint/2010/main" val="3193612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DD7DB42-1947-44D0-AAA7-1EDD8B491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Le</a:t>
            </a:r>
          </a:p>
          <a:p>
            <a:pPr>
              <a:lnSpc>
                <a:spcPct val="80000"/>
              </a:lnSpc>
            </a:pPr>
            <a:r>
              <a:rPr lang="en-GB" sz="3600" b="1" dirty="0" err="1">
                <a:solidFill>
                  <a:schemeClr val="bg1"/>
                </a:solidFill>
              </a:rPr>
              <a:t>Touquet</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738664"/>
          </a:xfrm>
          <a:prstGeom prst="rect">
            <a:avLst/>
          </a:prstGeom>
          <a:noFill/>
        </p:spPr>
        <p:txBody>
          <a:bodyPr wrap="square" rtlCol="0">
            <a:spAutoFit/>
          </a:bodyPr>
          <a:lstStyle/>
          <a:p>
            <a:r>
              <a:rPr lang="en-GB" sz="1400" b="0" dirty="0">
                <a:solidFill>
                  <a:schemeClr val="bg1"/>
                </a:solidFill>
              </a:rPr>
              <a:t>Visit the seaside town of Le </a:t>
            </a:r>
            <a:r>
              <a:rPr lang="en-GB" sz="1400" b="0" dirty="0" err="1">
                <a:solidFill>
                  <a:schemeClr val="bg1"/>
                </a:solidFill>
              </a:rPr>
              <a:t>Touquet</a:t>
            </a:r>
            <a:r>
              <a:rPr lang="en-GB" sz="1400" b="0" dirty="0">
                <a:solidFill>
                  <a:schemeClr val="bg1"/>
                </a:solidFill>
              </a:rPr>
              <a:t> with miles of stunning white sand beach to explore the morning market</a:t>
            </a:r>
          </a:p>
        </p:txBody>
      </p:sp>
    </p:spTree>
    <p:extLst>
      <p:ext uri="{BB962C8B-B14F-4D97-AF65-F5344CB8AC3E}">
        <p14:creationId xmlns:p14="http://schemas.microsoft.com/office/powerpoint/2010/main" val="565271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Rouen and Jean </a:t>
            </a:r>
            <a:r>
              <a:rPr lang="en-GB" sz="3600" b="1" dirty="0" err="1">
                <a:solidFill>
                  <a:schemeClr val="bg1"/>
                </a:solidFill>
              </a:rPr>
              <a:t>d’Arc</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384995"/>
          </a:xfrm>
          <a:prstGeom prst="rect">
            <a:avLst/>
          </a:prstGeom>
          <a:noFill/>
        </p:spPr>
        <p:txBody>
          <a:bodyPr wrap="square" rtlCol="0">
            <a:spAutoFit/>
          </a:bodyPr>
          <a:lstStyle/>
          <a:p>
            <a:r>
              <a:rPr lang="en-GB" sz="1400" b="0" dirty="0">
                <a:solidFill>
                  <a:schemeClr val="bg1"/>
                </a:solidFill>
              </a:rPr>
              <a:t>In Rouen, her memory permeates the walls. An outstanding figure in French history, Jeanne has become a myth that arouses international interest.</a:t>
            </a:r>
          </a:p>
          <a:p>
            <a:r>
              <a:rPr lang="en-GB" sz="1400" b="0" dirty="0">
                <a:solidFill>
                  <a:schemeClr val="bg1"/>
                </a:solidFill>
              </a:rPr>
              <a:t>Feel the pulse of the last hours of the </a:t>
            </a:r>
            <a:r>
              <a:rPr lang="en-GB" sz="1400" b="0" dirty="0" err="1">
                <a:solidFill>
                  <a:schemeClr val="bg1"/>
                </a:solidFill>
              </a:rPr>
              <a:t>Pucelle</a:t>
            </a:r>
            <a:r>
              <a:rPr lang="en-GB" sz="1400" b="0" dirty="0">
                <a:solidFill>
                  <a:schemeClr val="bg1"/>
                </a:solidFill>
              </a:rPr>
              <a:t> in the Norman capital.</a:t>
            </a:r>
          </a:p>
        </p:txBody>
      </p:sp>
      <p:pic>
        <p:nvPicPr>
          <p:cNvPr id="1026" name="Picture 2">
            <a:extLst>
              <a:ext uri="{FF2B5EF4-FFF2-40B4-BE49-F238E27FC236}">
                <a16:creationId xmlns:a16="http://schemas.microsoft.com/office/drawing/2014/main" id="{6125DE9A-8249-CDE2-9794-23416D41C7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0"/>
            <a:ext cx="49740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12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BC2927-E8BE-8A92-1CF9-14E4F55318AC}"/>
              </a:ext>
            </a:extLst>
          </p:cNvPr>
          <p:cNvPicPr>
            <a:picLocks noChangeAspect="1"/>
          </p:cNvPicPr>
          <p:nvPr/>
        </p:nvPicPr>
        <p:blipFill>
          <a:blip r:embed="rId3"/>
          <a:stretch>
            <a:fillRect/>
          </a:stretch>
        </p:blipFill>
        <p:spPr>
          <a:xfrm>
            <a:off x="4015483" y="-61013"/>
            <a:ext cx="5237037" cy="6980026"/>
          </a:xfrm>
          <a:prstGeom prst="rect">
            <a:avLst/>
          </a:prstGeom>
        </p:spPr>
      </p:pic>
      <p:pic>
        <p:nvPicPr>
          <p:cNvPr id="12" name="Picture 11" descr="Icon&#10;&#10;Description automatically generated">
            <a:extLst>
              <a:ext uri="{FF2B5EF4-FFF2-40B4-BE49-F238E27FC236}">
                <a16:creationId xmlns:a16="http://schemas.microsoft.com/office/drawing/2014/main" id="{BB26C52C-3AEE-4BBB-8E98-2A60C4516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6" name="Rectangle 15">
            <a:extLst>
              <a:ext uri="{FF2B5EF4-FFF2-40B4-BE49-F238E27FC236}">
                <a16:creationId xmlns:a16="http://schemas.microsoft.com/office/drawing/2014/main" id="{41F5AB89-8BFE-4EF6-ACCB-24BA278EE29C}"/>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9FA3CFC-65A0-4AF5-93D8-BAF10A6C472B}"/>
              </a:ext>
            </a:extLst>
          </p:cNvPr>
          <p:cNvSpPr txBox="1"/>
          <p:nvPr/>
        </p:nvSpPr>
        <p:spPr>
          <a:xfrm>
            <a:off x="395536" y="1268760"/>
            <a:ext cx="3600400" cy="1421928"/>
          </a:xfrm>
          <a:prstGeom prst="rect">
            <a:avLst/>
          </a:prstGeom>
          <a:noFill/>
        </p:spPr>
        <p:txBody>
          <a:bodyPr wrap="square" rtlCol="0">
            <a:spAutoFit/>
          </a:bodyPr>
          <a:lstStyle/>
          <a:p>
            <a:pPr>
              <a:lnSpc>
                <a:spcPct val="80000"/>
              </a:lnSpc>
            </a:pPr>
            <a:r>
              <a:rPr lang="en-GB" sz="3600" b="1" dirty="0" err="1">
                <a:solidFill>
                  <a:schemeClr val="bg1"/>
                </a:solidFill>
              </a:rPr>
              <a:t>Bienvenue</a:t>
            </a:r>
            <a:r>
              <a:rPr lang="en-GB" sz="3600" b="1" dirty="0">
                <a:solidFill>
                  <a:schemeClr val="bg1"/>
                </a:solidFill>
              </a:rPr>
              <a:t> au Château de </a:t>
            </a:r>
            <a:r>
              <a:rPr lang="en-GB" sz="3600" b="1" dirty="0" err="1">
                <a:solidFill>
                  <a:schemeClr val="bg1"/>
                </a:solidFill>
              </a:rPr>
              <a:t>Chantereine</a:t>
            </a:r>
            <a:endParaRPr lang="en-GB" sz="3600" b="1" dirty="0">
              <a:solidFill>
                <a:schemeClr val="bg1"/>
              </a:solidFill>
            </a:endParaRPr>
          </a:p>
        </p:txBody>
      </p:sp>
      <p:sp>
        <p:nvSpPr>
          <p:cNvPr id="18" name="TextBox 17">
            <a:extLst>
              <a:ext uri="{FF2B5EF4-FFF2-40B4-BE49-F238E27FC236}">
                <a16:creationId xmlns:a16="http://schemas.microsoft.com/office/drawing/2014/main" id="{3D039ADE-8FFE-421A-9D91-BB6775F0091F}"/>
              </a:ext>
            </a:extLst>
          </p:cNvPr>
          <p:cNvSpPr txBox="1"/>
          <p:nvPr/>
        </p:nvSpPr>
        <p:spPr>
          <a:xfrm>
            <a:off x="395536" y="2996952"/>
            <a:ext cx="3168352" cy="2246769"/>
          </a:xfrm>
          <a:prstGeom prst="rect">
            <a:avLst/>
          </a:prstGeom>
          <a:noFill/>
        </p:spPr>
        <p:txBody>
          <a:bodyPr wrap="square" rtlCol="0">
            <a:spAutoFit/>
          </a:bodyPr>
          <a:lstStyle/>
          <a:p>
            <a:r>
              <a:rPr lang="en-GB" sz="1400" b="0" dirty="0">
                <a:solidFill>
                  <a:schemeClr val="bg1"/>
                </a:solidFill>
              </a:rPr>
              <a:t>A short walk to the beach at </a:t>
            </a:r>
            <a:r>
              <a:rPr lang="en-GB" sz="1400" b="0" dirty="0" err="1">
                <a:solidFill>
                  <a:schemeClr val="bg1"/>
                </a:solidFill>
              </a:rPr>
              <a:t>Criel</a:t>
            </a:r>
            <a:r>
              <a:rPr lang="en-GB" sz="1400" b="0" dirty="0">
                <a:solidFill>
                  <a:schemeClr val="bg1"/>
                </a:solidFill>
              </a:rPr>
              <a:t>-sur-Mer, the 17th-century Château de </a:t>
            </a:r>
            <a:r>
              <a:rPr lang="en-GB" sz="1400" b="0" dirty="0" err="1">
                <a:solidFill>
                  <a:schemeClr val="bg1"/>
                </a:solidFill>
              </a:rPr>
              <a:t>Chantereine</a:t>
            </a:r>
            <a:r>
              <a:rPr lang="en-GB" sz="1400" b="0" dirty="0">
                <a:solidFill>
                  <a:schemeClr val="bg1"/>
                </a:solidFill>
              </a:rPr>
              <a:t> is a fantastic place for students to immerse themselves in French language, culture and way of life.</a:t>
            </a:r>
          </a:p>
          <a:p>
            <a:endParaRPr lang="en-GB" sz="1400" dirty="0">
              <a:solidFill>
                <a:schemeClr val="bg1"/>
              </a:solidFill>
            </a:endParaRPr>
          </a:p>
          <a:p>
            <a:r>
              <a:rPr lang="en-GB" sz="1400" dirty="0">
                <a:solidFill>
                  <a:schemeClr val="bg1"/>
                </a:solidFill>
              </a:rPr>
              <a:t>S</a:t>
            </a:r>
            <a:r>
              <a:rPr lang="en-GB" sz="1400" b="0" dirty="0">
                <a:solidFill>
                  <a:schemeClr val="bg1"/>
                </a:solidFill>
              </a:rPr>
              <a:t>et in four acres of grounds, there is plenty of green space for on-site outdoor activities.</a:t>
            </a:r>
          </a:p>
        </p:txBody>
      </p:sp>
      <p:sp>
        <p:nvSpPr>
          <p:cNvPr id="2" name="TextBox 1">
            <a:extLst>
              <a:ext uri="{FF2B5EF4-FFF2-40B4-BE49-F238E27FC236}">
                <a16:creationId xmlns:a16="http://schemas.microsoft.com/office/drawing/2014/main" id="{39491AEC-9768-D817-5348-09F61D8B8ADF}"/>
              </a:ext>
            </a:extLst>
          </p:cNvPr>
          <p:cNvSpPr txBox="1"/>
          <p:nvPr/>
        </p:nvSpPr>
        <p:spPr>
          <a:xfrm>
            <a:off x="395536" y="260648"/>
            <a:ext cx="3600400" cy="246221"/>
          </a:xfrm>
          <a:prstGeom prst="rect">
            <a:avLst/>
          </a:prstGeom>
          <a:noFill/>
        </p:spPr>
        <p:txBody>
          <a:bodyPr wrap="square" rtlCol="0">
            <a:spAutoFit/>
          </a:bodyPr>
          <a:lstStyle/>
          <a:p>
            <a:r>
              <a:rPr lang="en-GB" sz="1000" b="1" dirty="0">
                <a:solidFill>
                  <a:schemeClr val="bg1"/>
                </a:solidFill>
                <a:latin typeface="+mj-lt"/>
              </a:rPr>
              <a:t>NORMANDY</a:t>
            </a:r>
            <a:r>
              <a:rPr lang="en-GB" sz="1000" b="1" i="0" dirty="0">
                <a:solidFill>
                  <a:schemeClr val="bg1"/>
                </a:solidFill>
                <a:effectLst/>
                <a:latin typeface="+mj-lt"/>
              </a:rPr>
              <a:t> </a:t>
            </a:r>
            <a:r>
              <a:rPr lang="en-GB" sz="1000" dirty="0">
                <a:solidFill>
                  <a:schemeClr val="bg1"/>
                </a:solidFill>
                <a:latin typeface="+mj-lt"/>
              </a:rPr>
              <a:t>— FRANCE</a:t>
            </a:r>
            <a:endParaRPr lang="en-GB" sz="1000" b="0" i="0" dirty="0">
              <a:solidFill>
                <a:schemeClr val="bg1"/>
              </a:solidFill>
              <a:effectLst/>
              <a:latin typeface="+mj-lt"/>
            </a:endParaRPr>
          </a:p>
        </p:txBody>
      </p:sp>
    </p:spTree>
    <p:extLst>
      <p:ext uri="{BB962C8B-B14F-4D97-AF65-F5344CB8AC3E}">
        <p14:creationId xmlns:p14="http://schemas.microsoft.com/office/powerpoint/2010/main" val="2019340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F29EDAD-0FE1-4139-87A1-C6A232A31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Chocolate factory</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246769"/>
          </a:xfrm>
          <a:prstGeom prst="rect">
            <a:avLst/>
          </a:prstGeom>
          <a:noFill/>
        </p:spPr>
        <p:txBody>
          <a:bodyPr wrap="square" rtlCol="0">
            <a:spAutoFit/>
          </a:bodyPr>
          <a:lstStyle/>
          <a:p>
            <a:r>
              <a:rPr lang="en-GB" sz="1400" b="0" dirty="0">
                <a:solidFill>
                  <a:schemeClr val="bg1"/>
                </a:solidFill>
              </a:rPr>
              <a:t>Take a trip to Les </a:t>
            </a:r>
            <a:r>
              <a:rPr lang="en-GB" sz="1400" b="0" dirty="0" err="1">
                <a:solidFill>
                  <a:schemeClr val="bg1"/>
                </a:solidFill>
              </a:rPr>
              <a:t>Chocolats</a:t>
            </a:r>
            <a:r>
              <a:rPr lang="en-GB" sz="1400" b="0" dirty="0">
                <a:solidFill>
                  <a:schemeClr val="bg1"/>
                </a:solidFill>
              </a:rPr>
              <a:t> de </a:t>
            </a:r>
            <a:r>
              <a:rPr lang="en-GB" sz="1400" b="0" dirty="0" err="1">
                <a:solidFill>
                  <a:schemeClr val="bg1"/>
                </a:solidFill>
              </a:rPr>
              <a:t>Beussent</a:t>
            </a:r>
            <a:r>
              <a:rPr lang="en-GB" sz="1400" b="0" dirty="0">
                <a:solidFill>
                  <a:schemeClr val="bg1"/>
                </a:solidFill>
              </a:rPr>
              <a:t> to see how the world’s most popular food is made</a:t>
            </a:r>
          </a:p>
          <a:p>
            <a:endParaRPr lang="en-GB" sz="1400" dirty="0">
              <a:solidFill>
                <a:schemeClr val="bg1"/>
              </a:solidFill>
            </a:endParaRPr>
          </a:p>
          <a:p>
            <a:r>
              <a:rPr lang="en-GB" sz="1400" b="0" dirty="0">
                <a:solidFill>
                  <a:schemeClr val="bg1"/>
                </a:solidFill>
              </a:rPr>
              <a:t>You will have the opportunity to experience a guided English or French tour of the workshop, and see the process of melting, moulding and coating, you will even be offered the chance to taste some for yourself</a:t>
            </a:r>
          </a:p>
        </p:txBody>
      </p:sp>
    </p:spTree>
    <p:extLst>
      <p:ext uri="{BB962C8B-B14F-4D97-AF65-F5344CB8AC3E}">
        <p14:creationId xmlns:p14="http://schemas.microsoft.com/office/powerpoint/2010/main" val="436124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157" y="4877"/>
            <a:ext cx="5139843" cy="685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Icon&#10;&#10;Description automatically generated">
            <a:extLst>
              <a:ext uri="{FF2B5EF4-FFF2-40B4-BE49-F238E27FC236}">
                <a16:creationId xmlns:a16="http://schemas.microsoft.com/office/drawing/2014/main" id="{BB26C52C-3AEE-4BBB-8E98-2A60C4516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6" name="Rectangle 15">
            <a:extLst>
              <a:ext uri="{FF2B5EF4-FFF2-40B4-BE49-F238E27FC236}">
                <a16:creationId xmlns:a16="http://schemas.microsoft.com/office/drawing/2014/main" id="{41F5AB89-8BFE-4EF6-ACCB-24BA278EE29C}"/>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9FA3CFC-65A0-4AF5-93D8-BAF10A6C472B}"/>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Meet your animateur</a:t>
            </a:r>
          </a:p>
        </p:txBody>
      </p:sp>
      <p:sp>
        <p:nvSpPr>
          <p:cNvPr id="18" name="TextBox 17">
            <a:extLst>
              <a:ext uri="{FF2B5EF4-FFF2-40B4-BE49-F238E27FC236}">
                <a16:creationId xmlns:a16="http://schemas.microsoft.com/office/drawing/2014/main" id="{3D039ADE-8FFE-421A-9D91-BB6775F0091F}"/>
              </a:ext>
            </a:extLst>
          </p:cNvPr>
          <p:cNvSpPr txBox="1"/>
          <p:nvPr/>
        </p:nvSpPr>
        <p:spPr>
          <a:xfrm>
            <a:off x="395536" y="2593881"/>
            <a:ext cx="3168352" cy="2462213"/>
          </a:xfrm>
          <a:prstGeom prst="rect">
            <a:avLst/>
          </a:prstGeom>
          <a:noFill/>
        </p:spPr>
        <p:txBody>
          <a:bodyPr wrap="square" rtlCol="0">
            <a:spAutoFit/>
          </a:bodyPr>
          <a:lstStyle/>
          <a:p>
            <a:r>
              <a:rPr lang="en-GB" sz="1400" b="0" dirty="0">
                <a:solidFill>
                  <a:schemeClr val="bg1"/>
                </a:solidFill>
              </a:rPr>
              <a:t>Meet your animateur!</a:t>
            </a:r>
          </a:p>
          <a:p>
            <a:endParaRPr lang="en-GB" sz="1400" dirty="0">
              <a:solidFill>
                <a:schemeClr val="bg1"/>
              </a:solidFill>
            </a:endParaRPr>
          </a:p>
          <a:p>
            <a:r>
              <a:rPr lang="en-GB" sz="1400" b="0" dirty="0">
                <a:solidFill>
                  <a:schemeClr val="bg1"/>
                </a:solidFill>
              </a:rPr>
              <a:t>Our specially trained </a:t>
            </a:r>
            <a:r>
              <a:rPr lang="en-GB" sz="1400" dirty="0">
                <a:solidFill>
                  <a:schemeClr val="bg1"/>
                </a:solidFill>
              </a:rPr>
              <a:t>French native </a:t>
            </a:r>
            <a:r>
              <a:rPr lang="en-GB" sz="1400" b="0" dirty="0">
                <a:solidFill>
                  <a:schemeClr val="bg1"/>
                </a:solidFill>
              </a:rPr>
              <a:t>animateurs will be speaking with and encouraging interactive responses from you throughout your stay to challenge you and improve your language skills.</a:t>
            </a:r>
          </a:p>
          <a:p>
            <a:endParaRPr lang="en-GB" sz="1400" dirty="0">
              <a:solidFill>
                <a:schemeClr val="bg1"/>
              </a:solidFill>
            </a:endParaRPr>
          </a:p>
          <a:p>
            <a:r>
              <a:rPr lang="en-GB" sz="1400" b="0" dirty="0">
                <a:solidFill>
                  <a:schemeClr val="bg1"/>
                </a:solidFill>
              </a:rPr>
              <a:t>Your animateur will also lead activity sessions each evening of your trip</a:t>
            </a:r>
          </a:p>
        </p:txBody>
      </p:sp>
      <p:sp>
        <p:nvSpPr>
          <p:cNvPr id="2" name="TextBox 1">
            <a:extLst>
              <a:ext uri="{FF2B5EF4-FFF2-40B4-BE49-F238E27FC236}">
                <a16:creationId xmlns:a16="http://schemas.microsoft.com/office/drawing/2014/main" id="{39491AEC-9768-D817-5348-09F61D8B8ADF}"/>
              </a:ext>
            </a:extLst>
          </p:cNvPr>
          <p:cNvSpPr txBox="1"/>
          <p:nvPr/>
        </p:nvSpPr>
        <p:spPr>
          <a:xfrm>
            <a:off x="395536" y="260648"/>
            <a:ext cx="3600400" cy="246221"/>
          </a:xfrm>
          <a:prstGeom prst="rect">
            <a:avLst/>
          </a:prstGeom>
          <a:noFill/>
        </p:spPr>
        <p:txBody>
          <a:bodyPr wrap="square" rtlCol="0">
            <a:spAutoFit/>
          </a:bodyPr>
          <a:lstStyle/>
          <a:p>
            <a:r>
              <a:rPr lang="en-GB" sz="1000" b="1" dirty="0">
                <a:solidFill>
                  <a:schemeClr val="bg1"/>
                </a:solidFill>
                <a:latin typeface="+mj-lt"/>
              </a:rPr>
              <a:t>NORMANDY</a:t>
            </a:r>
            <a:r>
              <a:rPr lang="en-GB" sz="1000" b="1" i="0" dirty="0">
                <a:solidFill>
                  <a:schemeClr val="bg1"/>
                </a:solidFill>
                <a:effectLst/>
                <a:latin typeface="+mj-lt"/>
              </a:rPr>
              <a:t> </a:t>
            </a:r>
            <a:r>
              <a:rPr lang="en-GB" sz="1000" dirty="0">
                <a:solidFill>
                  <a:schemeClr val="bg1"/>
                </a:solidFill>
                <a:latin typeface="+mj-lt"/>
              </a:rPr>
              <a:t>— FRANCE</a:t>
            </a:r>
            <a:endParaRPr lang="en-GB" sz="1000" b="0" i="0" dirty="0">
              <a:solidFill>
                <a:schemeClr val="bg1"/>
              </a:solidFill>
              <a:effectLst/>
              <a:latin typeface="+mj-lt"/>
            </a:endParaRPr>
          </a:p>
        </p:txBody>
      </p:sp>
    </p:spTree>
    <p:extLst>
      <p:ext uri="{BB962C8B-B14F-4D97-AF65-F5344CB8AC3E}">
        <p14:creationId xmlns:p14="http://schemas.microsoft.com/office/powerpoint/2010/main" val="287764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687</Words>
  <Application>Microsoft Office PowerPoint</Application>
  <PresentationFormat>On-screen Show (4:3)</PresentationFormat>
  <Paragraphs>81</Paragraphs>
  <Slides>12</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12</vt:i4>
      </vt:variant>
    </vt:vector>
  </HeadingPairs>
  <TitlesOfParts>
    <vt:vector size="16" baseType="lpstr">
      <vt:lpstr>Calibri</vt:lpstr>
      <vt:lpstr>Wingdings</vt:lpstr>
      <vt:lpstr>Arial</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TJM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Opal Coast</dc:title>
  <dc:creator>Voyager School Travel;Sam Taylor (Digital Marketing Assistant)</dc:creator>
  <cp:lastModifiedBy>Emma Heasman</cp:lastModifiedBy>
  <cp:revision>278</cp:revision>
  <dcterms:created xsi:type="dcterms:W3CDTF">2008-08-28T10:36:08Z</dcterms:created>
  <dcterms:modified xsi:type="dcterms:W3CDTF">2024-04-04T08:44:42Z</dcterms:modified>
  <cp:category>France</cp:category>
</cp:coreProperties>
</file>