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9247" y="5842253"/>
            <a:ext cx="1363979" cy="179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2694" y="1178560"/>
            <a:ext cx="2032635" cy="1013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yagerschooltravel.com/about-us/our-accreditation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school-trips-to-france/pari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voyagerschooltravel.com/spanish-language-school-trip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2118360"/>
            </a:xfrm>
            <a:custGeom>
              <a:avLst/>
              <a:gdLst/>
              <a:ahLst/>
              <a:cxnLst/>
              <a:rect l="l" t="t" r="r" b="b"/>
              <a:pathLst>
                <a:path w="9144000" h="2118360">
                  <a:moveTo>
                    <a:pt x="9144000" y="0"/>
                  </a:moveTo>
                  <a:lnTo>
                    <a:pt x="0" y="0"/>
                  </a:lnTo>
                  <a:lnTo>
                    <a:pt x="0" y="2118126"/>
                  </a:lnTo>
                  <a:lnTo>
                    <a:pt x="9144000" y="157541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5845" y="277876"/>
            <a:ext cx="58007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8905" algn="l"/>
              </a:tabLst>
            </a:pPr>
            <a:r>
              <a:rPr sz="4400" spc="-20" dirty="0"/>
              <a:t>Your</a:t>
            </a:r>
            <a:r>
              <a:rPr sz="4400" dirty="0"/>
              <a:t>	trip to</a:t>
            </a:r>
            <a:r>
              <a:rPr sz="4400" spc="-160" dirty="0"/>
              <a:t> </a:t>
            </a:r>
            <a:r>
              <a:rPr sz="4400" spc="-10" dirty="0"/>
              <a:t>Andalucía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545845" y="956817"/>
            <a:ext cx="21374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DD–DD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YYYY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7646" cy="9776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694" y="272795"/>
            <a:ext cx="2760980" cy="230505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 marR="5080">
              <a:lnSpc>
                <a:spcPts val="4220"/>
              </a:lnSpc>
              <a:spcBef>
                <a:spcPts val="1120"/>
              </a:spcBef>
            </a:pPr>
            <a:r>
              <a:rPr sz="4400" dirty="0"/>
              <a:t>We</a:t>
            </a:r>
            <a:r>
              <a:rPr sz="4400" spc="-105" dirty="0"/>
              <a:t> </a:t>
            </a:r>
            <a:r>
              <a:rPr sz="4400" spc="-20" dirty="0"/>
              <a:t>help </a:t>
            </a:r>
            <a:r>
              <a:rPr sz="4400" spc="-10" dirty="0"/>
              <a:t>students </a:t>
            </a:r>
            <a:r>
              <a:rPr sz="4400" dirty="0"/>
              <a:t>reach</a:t>
            </a:r>
            <a:r>
              <a:rPr sz="4400" spc="-105" dirty="0"/>
              <a:t> </a:t>
            </a:r>
            <a:r>
              <a:rPr sz="4400" spc="-25" dirty="0"/>
              <a:t>new </a:t>
            </a:r>
            <a:r>
              <a:rPr sz="4400" spc="-10" dirty="0"/>
              <a:t>heights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2694" y="3240277"/>
            <a:ext cx="319024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405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Voyager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specialises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thrive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achieve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believe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experiences,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local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genuine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benefit.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32448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35,000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7646" cy="9776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18" y="273812"/>
            <a:ext cx="2943860" cy="1232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50"/>
              </a:lnSpc>
              <a:spcBef>
                <a:spcPts val="95"/>
              </a:spcBef>
            </a:pPr>
            <a:r>
              <a:rPr sz="4400" spc="-40" dirty="0"/>
              <a:t>You’re</a:t>
            </a:r>
            <a:r>
              <a:rPr sz="4400" spc="-254" dirty="0"/>
              <a:t> </a:t>
            </a:r>
            <a:r>
              <a:rPr sz="4400" spc="-25" dirty="0"/>
              <a:t>in</a:t>
            </a:r>
            <a:endParaRPr sz="4400"/>
          </a:p>
          <a:p>
            <a:pPr marL="12700">
              <a:lnSpc>
                <a:spcPts val="4750"/>
              </a:lnSpc>
            </a:pPr>
            <a:r>
              <a:rPr sz="4400" dirty="0"/>
              <a:t>safe</a:t>
            </a:r>
            <a:r>
              <a:rPr sz="4400" spc="-100" dirty="0"/>
              <a:t> </a:t>
            </a:r>
            <a:r>
              <a:rPr sz="4400" spc="-10" dirty="0"/>
              <a:t>hands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4218" y="2089404"/>
            <a:ext cx="3286125" cy="3293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child’s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priority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highest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met.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Font typeface="Wingdings"/>
              <a:buChar char=""/>
              <a:tabLst>
                <a:tab pos="297815" algn="l"/>
              </a:tabLst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ABTA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ATOL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ABTOT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protected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Forum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(STF)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endParaRPr sz="1400">
              <a:latin typeface="Arial"/>
              <a:cs typeface="Arial"/>
            </a:endParaRPr>
          </a:p>
          <a:p>
            <a:pPr marL="298450" marR="436245" indent="-285750">
              <a:lnSpc>
                <a:spcPct val="15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(LOtC)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Badge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holder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AAIAC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Adventuremark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holder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Audited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4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audited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79" y="1629155"/>
            <a:ext cx="1360169" cy="46923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4550" y="553212"/>
            <a:ext cx="1535429" cy="71704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187550-7A4A-2E9C-FD1F-5226C318DFC5}"/>
              </a:ext>
            </a:extLst>
          </p:cNvPr>
          <p:cNvGrpSpPr/>
          <p:nvPr/>
        </p:nvGrpSpPr>
        <p:grpSpPr>
          <a:xfrm>
            <a:off x="1066800" y="5878707"/>
            <a:ext cx="3069651" cy="762455"/>
            <a:chOff x="1066800" y="5878707"/>
            <a:chExt cx="3069651" cy="762455"/>
          </a:xfrm>
        </p:grpSpPr>
        <p:pic>
          <p:nvPicPr>
            <p:cNvPr id="9" name="Graphic 8" descr="Internet with solid fill">
              <a:extLst>
                <a:ext uri="{FF2B5EF4-FFF2-40B4-BE49-F238E27FC236}">
                  <a16:creationId xmlns:a16="http://schemas.microsoft.com/office/drawing/2014/main" id="{8423B954-5148-1613-E3B4-E222D6DA1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75764" y="5878707"/>
              <a:ext cx="540765" cy="5407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929FEC-313E-DFCF-854E-604C1657F55C}"/>
                </a:ext>
              </a:extLst>
            </p:cNvPr>
            <p:cNvSpPr txBox="1"/>
            <p:nvPr/>
          </p:nvSpPr>
          <p:spPr>
            <a:xfrm>
              <a:off x="1066800" y="6379552"/>
              <a:ext cx="306965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44"/>
                </a:spcBef>
                <a:tabLst>
                  <a:tab pos="297815" algn="l"/>
                </a:tabLst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M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ore about accreditation.</a:t>
              </a:r>
              <a:endParaRPr lang="en-GB" sz="11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1955" cy="6858000"/>
            </a:xfrm>
            <a:custGeom>
              <a:avLst/>
              <a:gdLst/>
              <a:ahLst/>
              <a:cxnLst/>
              <a:rect l="l" t="t" r="r" b="b"/>
              <a:pathLst>
                <a:path w="4211955" h="6858000">
                  <a:moveTo>
                    <a:pt x="421157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1574" y="6858000"/>
                  </a:lnTo>
                  <a:lnTo>
                    <a:pt x="4211574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Spark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694" y="2194051"/>
            <a:ext cx="2980690" cy="3865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32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Spark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residential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language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centre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renovated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hostel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just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schools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an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enviable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just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15-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minute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walk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town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centre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beach,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numerous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chill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areas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big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roof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terrace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barbecues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dance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lessons!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29845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meals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included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dietary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requirements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catered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7302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evening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based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onsite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Spanish-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themed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such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cooking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paella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cooking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salsa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dancing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694" y="289560"/>
            <a:ext cx="12001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7646" cy="9776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1955" cy="6858000"/>
            </a:xfrm>
            <a:custGeom>
              <a:avLst/>
              <a:gdLst/>
              <a:ahLst/>
              <a:cxnLst/>
              <a:rect l="l" t="t" r="r" b="b"/>
              <a:pathLst>
                <a:path w="4211955" h="6858000">
                  <a:moveTo>
                    <a:pt x="421157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1574" y="6858000"/>
                  </a:lnTo>
                  <a:lnTo>
                    <a:pt x="4211574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2694" y="1178560"/>
            <a:ext cx="2025014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20" dirty="0"/>
              <a:t>Welcome </a:t>
            </a:r>
            <a:r>
              <a:rPr spc="-10" dirty="0"/>
              <a:t>evening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694" y="2621025"/>
            <a:ext cx="2990850" cy="2799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067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Arrive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late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afternoon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Meet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monitores,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Spanish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leading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ensuring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truly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Spanish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cultural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linguistic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beach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games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bowling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49466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Settle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BBQ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roof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terrace!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7646" cy="9776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1955" cy="6858000"/>
            </a:xfrm>
            <a:custGeom>
              <a:avLst/>
              <a:gdLst/>
              <a:ahLst/>
              <a:cxnLst/>
              <a:rect l="l" t="t" r="r" b="b"/>
              <a:pathLst>
                <a:path w="4211955" h="6858000">
                  <a:moveTo>
                    <a:pt x="421157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1574" y="6858000"/>
                  </a:lnTo>
                  <a:lnTo>
                    <a:pt x="4211574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Day</a:t>
            </a:r>
            <a:r>
              <a:rPr spc="-20" dirty="0"/>
              <a:t> trip </a:t>
            </a:r>
            <a:r>
              <a:rPr dirty="0"/>
              <a:t>to</a:t>
            </a:r>
            <a:r>
              <a:rPr spc="-35" dirty="0"/>
              <a:t> </a:t>
            </a:r>
            <a:r>
              <a:rPr spc="-10" dirty="0"/>
              <a:t>Seville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694" y="2621025"/>
            <a:ext cx="2733675" cy="2546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489" marR="170815" indent="-9842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today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beautiful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vibrant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Seville!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400">
              <a:latin typeface="Arial"/>
              <a:cs typeface="Arial"/>
            </a:endParaRPr>
          </a:p>
          <a:p>
            <a:pPr marL="110489" indent="-97790">
              <a:lnSpc>
                <a:spcPct val="100000"/>
              </a:lnSpc>
              <a:buChar char="•"/>
              <a:tabLst>
                <a:tab pos="110489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Giralda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Cathedral</a:t>
            </a:r>
            <a:endParaRPr sz="1400">
              <a:latin typeface="Arial"/>
              <a:cs typeface="Arial"/>
            </a:endParaRPr>
          </a:p>
          <a:p>
            <a:pPr marL="110489" indent="-97790">
              <a:lnSpc>
                <a:spcPct val="100000"/>
              </a:lnSpc>
              <a:spcBef>
                <a:spcPts val="840"/>
              </a:spcBef>
              <a:buChar char="•"/>
              <a:tabLst>
                <a:tab pos="110489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Guided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tour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Alcázar</a:t>
            </a:r>
            <a:endParaRPr sz="1400">
              <a:latin typeface="Arial"/>
              <a:cs typeface="Arial"/>
            </a:endParaRPr>
          </a:p>
          <a:p>
            <a:pPr marL="110489" marR="5080" indent="-98425">
              <a:lnSpc>
                <a:spcPct val="150000"/>
              </a:lnSpc>
              <a:buChar char="•"/>
              <a:tabLst>
                <a:tab pos="110489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explore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Barrio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Santa Cruz</a:t>
            </a:r>
            <a:endParaRPr sz="1400">
              <a:latin typeface="Arial"/>
              <a:cs typeface="Arial"/>
            </a:endParaRPr>
          </a:p>
          <a:p>
            <a:pPr marL="110489" indent="-97790">
              <a:lnSpc>
                <a:spcPct val="100000"/>
              </a:lnSpc>
              <a:spcBef>
                <a:spcPts val="840"/>
              </a:spcBef>
              <a:buChar char="•"/>
              <a:tabLst>
                <a:tab pos="110489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Walk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Plaza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España</a:t>
            </a:r>
            <a:endParaRPr sz="1400">
              <a:latin typeface="Arial"/>
              <a:cs typeface="Arial"/>
            </a:endParaRPr>
          </a:p>
          <a:p>
            <a:pPr marL="110489" indent="-97790">
              <a:lnSpc>
                <a:spcPct val="100000"/>
              </a:lnSpc>
              <a:spcBef>
                <a:spcPts val="840"/>
              </a:spcBef>
              <a:buChar char="•"/>
              <a:tabLst>
                <a:tab pos="110489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Evening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games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quiz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night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7646" cy="9776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1955" cy="6858000"/>
            </a:xfrm>
            <a:custGeom>
              <a:avLst/>
              <a:gdLst/>
              <a:ahLst/>
              <a:cxnLst/>
              <a:rect l="l" t="t" r="r" b="b"/>
              <a:pathLst>
                <a:path w="4211955" h="6858000">
                  <a:moveTo>
                    <a:pt x="421157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1574" y="6858000"/>
                  </a:lnTo>
                  <a:lnTo>
                    <a:pt x="4211574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Day</a:t>
            </a:r>
            <a:r>
              <a:rPr spc="-20" dirty="0"/>
              <a:t> trip </a:t>
            </a:r>
            <a:r>
              <a:rPr dirty="0"/>
              <a:t>to</a:t>
            </a:r>
            <a:r>
              <a:rPr spc="-35" dirty="0"/>
              <a:t> </a:t>
            </a:r>
            <a:r>
              <a:rPr spc="-10" dirty="0"/>
              <a:t>Cádiz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694" y="2621025"/>
            <a:ext cx="2947670" cy="3399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775" marR="57785" indent="-9271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two-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Spanish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lesson,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ferry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ride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day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historic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coastal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city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Cádiz!</a:t>
            </a:r>
            <a:endParaRPr sz="1400">
              <a:latin typeface="Arial"/>
              <a:cs typeface="Arial"/>
            </a:endParaRPr>
          </a:p>
          <a:p>
            <a:pPr marL="103505" marR="389255" indent="-91440">
              <a:lnSpc>
                <a:spcPct val="150000"/>
              </a:lnSpc>
              <a:spcBef>
                <a:spcPts val="1370"/>
              </a:spcBef>
              <a:buChar char="•"/>
              <a:tabLst>
                <a:tab pos="10477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Guided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tour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Torre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Tavern 	watchtower</a:t>
            </a:r>
            <a:endParaRPr sz="1400">
              <a:latin typeface="Arial"/>
              <a:cs typeface="Arial"/>
            </a:endParaRPr>
          </a:p>
          <a:p>
            <a:pPr marL="103505" marR="5080" indent="-91440">
              <a:lnSpc>
                <a:spcPct val="150000"/>
              </a:lnSpc>
              <a:buChar char="•"/>
              <a:tabLst>
                <a:tab pos="10477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Explore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scenic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Parque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Genoves 	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botanical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garden</a:t>
            </a:r>
            <a:endParaRPr sz="1400">
              <a:latin typeface="Arial"/>
              <a:cs typeface="Arial"/>
            </a:endParaRPr>
          </a:p>
          <a:p>
            <a:pPr marL="103505" marR="438150" indent="-91440">
              <a:lnSpc>
                <a:spcPct val="150000"/>
              </a:lnSpc>
              <a:buChar char="•"/>
              <a:tabLst>
                <a:tab pos="10477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Satisfy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sweet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tooth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	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churros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chocolate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tasting!</a:t>
            </a:r>
            <a:endParaRPr sz="1400">
              <a:latin typeface="Arial"/>
              <a:cs typeface="Arial"/>
            </a:endParaRPr>
          </a:p>
          <a:p>
            <a:pPr marL="103505" marR="438784" indent="-91440">
              <a:lnSpc>
                <a:spcPct val="150000"/>
              </a:lnSpc>
              <a:buChar char="•"/>
              <a:tabLst>
                <a:tab pos="10477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Evening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tapas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Cádiz 	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restaurant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7646" cy="9776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11955" cy="6858000"/>
            </a:xfrm>
            <a:custGeom>
              <a:avLst/>
              <a:gdLst/>
              <a:ahLst/>
              <a:cxnLst/>
              <a:rect l="l" t="t" r="r" b="b"/>
              <a:pathLst>
                <a:path w="4211955" h="6858000">
                  <a:moveTo>
                    <a:pt x="421157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1574" y="6858000"/>
                  </a:lnTo>
                  <a:lnTo>
                    <a:pt x="4211574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2694" y="1617979"/>
            <a:ext cx="2033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El </a:t>
            </a:r>
            <a:r>
              <a:rPr spc="-10" dirty="0"/>
              <a:t>Puerto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694" y="2581097"/>
            <a:ext cx="2844165" cy="25863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51130" indent="-138430">
              <a:lnSpc>
                <a:spcPct val="100000"/>
              </a:lnSpc>
              <a:spcBef>
                <a:spcPts val="940"/>
              </a:spcBef>
              <a:buChar char="•"/>
              <a:tabLst>
                <a:tab pos="151130" algn="l"/>
              </a:tabLst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Two-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Spanish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lesson</a:t>
            </a:r>
            <a:endParaRPr sz="14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840"/>
              </a:spcBef>
              <a:buChar char="•"/>
              <a:tabLst>
                <a:tab pos="15113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Guided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Puerto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Bullring</a:t>
            </a:r>
            <a:endParaRPr sz="1400">
              <a:latin typeface="Arial"/>
              <a:cs typeface="Arial"/>
            </a:endParaRPr>
          </a:p>
          <a:p>
            <a:pPr marL="150495" marR="319405" indent="-138430">
              <a:lnSpc>
                <a:spcPct val="150000"/>
              </a:lnSpc>
              <a:buChar char="•"/>
              <a:tabLst>
                <a:tab pos="15176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Guided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Castillo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San 	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Marcos</a:t>
            </a:r>
            <a:endParaRPr sz="14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840"/>
              </a:spcBef>
              <a:buChar char="•"/>
              <a:tabLst>
                <a:tab pos="15113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endParaRPr sz="1400">
              <a:latin typeface="Arial"/>
              <a:cs typeface="Arial"/>
            </a:endParaRPr>
          </a:p>
          <a:p>
            <a:pPr marL="150495" marR="5080" indent="-138430">
              <a:lnSpc>
                <a:spcPct val="150000"/>
              </a:lnSpc>
              <a:buChar char="•"/>
              <a:tabLst>
                <a:tab pos="15176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afternoon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beach 	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either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kayaking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playing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games</a:t>
            </a:r>
            <a:endParaRPr sz="14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840"/>
              </a:spcBef>
              <a:buChar char="•"/>
              <a:tabLst>
                <a:tab pos="15113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Spanish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cooking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7646" cy="9776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2882" y="5566917"/>
            <a:ext cx="6165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6429" y="2906267"/>
            <a:ext cx="5309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Spain</a:t>
            </a:r>
            <a:r>
              <a:rPr spc="-20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waiting</a:t>
            </a:r>
            <a:r>
              <a:rPr spc="-1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spc="-20" dirty="0"/>
              <a:t>you!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1271" y="573023"/>
            <a:ext cx="979931" cy="977646"/>
          </a:xfrm>
          <a:prstGeom prst="rect">
            <a:avLst/>
          </a:prstGeom>
        </p:spPr>
      </p:pic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932ADE69-14EA-F92A-69A1-7786B0FB894A}"/>
              </a:ext>
            </a:extLst>
          </p:cNvPr>
          <p:cNvSpPr txBox="1"/>
          <p:nvPr/>
        </p:nvSpPr>
        <p:spPr>
          <a:xfrm>
            <a:off x="2418180" y="5191492"/>
            <a:ext cx="4305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linkClick r:id="rId4"/>
              </a:rPr>
              <a:t>Click here for more information about the trip!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421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Your trip to Andalucía</vt:lpstr>
      <vt:lpstr>We help students reach new heights</vt:lpstr>
      <vt:lpstr>You’re in safe hands</vt:lpstr>
      <vt:lpstr>Spark</vt:lpstr>
      <vt:lpstr>Welcome evening</vt:lpstr>
      <vt:lpstr>Day trip to Seville</vt:lpstr>
      <vt:lpstr>Day trip to Cádiz</vt:lpstr>
      <vt:lpstr>El Puerto</vt:lpstr>
      <vt:lpstr>Spain is waiting for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Taylor</dc:creator>
  <cp:lastModifiedBy>Emma Heasman</cp:lastModifiedBy>
  <cp:revision>2</cp:revision>
  <dcterms:created xsi:type="dcterms:W3CDTF">2024-04-03T10:09:03Z</dcterms:created>
  <dcterms:modified xsi:type="dcterms:W3CDTF">2024-04-04T09:50:27Z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2024-04-03T00:00:00Z</vt:filetime>
  </property>
  <property fmtid="{D5CDD505-2E9C-101B-9397-08002B2CF9AE}" pid="3" name="Creator">
    <vt:lpwstr>MicrosoftÂ® PowerPointÂ® 2019</vt:lpwstr>
  </property>
  <property fmtid="{D5CDD505-2E9C-101B-9397-08002B2CF9AE}" pid="4" name="LastSaved">
    <vt:filetime>2024-04-03T00:00:00Z</vt:filetime>
  </property>
  <property fmtid="{D5CDD505-2E9C-101B-9397-08002B2CF9AE}" pid="5" name="Producer">
    <vt:lpwstr>Adobe PDF Services</vt:lpwstr>
  </property>
</Properties>
</file>