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4091" r:id="rId2"/>
    <p:sldMasterId id="2147484103" r:id="rId3"/>
  </p:sldMasterIdLst>
  <p:notesMasterIdLst>
    <p:notesMasterId r:id="rId25"/>
  </p:notesMasterIdLst>
  <p:sldIdLst>
    <p:sldId id="331" r:id="rId4"/>
    <p:sldId id="349" r:id="rId5"/>
    <p:sldId id="350" r:id="rId6"/>
    <p:sldId id="335" r:id="rId7"/>
    <p:sldId id="357" r:id="rId8"/>
    <p:sldId id="341" r:id="rId9"/>
    <p:sldId id="319" r:id="rId10"/>
    <p:sldId id="340" r:id="rId11"/>
    <p:sldId id="339" r:id="rId12"/>
    <p:sldId id="353" r:id="rId13"/>
    <p:sldId id="352" r:id="rId14"/>
    <p:sldId id="351" r:id="rId15"/>
    <p:sldId id="347" r:id="rId16"/>
    <p:sldId id="348" r:id="rId17"/>
    <p:sldId id="354" r:id="rId18"/>
    <p:sldId id="355" r:id="rId19"/>
    <p:sldId id="356" r:id="rId20"/>
    <p:sldId id="358" r:id="rId21"/>
    <p:sldId id="359" r:id="rId22"/>
    <p:sldId id="360" r:id="rId23"/>
    <p:sldId id="311" r:id="rId24"/>
  </p:sldIdLst>
  <p:sldSz cx="9144000" cy="6858000" type="screen4x3"/>
  <p:notesSz cx="6834188" cy="9979025"/>
  <p:embeddedFontLst>
    <p:embeddedFont>
      <p:font typeface="Segoe UI Symbol" panose="020B0502040204020203" pitchFamily="34" charset="0"/>
      <p:regular r:id="rId26"/>
    </p:embeddedFont>
    <p:embeddedFont>
      <p:font typeface="Arial Black" panose="020B0A04020102020204" pitchFamily="34" charset="0"/>
      <p:bold r:id="rId27"/>
    </p:embeddedFont>
    <p:embeddedFont>
      <p:font typeface="Angelina" panose="00000400000000000000" pitchFamily="2" charset="0"/>
      <p:regular r:id="rId28"/>
    </p:embeddedFont>
    <p:embeddedFont>
      <p:font typeface="Calibri" panose="020F0502020204030204" pitchFamily="34" charset="0"/>
      <p:regular r:id="rId29"/>
      <p:bold r:id="rId30"/>
      <p:italic r:id="rId31"/>
      <p:boldItalic r:id="rId32"/>
    </p:embeddedFont>
    <p:embeddedFont>
      <p:font typeface="Latha" panose="020B0604020202020204" pitchFamily="34" charset="0"/>
      <p:regular r:id="rId33"/>
      <p:bold r:id="rId34"/>
    </p:embeddedFont>
  </p:embeddedFontLst>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1E1E"/>
    <a:srgbClr val="00528C"/>
    <a:srgbClr val="F98101"/>
    <a:srgbClr val="576563"/>
    <a:srgbClr val="0087AC"/>
    <a:srgbClr val="777777"/>
    <a:srgbClr val="5F5F5F"/>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939" autoAdjust="0"/>
  </p:normalViewPr>
  <p:slideViewPr>
    <p:cSldViewPr>
      <p:cViewPr>
        <p:scale>
          <a:sx n="90" d="100"/>
          <a:sy n="90" d="100"/>
        </p:scale>
        <p:origin x="-594" y="-4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9.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62275" cy="498475"/>
          </a:xfrm>
          <a:prstGeom prst="rect">
            <a:avLst/>
          </a:prstGeom>
        </p:spPr>
        <p:txBody>
          <a:bodyPr vert="horz" lIns="91440" tIns="45720" rIns="91440" bIns="45720" rtlCol="0"/>
          <a:lstStyle>
            <a:lvl1pPr algn="l">
              <a:defRPr sz="1200">
                <a:latin typeface="Arial" charset="0"/>
              </a:defRPr>
            </a:lvl1pPr>
          </a:lstStyle>
          <a:p>
            <a:pPr>
              <a:defRPr/>
            </a:pPr>
            <a:endParaRPr lang="en-GB"/>
          </a:p>
        </p:txBody>
      </p:sp>
      <p:sp>
        <p:nvSpPr>
          <p:cNvPr id="3" name="Date Placeholder 2"/>
          <p:cNvSpPr>
            <a:spLocks noGrp="1"/>
          </p:cNvSpPr>
          <p:nvPr>
            <p:ph type="dt" idx="1"/>
          </p:nvPr>
        </p:nvSpPr>
        <p:spPr>
          <a:xfrm>
            <a:off x="3871913" y="0"/>
            <a:ext cx="2960687" cy="498475"/>
          </a:xfrm>
          <a:prstGeom prst="rect">
            <a:avLst/>
          </a:prstGeom>
        </p:spPr>
        <p:txBody>
          <a:bodyPr vert="horz" lIns="91440" tIns="45720" rIns="91440" bIns="45720" rtlCol="0"/>
          <a:lstStyle>
            <a:lvl1pPr algn="r">
              <a:defRPr sz="1200">
                <a:latin typeface="Arial" charset="0"/>
              </a:defRPr>
            </a:lvl1pPr>
          </a:lstStyle>
          <a:p>
            <a:pPr>
              <a:defRPr/>
            </a:pPr>
            <a:fld id="{4DB66D95-2EE8-4232-AD33-01996582BBDC}" type="datetimeFigureOut">
              <a:rPr lang="en-GB"/>
              <a:pPr>
                <a:defRPr/>
              </a:pPr>
              <a:t>07/10/2019</a:t>
            </a:fld>
            <a:endParaRPr lang="en-GB"/>
          </a:p>
        </p:txBody>
      </p:sp>
      <p:sp>
        <p:nvSpPr>
          <p:cNvPr id="4" name="Slide Image Placeholder 3"/>
          <p:cNvSpPr>
            <a:spLocks noGrp="1" noRot="1" noChangeAspect="1"/>
          </p:cNvSpPr>
          <p:nvPr>
            <p:ph type="sldImg" idx="2"/>
          </p:nvPr>
        </p:nvSpPr>
        <p:spPr>
          <a:xfrm>
            <a:off x="922338" y="747713"/>
            <a:ext cx="4991100" cy="3743325"/>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Notes Placeholder 4"/>
          <p:cNvSpPr>
            <a:spLocks noGrp="1"/>
          </p:cNvSpPr>
          <p:nvPr>
            <p:ph type="body" sz="quarter" idx="3"/>
          </p:nvPr>
        </p:nvSpPr>
        <p:spPr>
          <a:xfrm>
            <a:off x="684213" y="4740275"/>
            <a:ext cx="5467350" cy="4491038"/>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9478963"/>
            <a:ext cx="2962275" cy="498475"/>
          </a:xfrm>
          <a:prstGeom prst="rect">
            <a:avLst/>
          </a:prstGeom>
        </p:spPr>
        <p:txBody>
          <a:bodyPr vert="horz" lIns="91440" tIns="45720" rIns="91440" bIns="45720" rtlCol="0" anchor="b"/>
          <a:lstStyle>
            <a:lvl1pPr algn="l">
              <a:defRPr sz="1200">
                <a:latin typeface="Arial" charset="0"/>
              </a:defRPr>
            </a:lvl1pPr>
          </a:lstStyle>
          <a:p>
            <a:pPr>
              <a:defRPr/>
            </a:pPr>
            <a:endParaRPr lang="en-GB"/>
          </a:p>
        </p:txBody>
      </p:sp>
      <p:sp>
        <p:nvSpPr>
          <p:cNvPr id="7" name="Slide Number Placeholder 6"/>
          <p:cNvSpPr>
            <a:spLocks noGrp="1"/>
          </p:cNvSpPr>
          <p:nvPr>
            <p:ph type="sldNum" sz="quarter" idx="5"/>
          </p:nvPr>
        </p:nvSpPr>
        <p:spPr>
          <a:xfrm>
            <a:off x="3871913" y="9478963"/>
            <a:ext cx="2960687" cy="498475"/>
          </a:xfrm>
          <a:prstGeom prst="rect">
            <a:avLst/>
          </a:prstGeom>
        </p:spPr>
        <p:txBody>
          <a:bodyPr vert="horz" lIns="91440" tIns="45720" rIns="91440" bIns="45720" rtlCol="0" anchor="b"/>
          <a:lstStyle>
            <a:lvl1pPr algn="r">
              <a:defRPr sz="1200">
                <a:latin typeface="Arial" charset="0"/>
              </a:defRPr>
            </a:lvl1pPr>
          </a:lstStyle>
          <a:p>
            <a:pPr>
              <a:defRPr/>
            </a:pPr>
            <a:fld id="{FE5659F2-D8C9-47F3-85EA-B2EC83B8DDD8}" type="slidenum">
              <a:rPr lang="en-GB"/>
              <a:pPr>
                <a:defRPr/>
              </a:pPr>
              <a:t>‹#›</a:t>
            </a:fld>
            <a:endParaRPr lang="en-GB"/>
          </a:p>
        </p:txBody>
      </p:sp>
    </p:spTree>
    <p:extLst>
      <p:ext uri="{BB962C8B-B14F-4D97-AF65-F5344CB8AC3E}">
        <p14:creationId xmlns:p14="http://schemas.microsoft.com/office/powerpoint/2010/main" val="11967801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20DC59B-98B8-4E07-81F6-587950E7B3B7}" type="slidenum">
              <a:rPr lang="en-GB" altLang="en-US" smtClean="0">
                <a:solidFill>
                  <a:srgbClr val="000000"/>
                </a:solidFill>
                <a:latin typeface="Arial" charset="0"/>
              </a:rPr>
              <a:pPr eaLnBrk="1" hangingPunct="1">
                <a:spcBef>
                  <a:spcPct val="0"/>
                </a:spcBef>
              </a:pPr>
              <a:t>2</a:t>
            </a:fld>
            <a:endParaRPr lang="en-GB" altLang="en-US" smtClean="0">
              <a:solidFill>
                <a:srgbClr val="000000"/>
              </a:solidFill>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11</a:t>
            </a:fld>
            <a:endParaRPr lang="en-GB" altLang="en-US" smtClean="0">
              <a:solidFill>
                <a:srgbClr val="000000"/>
              </a:solidFill>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12</a:t>
            </a:fld>
            <a:endParaRPr lang="en-GB" altLang="en-US" smtClean="0">
              <a:solidFill>
                <a:srgbClr val="000000"/>
              </a:solidFill>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13</a:t>
            </a:fld>
            <a:endParaRPr lang="en-GB" altLang="en-US" smtClean="0">
              <a:solidFill>
                <a:srgbClr val="000000"/>
              </a:solidFill>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14</a:t>
            </a:fld>
            <a:endParaRPr lang="en-GB" altLang="en-US" smtClean="0">
              <a:solidFill>
                <a:srgbClr val="000000"/>
              </a:solidFill>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15</a:t>
            </a:fld>
            <a:endParaRPr lang="en-GB" altLang="en-US" smtClean="0">
              <a:solidFill>
                <a:srgbClr val="000000"/>
              </a:solidFill>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16</a:t>
            </a:fld>
            <a:endParaRPr lang="en-GB" altLang="en-US" smtClean="0">
              <a:solidFill>
                <a:srgbClr val="000000"/>
              </a:solidFill>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17</a:t>
            </a:fld>
            <a:endParaRPr lang="en-GB" altLang="en-US" smtClean="0">
              <a:solidFill>
                <a:srgbClr val="000000"/>
              </a:solidFill>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18</a:t>
            </a:fld>
            <a:endParaRPr lang="en-GB" altLang="en-US" smtClean="0">
              <a:solidFill>
                <a:srgbClr val="000000"/>
              </a:solidFill>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19</a:t>
            </a:fld>
            <a:endParaRPr lang="en-GB" altLang="en-US" smtClean="0">
              <a:solidFill>
                <a:srgbClr val="000000"/>
              </a:solidFill>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20</a:t>
            </a:fld>
            <a:endParaRPr lang="en-GB" altLang="en-US" smtClean="0">
              <a:solidFill>
                <a:srgbClr val="000000"/>
              </a:solidFill>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20DC59B-98B8-4E07-81F6-587950E7B3B7}" type="slidenum">
              <a:rPr lang="en-GB" altLang="en-US" smtClean="0">
                <a:solidFill>
                  <a:srgbClr val="000000"/>
                </a:solidFill>
                <a:latin typeface="Arial" charset="0"/>
              </a:rPr>
              <a:pPr eaLnBrk="1" hangingPunct="1">
                <a:spcBef>
                  <a:spcPct val="0"/>
                </a:spcBef>
              </a:pPr>
              <a:t>3</a:t>
            </a:fld>
            <a:endParaRPr lang="en-GB" altLang="en-US" smtClean="0">
              <a:solidFill>
                <a:srgbClr val="000000"/>
              </a:solidFill>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4</a:t>
            </a:fld>
            <a:endParaRPr lang="en-GB" altLang="en-US" smtClean="0">
              <a:solidFill>
                <a:srgbClr val="000000"/>
              </a:solidFill>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5</a:t>
            </a:fld>
            <a:endParaRPr lang="en-GB" altLang="en-US" smtClean="0">
              <a:solidFill>
                <a:srgbClr val="000000"/>
              </a:solidFill>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6</a:t>
            </a:fld>
            <a:endParaRPr lang="en-GB" altLang="en-US" smtClean="0">
              <a:solidFill>
                <a:srgbClr val="000000"/>
              </a:solidFill>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7</a:t>
            </a:fld>
            <a:endParaRPr lang="en-GB" altLang="en-US" smtClean="0">
              <a:solidFill>
                <a:srgbClr val="000000"/>
              </a:solidFill>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8</a:t>
            </a:fld>
            <a:endParaRPr lang="en-GB" altLang="en-US" smtClean="0">
              <a:solidFill>
                <a:srgbClr val="000000"/>
              </a:solidFill>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9</a:t>
            </a:fld>
            <a:endParaRPr lang="en-GB" altLang="en-US" smtClean="0">
              <a:solidFill>
                <a:srgbClr val="000000"/>
              </a:solidFill>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06C8B2A-D986-4D99-A103-19125B17F99D}" type="slidenum">
              <a:rPr lang="en-GB" altLang="en-US" smtClean="0">
                <a:solidFill>
                  <a:srgbClr val="000000"/>
                </a:solidFill>
                <a:latin typeface="Arial" charset="0"/>
              </a:rPr>
              <a:pPr eaLnBrk="1" hangingPunct="1">
                <a:spcBef>
                  <a:spcPct val="0"/>
                </a:spcBef>
              </a:pPr>
              <a:t>10</a:t>
            </a:fld>
            <a:endParaRPr lang="en-GB" altLang="en-US" smtClean="0">
              <a:solidFill>
                <a:srgbClr val="000000"/>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9001125" y="4846638"/>
            <a:ext cx="142875"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 name="Rectangle 4"/>
          <p:cNvSpPr/>
          <p:nvPr/>
        </p:nvSpPr>
        <p:spPr>
          <a:xfrm>
            <a:off x="9001125" y="0"/>
            <a:ext cx="142875"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E436A8E-6DA8-435E-910C-C98DEE88A08B}" type="datetimeFigureOut">
              <a:rPr lang="en-GB"/>
              <a:pPr>
                <a:defRPr/>
              </a:pPr>
              <a:t>07/10/2019</a:t>
            </a:fld>
            <a:endParaRPr lang="en-GB"/>
          </a:p>
        </p:txBody>
      </p:sp>
      <p:sp>
        <p:nvSpPr>
          <p:cNvPr id="7"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GB"/>
          </a:p>
        </p:txBody>
      </p:sp>
      <p:sp>
        <p:nvSpPr>
          <p:cNvPr id="8" name="Slide Number Placeholder 5"/>
          <p:cNvSpPr>
            <a:spLocks noGrp="1"/>
          </p:cNvSpPr>
          <p:nvPr>
            <p:ph type="sldNum" sz="quarter" idx="12"/>
          </p:nvPr>
        </p:nvSpPr>
        <p:spPr/>
        <p:txBody>
          <a:bodyPr/>
          <a:lstStyle>
            <a:lvl1pPr fontAlgn="base">
              <a:spcBef>
                <a:spcPct val="0"/>
              </a:spcBef>
              <a:spcAft>
                <a:spcPct val="0"/>
              </a:spcAft>
              <a:defRPr>
                <a:solidFill>
                  <a:srgbClr val="576563"/>
                </a:solidFill>
                <a:latin typeface="Arial" charset="0"/>
              </a:defRPr>
            </a:lvl1pPr>
          </a:lstStyle>
          <a:p>
            <a:pPr>
              <a:defRPr/>
            </a:pPr>
            <a:fld id="{E96CD4AD-DA35-41AC-BDC3-6F7D322785E9}" type="slidenum">
              <a:rPr lang="en-GB"/>
              <a:pPr>
                <a:defRPr/>
              </a:pPr>
              <a:t>‹#›</a:t>
            </a:fld>
            <a:endParaRPr lang="en-GB"/>
          </a:p>
        </p:txBody>
      </p:sp>
    </p:spTree>
    <p:extLst>
      <p:ext uri="{BB962C8B-B14F-4D97-AF65-F5344CB8AC3E}">
        <p14:creationId xmlns:p14="http://schemas.microsoft.com/office/powerpoint/2010/main" val="1399523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51ADE1D0-AC4D-46B7-8220-196C0A8E40A1}" type="datetimeFigureOut">
              <a:rPr lang="en-GB"/>
              <a:pPr>
                <a:defRPr/>
              </a:pPr>
              <a:t>07/10/2019</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561B1A1-A622-47B2-A2CF-23DB93621779}" type="slidenum">
              <a:rPr lang="en-GB"/>
              <a:pPr>
                <a:defRPr/>
              </a:pPr>
              <a:t>‹#›</a:t>
            </a:fld>
            <a:endParaRPr lang="en-GB"/>
          </a:p>
        </p:txBody>
      </p:sp>
    </p:spTree>
    <p:extLst>
      <p:ext uri="{BB962C8B-B14F-4D97-AF65-F5344CB8AC3E}">
        <p14:creationId xmlns:p14="http://schemas.microsoft.com/office/powerpoint/2010/main" val="1411350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98190202-D1A4-42BD-9456-3CCB82D2BC31}" type="datetimeFigureOut">
              <a:rPr lang="en-GB"/>
              <a:pPr>
                <a:defRPr/>
              </a:pPr>
              <a:t>07/10/2019</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69D9B51-E6A8-4431-8843-0E872DACE1A1}" type="slidenum">
              <a:rPr lang="en-GB"/>
              <a:pPr>
                <a:defRPr/>
              </a:pPr>
              <a:t>‹#›</a:t>
            </a:fld>
            <a:endParaRPr lang="en-GB"/>
          </a:p>
        </p:txBody>
      </p:sp>
    </p:spTree>
    <p:extLst>
      <p:ext uri="{BB962C8B-B14F-4D97-AF65-F5344CB8AC3E}">
        <p14:creationId xmlns:p14="http://schemas.microsoft.com/office/powerpoint/2010/main" val="3974210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2AFD16-1731-48D9-A435-4C5814ACCF7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674634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CFE5A6-E75D-465D-8CA6-3314E6AED7E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528704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483BC8-31EB-4774-A858-6C1683D427C6}"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773368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B32430-6B96-41B4-AFBB-1F141AFC6449}"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694712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B4F3E5A-58A5-4990-9524-FC017ABB388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150437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2917D06-CE00-4308-ADBE-1FACF78D38D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860581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6AEB4A7-8BD1-4011-93B2-D26E57B2623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597316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1B0562-9E98-4385-A6B0-E2BCA4E14367}"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592044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058D0C5-FA3A-4053-B88C-4925E1802E5C}" type="datetimeFigureOut">
              <a:rPr lang="en-GB"/>
              <a:pPr>
                <a:defRPr/>
              </a:pPr>
              <a:t>07/10/2019</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9363BC4D-79F8-4154-8ECB-15756B3188C8}" type="slidenum">
              <a:rPr lang="en-GB"/>
              <a:pPr>
                <a:defRPr/>
              </a:pPr>
              <a:t>‹#›</a:t>
            </a:fld>
            <a:endParaRPr lang="en-GB"/>
          </a:p>
        </p:txBody>
      </p:sp>
    </p:spTree>
    <p:extLst>
      <p:ext uri="{BB962C8B-B14F-4D97-AF65-F5344CB8AC3E}">
        <p14:creationId xmlns:p14="http://schemas.microsoft.com/office/powerpoint/2010/main" val="2112192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C836B9-C826-4CC1-AF9F-37C6DFA216B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07431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2AA0AA-9FDA-4355-A929-060DAE5EBC37}"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305685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0ED7AD-E462-4417-8BFE-9BA0C86E470A}"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9473804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2AFD16-1731-48D9-A435-4C5814ACCF7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286946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CFE5A6-E75D-465D-8CA6-3314E6AED7E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7884070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483BC8-31EB-4774-A858-6C1683D427C6}"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2739090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B32430-6B96-41B4-AFBB-1F141AFC6449}"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7089117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B4F3E5A-58A5-4990-9524-FC017ABB388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8396543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2917D06-CE00-4308-ADBE-1FACF78D38D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6828197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6AEB4A7-8BD1-4011-93B2-D26E57B2623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774113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9125012-35DC-48E8-AEFF-32234AC5E42C}" type="datetimeFigureOut">
              <a:rPr lang="en-GB"/>
              <a:pPr>
                <a:defRPr/>
              </a:pPr>
              <a:t>07/10/2019</a:t>
            </a:fld>
            <a:endParaRPr lang="en-GB"/>
          </a:p>
        </p:txBody>
      </p:sp>
      <p:sp>
        <p:nvSpPr>
          <p:cNvPr id="5" name="Slide Number Placeholder 7"/>
          <p:cNvSpPr>
            <a:spLocks noGrp="1"/>
          </p:cNvSpPr>
          <p:nvPr>
            <p:ph type="sldNum" sz="quarter" idx="11"/>
          </p:nvPr>
        </p:nvSpPr>
        <p:spPr/>
        <p:txBody>
          <a:bodyPr/>
          <a:lstStyle>
            <a:lvl1pPr fontAlgn="base">
              <a:spcBef>
                <a:spcPct val="0"/>
              </a:spcBef>
              <a:spcAft>
                <a:spcPct val="0"/>
              </a:spcAft>
              <a:defRPr>
                <a:latin typeface="Arial" charset="0"/>
              </a:defRPr>
            </a:lvl1pPr>
          </a:lstStyle>
          <a:p>
            <a:pPr>
              <a:defRPr/>
            </a:pPr>
            <a:fld id="{141D6560-8577-4223-B56F-85911648A543}" type="slidenum">
              <a:rPr lang="en-GB"/>
              <a:pPr>
                <a:defRPr/>
              </a:pPr>
              <a:t>‹#›</a:t>
            </a:fld>
            <a:endParaRPr lang="en-GB"/>
          </a:p>
        </p:txBody>
      </p:sp>
      <p:sp>
        <p:nvSpPr>
          <p:cNvPr id="6" name="Footer Placeholder 8"/>
          <p:cNvSpPr>
            <a:spLocks noGrp="1"/>
          </p:cNvSpPr>
          <p:nvPr>
            <p:ph type="ftr" sz="quarter" idx="12"/>
          </p:nvPr>
        </p:nvSpPr>
        <p:spPr/>
        <p:txBody>
          <a:bodyPr/>
          <a:lstStyle>
            <a:lvl1pPr fontAlgn="base">
              <a:spcBef>
                <a:spcPct val="0"/>
              </a:spcBef>
              <a:spcAft>
                <a:spcPct val="0"/>
              </a:spcAft>
              <a:defRPr>
                <a:latin typeface="Arial" charset="0"/>
              </a:defRPr>
            </a:lvl1pPr>
          </a:lstStyle>
          <a:p>
            <a:pPr>
              <a:defRPr/>
            </a:pPr>
            <a:endParaRPr lang="en-GB"/>
          </a:p>
        </p:txBody>
      </p:sp>
    </p:spTree>
    <p:extLst>
      <p:ext uri="{BB962C8B-B14F-4D97-AF65-F5344CB8AC3E}">
        <p14:creationId xmlns:p14="http://schemas.microsoft.com/office/powerpoint/2010/main" val="31676982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1B0562-9E98-4385-A6B0-E2BCA4E14367}"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175245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C836B9-C826-4CC1-AF9F-37C6DFA216B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563963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2AA0AA-9FDA-4355-A929-060DAE5EBC37}"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2470822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0ED7AD-E462-4417-8BFE-9BA0C86E470A}"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746865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DA75F8E-45D7-4503-BEB5-5CA529239CFF}" type="datetimeFigureOut">
              <a:rPr lang="en-GB"/>
              <a:pPr>
                <a:defRPr/>
              </a:pPr>
              <a:t>07/10/2019</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D43BF8A-08CC-48FC-8D87-FD137640F7A3}" type="slidenum">
              <a:rPr lang="en-GB"/>
              <a:pPr>
                <a:defRPr/>
              </a:pPr>
              <a:t>‹#›</a:t>
            </a:fld>
            <a:endParaRPr lang="en-GB"/>
          </a:p>
        </p:txBody>
      </p:sp>
    </p:spTree>
    <p:extLst>
      <p:ext uri="{BB962C8B-B14F-4D97-AF65-F5344CB8AC3E}">
        <p14:creationId xmlns:p14="http://schemas.microsoft.com/office/powerpoint/2010/main" val="425042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8F2E6E0-E815-4F09-9BDC-7D8BFE021DE7}" type="datetimeFigureOut">
              <a:rPr lang="en-GB"/>
              <a:pPr>
                <a:defRPr/>
              </a:pPr>
              <a:t>07/10/2019</a:t>
            </a:fld>
            <a:endParaRPr lang="en-GB"/>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GB"/>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8523155-0399-4D73-B98F-09C4A0787320}" type="slidenum">
              <a:rPr lang="en-GB"/>
              <a:pPr>
                <a:defRPr/>
              </a:pPr>
              <a:t>‹#›</a:t>
            </a:fld>
            <a:endParaRPr lang="en-GB"/>
          </a:p>
        </p:txBody>
      </p:sp>
    </p:spTree>
    <p:extLst>
      <p:ext uri="{BB962C8B-B14F-4D97-AF65-F5344CB8AC3E}">
        <p14:creationId xmlns:p14="http://schemas.microsoft.com/office/powerpoint/2010/main" val="1011217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4329F72D-6317-4F93-9213-1B9C90828D56}" type="datetimeFigureOut">
              <a:rPr lang="en-GB"/>
              <a:pPr>
                <a:defRPr/>
              </a:pPr>
              <a:t>07/10/2019</a:t>
            </a:fld>
            <a:endParaRPr lang="en-GB"/>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GB"/>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93B3B782-325F-448F-944C-82D76B91E19D}" type="slidenum">
              <a:rPr lang="en-GB"/>
              <a:pPr>
                <a:defRPr/>
              </a:pPr>
              <a:t>‹#›</a:t>
            </a:fld>
            <a:endParaRPr lang="en-GB"/>
          </a:p>
        </p:txBody>
      </p:sp>
    </p:spTree>
    <p:extLst>
      <p:ext uri="{BB962C8B-B14F-4D97-AF65-F5344CB8AC3E}">
        <p14:creationId xmlns:p14="http://schemas.microsoft.com/office/powerpoint/2010/main" val="3764163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6AD09B7-B2A2-4E6C-88BF-1E2BD83A87C6}" type="datetimeFigureOut">
              <a:rPr lang="en-GB"/>
              <a:pPr>
                <a:defRPr/>
              </a:pPr>
              <a:t>07/10/2019</a:t>
            </a:fld>
            <a:endParaRPr lang="en-GB"/>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GB"/>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65BBD26E-8E81-41E8-915C-FC6BB5AB1842}" type="slidenum">
              <a:rPr lang="en-GB"/>
              <a:pPr>
                <a:defRPr/>
              </a:pPr>
              <a:t>‹#›</a:t>
            </a:fld>
            <a:endParaRPr lang="en-GB"/>
          </a:p>
        </p:txBody>
      </p:sp>
    </p:spTree>
    <p:extLst>
      <p:ext uri="{BB962C8B-B14F-4D97-AF65-F5344CB8AC3E}">
        <p14:creationId xmlns:p14="http://schemas.microsoft.com/office/powerpoint/2010/main" val="890877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B40896E-5825-464D-97B7-B78CEC2B6546}" type="datetimeFigureOut">
              <a:rPr lang="en-GB"/>
              <a:pPr>
                <a:defRPr/>
              </a:pPr>
              <a:t>07/10/2019</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5F967CA-077D-4E7D-A133-67F36F600204}" type="slidenum">
              <a:rPr lang="en-GB"/>
              <a:pPr>
                <a:defRPr/>
              </a:pPr>
              <a:t>‹#›</a:t>
            </a:fld>
            <a:endParaRPr lang="en-GB"/>
          </a:p>
        </p:txBody>
      </p:sp>
    </p:spTree>
    <p:extLst>
      <p:ext uri="{BB962C8B-B14F-4D97-AF65-F5344CB8AC3E}">
        <p14:creationId xmlns:p14="http://schemas.microsoft.com/office/powerpoint/2010/main" val="610985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9001125" y="4846638"/>
            <a:ext cx="142875"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 name="Rectangle 5"/>
          <p:cNvSpPr/>
          <p:nvPr/>
        </p:nvSpPr>
        <p:spPr>
          <a:xfrm>
            <a:off x="9001125" y="0"/>
            <a:ext cx="142875"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a:xfrm>
            <a:off x="457200" y="4953000"/>
            <a:ext cx="8153400" cy="762000"/>
          </a:xfrm>
        </p:spPr>
        <p:txBody>
          <a:bodyPr anchor="t"/>
          <a:lstStyle>
            <a:lvl1pPr>
              <a:defRPr sz="3200"/>
            </a:lvl1pPr>
          </a:lstStyle>
          <a:p>
            <a:r>
              <a:rPr lang="en-US" smtClean="0"/>
              <a:t>Click to edit Master title style</a:t>
            </a:r>
            <a:endParaRPr lang="en-US" dirty="0"/>
          </a:p>
        </p:txBody>
      </p:sp>
      <p:sp>
        <p:nvSpPr>
          <p:cNvPr id="7"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BF80536C-B17A-4FE3-9A9B-A74879106EB7}" type="datetimeFigureOut">
              <a:rPr lang="en-GB"/>
              <a:pPr>
                <a:defRPr/>
              </a:pPr>
              <a:t>07/10/2019</a:t>
            </a:fld>
            <a:endParaRPr lang="en-GB"/>
          </a:p>
        </p:txBody>
      </p:sp>
      <p:sp>
        <p:nvSpPr>
          <p:cNvPr id="9"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GB"/>
          </a:p>
        </p:txBody>
      </p:sp>
      <p:sp>
        <p:nvSpPr>
          <p:cNvPr id="10" name="Slide Number Placeholder 6"/>
          <p:cNvSpPr>
            <a:spLocks noGrp="1"/>
          </p:cNvSpPr>
          <p:nvPr>
            <p:ph type="sldNum" sz="quarter" idx="12"/>
          </p:nvPr>
        </p:nvSpPr>
        <p:spPr/>
        <p:txBody>
          <a:bodyPr/>
          <a:lstStyle>
            <a:lvl1pPr fontAlgn="base">
              <a:spcBef>
                <a:spcPct val="0"/>
              </a:spcBef>
              <a:spcAft>
                <a:spcPct val="0"/>
              </a:spcAft>
              <a:defRPr>
                <a:solidFill>
                  <a:srgbClr val="576563"/>
                </a:solidFill>
                <a:latin typeface="Arial" charset="0"/>
              </a:defRPr>
            </a:lvl1pPr>
          </a:lstStyle>
          <a:p>
            <a:pPr>
              <a:defRPr/>
            </a:pPr>
            <a:fld id="{AF9BBC66-38CB-4C52-9458-CC51E55547C6}" type="slidenum">
              <a:rPr lang="en-GB"/>
              <a:pPr>
                <a:defRPr/>
              </a:pPr>
              <a:t>‹#›</a:t>
            </a:fld>
            <a:endParaRPr lang="en-GB"/>
          </a:p>
        </p:txBody>
      </p:sp>
    </p:spTree>
    <p:extLst>
      <p:ext uri="{BB962C8B-B14F-4D97-AF65-F5344CB8AC3E}">
        <p14:creationId xmlns:p14="http://schemas.microsoft.com/office/powerpoint/2010/main" val="2363560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57912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2051" name="Text Placeholder 2"/>
          <p:cNvSpPr>
            <a:spLocks noGrp="1"/>
          </p:cNvSpPr>
          <p:nvPr>
            <p:ph type="body" idx="1"/>
          </p:nvPr>
        </p:nvSpPr>
        <p:spPr bwMode="auto">
          <a:xfrm>
            <a:off x="457200" y="1752600"/>
            <a:ext cx="76200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172200"/>
            <a:ext cx="3429000" cy="304800"/>
          </a:xfrm>
          <a:prstGeom prst="rect">
            <a:avLst/>
          </a:prstGeom>
        </p:spPr>
        <p:txBody>
          <a:bodyPr vert="horz" lIns="91440" tIns="45720" rIns="91440" bIns="0" rtlCol="0" anchor="b"/>
          <a:lstStyle>
            <a:lvl1pPr algn="l" fontAlgn="auto">
              <a:spcBef>
                <a:spcPts val="0"/>
              </a:spcBef>
              <a:spcAft>
                <a:spcPts val="0"/>
              </a:spcAft>
              <a:defRPr sz="1000">
                <a:solidFill>
                  <a:srgbClr val="576563"/>
                </a:solidFill>
                <a:latin typeface="Arial"/>
              </a:defRPr>
            </a:lvl1pPr>
          </a:lstStyle>
          <a:p>
            <a:pPr>
              <a:defRPr/>
            </a:pPr>
            <a:fld id="{DCA7831F-42D4-4F7E-84F0-E54D92821863}" type="datetimeFigureOut">
              <a:rPr lang="en-GB"/>
              <a:pPr>
                <a:defRPr/>
              </a:pPr>
              <a:t>07/10/2019</a:t>
            </a:fld>
            <a:endParaRPr lang="en-GB"/>
          </a:p>
        </p:txBody>
      </p:sp>
      <p:sp>
        <p:nvSpPr>
          <p:cNvPr id="5" name="Footer Placeholder 4"/>
          <p:cNvSpPr>
            <a:spLocks noGrp="1"/>
          </p:cNvSpPr>
          <p:nvPr>
            <p:ph type="ftr" sz="quarter" idx="3"/>
          </p:nvPr>
        </p:nvSpPr>
        <p:spPr>
          <a:xfrm>
            <a:off x="457200" y="6492875"/>
            <a:ext cx="3429000" cy="284163"/>
          </a:xfrm>
          <a:prstGeom prst="rect">
            <a:avLst/>
          </a:prstGeom>
        </p:spPr>
        <p:txBody>
          <a:bodyPr vert="horz" lIns="91440" tIns="45720" rIns="91440" bIns="45720" rtlCol="0" anchor="t"/>
          <a:lstStyle>
            <a:lvl1pPr algn="l" fontAlgn="auto">
              <a:spcBef>
                <a:spcPts val="0"/>
              </a:spcBef>
              <a:spcAft>
                <a:spcPts val="0"/>
              </a:spcAft>
              <a:defRPr sz="1000">
                <a:solidFill>
                  <a:srgbClr val="576563"/>
                </a:solidFill>
                <a:latin typeface="Arial"/>
              </a:defRPr>
            </a:lvl1pPr>
          </a:lstStyle>
          <a:p>
            <a:pPr>
              <a:defRPr/>
            </a:pPr>
            <a:endParaRPr lang="en-GB"/>
          </a:p>
        </p:txBody>
      </p:sp>
      <p:sp>
        <p:nvSpPr>
          <p:cNvPr id="6" name="Slide Number Placeholder 5"/>
          <p:cNvSpPr>
            <a:spLocks noGrp="1"/>
          </p:cNvSpPr>
          <p:nvPr>
            <p:ph type="sldNum" sz="quarter" idx="4"/>
          </p:nvPr>
        </p:nvSpPr>
        <p:spPr>
          <a:xfrm rot="16200000">
            <a:off x="8227219" y="5885656"/>
            <a:ext cx="1316038" cy="365125"/>
          </a:xfrm>
          <a:prstGeom prst="rect">
            <a:avLst/>
          </a:prstGeom>
        </p:spPr>
        <p:txBody>
          <a:bodyPr vert="horz" lIns="91440" tIns="45720" rIns="91440" bIns="45720" rtlCol="0" anchor="ctr"/>
          <a:lstStyle>
            <a:lvl1pPr algn="l" fontAlgn="auto">
              <a:spcBef>
                <a:spcPts val="0"/>
              </a:spcBef>
              <a:spcAft>
                <a:spcPts val="0"/>
              </a:spcAft>
              <a:defRPr sz="2400" b="1">
                <a:solidFill>
                  <a:srgbClr val="0087AC"/>
                </a:solidFill>
                <a:latin typeface="Arial"/>
              </a:defRPr>
            </a:lvl1pPr>
          </a:lstStyle>
          <a:p>
            <a:pPr>
              <a:defRPr/>
            </a:pPr>
            <a:fld id="{43BF7692-0DB8-433F-B044-FB75BD7732FA}" type="slidenum">
              <a:rPr lang="en-GB"/>
              <a:pPr>
                <a:defRPr/>
              </a:pPr>
              <a:t>‹#›</a:t>
            </a:fld>
            <a:endParaRPr lang="en-GB"/>
          </a:p>
        </p:txBody>
      </p:sp>
      <p:sp>
        <p:nvSpPr>
          <p:cNvPr id="7" name="Rectangle 6"/>
          <p:cNvSpPr/>
          <p:nvPr/>
        </p:nvSpPr>
        <p:spPr>
          <a:xfrm>
            <a:off x="9001125" y="0"/>
            <a:ext cx="142875"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 name="Rectangle 7"/>
          <p:cNvSpPr/>
          <p:nvPr/>
        </p:nvSpPr>
        <p:spPr>
          <a:xfrm>
            <a:off x="9001125" y="1371600"/>
            <a:ext cx="142875"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txStyles>
    <p:titleStyle>
      <a:lvl1pPr algn="l" rtl="0" eaLnBrk="0" fontAlgn="base" hangingPunct="0">
        <a:spcBef>
          <a:spcPct val="0"/>
        </a:spcBef>
        <a:spcAft>
          <a:spcPct val="0"/>
        </a:spcAft>
        <a:defRPr sz="3600" kern="1200" cap="all" spc="-6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Black" pitchFamily="34" charset="0"/>
        </a:defRPr>
      </a:lvl2pPr>
      <a:lvl3pPr algn="l" rtl="0" eaLnBrk="0" fontAlgn="base" hangingPunct="0">
        <a:spcBef>
          <a:spcPct val="0"/>
        </a:spcBef>
        <a:spcAft>
          <a:spcPct val="0"/>
        </a:spcAft>
        <a:defRPr sz="3600">
          <a:solidFill>
            <a:schemeClr val="tx2"/>
          </a:solidFill>
          <a:latin typeface="Arial Black" pitchFamily="34" charset="0"/>
        </a:defRPr>
      </a:lvl3pPr>
      <a:lvl4pPr algn="l" rtl="0" eaLnBrk="0" fontAlgn="base" hangingPunct="0">
        <a:spcBef>
          <a:spcPct val="0"/>
        </a:spcBef>
        <a:spcAft>
          <a:spcPct val="0"/>
        </a:spcAft>
        <a:defRPr sz="3600">
          <a:solidFill>
            <a:schemeClr val="tx2"/>
          </a:solidFill>
          <a:latin typeface="Arial Black" pitchFamily="34" charset="0"/>
        </a:defRPr>
      </a:lvl4pPr>
      <a:lvl5pPr algn="l" rtl="0" eaLnBrk="0" fontAlgn="base" hangingPunct="0">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p:titleStyle>
    <p:bodyStyle>
      <a:lvl1pPr algn="l" rtl="0" eaLnBrk="0" fontAlgn="base" hangingPunct="0">
        <a:spcBef>
          <a:spcPct val="20000"/>
        </a:spcBef>
        <a:spcAft>
          <a:spcPts val="600"/>
        </a:spcAft>
        <a:buFont typeface="Arial"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GB"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GB"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12D8F201-2C08-47EC-98E9-A06E853B02E2}"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21990141"/>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GB"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GB"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12D8F201-2C08-47EC-98E9-A06E853B02E2}"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581458545"/>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11" name="Rectangle 10"/>
          <p:cNvSpPr/>
          <p:nvPr/>
        </p:nvSpPr>
        <p:spPr>
          <a:xfrm rot="21350433">
            <a:off x="-174193" y="4800641"/>
            <a:ext cx="9443836" cy="2387875"/>
          </a:xfrm>
          <a:prstGeom prst="rect">
            <a:avLst/>
          </a:prstGeom>
          <a:solidFill>
            <a:srgbClr val="005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5364" name="TextBox 8"/>
          <p:cNvSpPr txBox="1">
            <a:spLocks noChangeArrowheads="1"/>
          </p:cNvSpPr>
          <p:nvPr/>
        </p:nvSpPr>
        <p:spPr bwMode="auto">
          <a:xfrm>
            <a:off x="1448653" y="5068341"/>
            <a:ext cx="624669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en-US" sz="3600" dirty="0" smtClean="0">
                <a:solidFill>
                  <a:schemeClr val="bg1"/>
                </a:solidFill>
              </a:rPr>
              <a:t>Berlin</a:t>
            </a:r>
            <a:endParaRPr lang="en-GB" altLang="en-US" sz="3600" dirty="0">
              <a:solidFill>
                <a:schemeClr val="bg1"/>
              </a:solidFill>
            </a:endParaRPr>
          </a:p>
          <a:p>
            <a:pPr algn="ctr" eaLnBrk="1" hangingPunct="1">
              <a:spcBef>
                <a:spcPct val="0"/>
              </a:spcBef>
              <a:buFontTx/>
              <a:buNone/>
            </a:pPr>
            <a:r>
              <a:rPr lang="en-GB" altLang="en-US" sz="2400" dirty="0" smtClean="0">
                <a:solidFill>
                  <a:schemeClr val="bg1"/>
                </a:solidFill>
              </a:rPr>
              <a:t>School</a:t>
            </a:r>
            <a:endParaRPr lang="en-GB" altLang="en-US" sz="2400" dirty="0">
              <a:solidFill>
                <a:schemeClr val="bg1"/>
              </a:solidFill>
            </a:endParaRPr>
          </a:p>
          <a:p>
            <a:pPr algn="ctr" eaLnBrk="1" hangingPunct="1">
              <a:spcBef>
                <a:spcPct val="0"/>
              </a:spcBef>
              <a:buFontTx/>
              <a:buNone/>
            </a:pPr>
            <a:r>
              <a:rPr lang="en-GB" altLang="en-US" sz="2400" dirty="0" smtClean="0">
                <a:solidFill>
                  <a:schemeClr val="bg1"/>
                </a:solidFill>
              </a:rPr>
              <a:t>DD – DD MM YYYY</a:t>
            </a:r>
            <a:endParaRPr lang="en-GB" altLang="en-US" sz="2400" dirty="0">
              <a:solidFill>
                <a:schemeClr val="bg1"/>
              </a:solidFill>
            </a:endParaRPr>
          </a:p>
        </p:txBody>
      </p:sp>
      <p:grpSp>
        <p:nvGrpSpPr>
          <p:cNvPr id="8" name="Group 7"/>
          <p:cNvGrpSpPr/>
          <p:nvPr/>
        </p:nvGrpSpPr>
        <p:grpSpPr>
          <a:xfrm>
            <a:off x="738046" y="1"/>
            <a:ext cx="1636514" cy="1768807"/>
            <a:chOff x="3753744" y="1"/>
            <a:chExt cx="1636514" cy="1768807"/>
          </a:xfrm>
        </p:grpSpPr>
        <p:sp>
          <p:nvSpPr>
            <p:cNvPr id="9" name="Pentagon 8"/>
            <p:cNvSpPr/>
            <p:nvPr/>
          </p:nvSpPr>
          <p:spPr>
            <a:xfrm rot="5400000">
              <a:off x="3687597" y="66148"/>
              <a:ext cx="1768807" cy="1636514"/>
            </a:xfrm>
            <a:prstGeom prst="homePlate">
              <a:avLst>
                <a:gd name="adj" fmla="val 3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pic>
          <p:nvPicPr>
            <p:cNvPr id="10" name="Picture 9"/>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002405" y="464688"/>
              <a:ext cx="1139190" cy="61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00779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8594"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0" y="2780928"/>
            <a:ext cx="3020120"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err="1"/>
              <a:t>Wannsee</a:t>
            </a:r>
            <a:r>
              <a:rPr lang="en-GB" sz="1800" dirty="0"/>
              <a:t> Villa</a:t>
            </a:r>
          </a:p>
          <a:p>
            <a:r>
              <a:rPr lang="en-GB" sz="1400" b="0" dirty="0" err="1" smtClean="0"/>
              <a:t>Wannsee</a:t>
            </a:r>
            <a:r>
              <a:rPr lang="en-GB" sz="1400" b="0" dirty="0" smtClean="0"/>
              <a:t> </a:t>
            </a:r>
            <a:r>
              <a:rPr lang="en-GB" sz="1400" b="0" dirty="0"/>
              <a:t>Villa </a:t>
            </a:r>
            <a:r>
              <a:rPr lang="en-GB" sz="1400" b="0" dirty="0" smtClean="0"/>
              <a:t>is where Hitler</a:t>
            </a:r>
            <a:r>
              <a:rPr lang="en-GB" sz="1400" b="0" dirty="0"/>
              <a:t>, senior officials and SS leaders of the Nazi party came up with ‘Final Solution to the Jewish Question’ leading to the extermination of 6 million Jewish people murdered in </a:t>
            </a:r>
            <a:r>
              <a:rPr lang="en-GB" sz="1400" b="0" dirty="0" smtClean="0"/>
              <a:t>WWII.</a:t>
            </a:r>
          </a:p>
          <a:p>
            <a:r>
              <a:rPr lang="en-GB" sz="1400" b="0" dirty="0" smtClean="0"/>
              <a:t>The </a:t>
            </a:r>
            <a:r>
              <a:rPr lang="en-GB" sz="1400" b="0" dirty="0"/>
              <a:t>Villa is now a Holocaust Museum and memorial site.</a:t>
            </a:r>
          </a:p>
        </p:txBody>
      </p:sp>
      <p:grpSp>
        <p:nvGrpSpPr>
          <p:cNvPr id="8" name="Group 7"/>
          <p:cNvGrpSpPr/>
          <p:nvPr/>
        </p:nvGrpSpPr>
        <p:grpSpPr>
          <a:xfrm>
            <a:off x="7289122" y="0"/>
            <a:ext cx="1108075" cy="1196975"/>
            <a:chOff x="830263" y="0"/>
            <a:chExt cx="1108075" cy="1196975"/>
          </a:xfrm>
        </p:grpSpPr>
        <p:sp>
          <p:nvSpPr>
            <p:cNvPr id="9" name="Pentagon 8"/>
            <p:cNvSpPr/>
            <p:nvPr/>
          </p:nvSpPr>
          <p:spPr>
            <a:xfrm rot="5400000">
              <a:off x="785813" y="44450"/>
              <a:ext cx="1196975" cy="1108075"/>
            </a:xfrm>
            <a:prstGeom prst="homePlate">
              <a:avLst>
                <a:gd name="adj" fmla="val 3241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 name="Picture 7"/>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98538" y="287338"/>
              <a:ext cx="76993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11"/>
          <p:cNvSpPr/>
          <p:nvPr/>
        </p:nvSpPr>
        <p:spPr>
          <a:xfrm rot="21350433">
            <a:off x="-182446" y="-176589"/>
            <a:ext cx="4498921" cy="1812357"/>
          </a:xfrm>
          <a:prstGeom prst="rect">
            <a:avLst/>
          </a:prstGeom>
          <a:solidFill>
            <a:srgbClr val="005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6"/>
          <p:cNvSpPr txBox="1">
            <a:spLocks noChangeArrowheads="1"/>
          </p:cNvSpPr>
          <p:nvPr/>
        </p:nvSpPr>
        <p:spPr bwMode="auto">
          <a:xfrm>
            <a:off x="619994" y="557614"/>
            <a:ext cx="258484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charset="0"/>
              <a:defRPr sz="2000" b="1">
                <a:solidFill>
                  <a:schemeClr val="tx1"/>
                </a:solidFill>
                <a:latin typeface="Arial" charset="0"/>
              </a:defRPr>
            </a:lvl1pPr>
            <a:lvl2pPr marL="742950" indent="-285750"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pPr algn="ctr" eaLnBrk="1" hangingPunct="1">
              <a:spcBef>
                <a:spcPct val="0"/>
              </a:spcBef>
              <a:spcAft>
                <a:spcPct val="0"/>
              </a:spcAft>
              <a:buFontTx/>
              <a:buNone/>
            </a:pPr>
            <a:r>
              <a:rPr lang="en-GB" altLang="en-US" sz="2800" b="0" dirty="0" smtClean="0">
                <a:solidFill>
                  <a:schemeClr val="bg1"/>
                </a:solidFill>
                <a:latin typeface="+mn-lt"/>
              </a:rPr>
              <a:t>Day </a:t>
            </a:r>
            <a:r>
              <a:rPr lang="en-GB" altLang="en-US" sz="2800" b="0" dirty="0" smtClean="0">
                <a:solidFill>
                  <a:schemeClr val="bg1"/>
                </a:solidFill>
                <a:latin typeface="+mn-lt"/>
              </a:rPr>
              <a:t>x</a:t>
            </a:r>
            <a:endParaRPr lang="en-GB" altLang="en-US" sz="2800" b="0" dirty="0">
              <a:solidFill>
                <a:schemeClr val="bg1"/>
              </a:solidFill>
              <a:latin typeface="+mn-lt"/>
            </a:endParaRPr>
          </a:p>
        </p:txBody>
      </p:sp>
    </p:spTree>
    <p:extLst>
      <p:ext uri="{BB962C8B-B14F-4D97-AF65-F5344CB8AC3E}">
        <p14:creationId xmlns:p14="http://schemas.microsoft.com/office/powerpoint/2010/main" val="9829127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0" y="2780928"/>
            <a:ext cx="3020120"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err="1">
                <a:solidFill>
                  <a:srgbClr val="1E1E1E"/>
                </a:solidFill>
              </a:rPr>
              <a:t>Fernsehturm</a:t>
            </a:r>
            <a:r>
              <a:rPr lang="en-GB" sz="1800" dirty="0">
                <a:solidFill>
                  <a:srgbClr val="1E1E1E"/>
                </a:solidFill>
              </a:rPr>
              <a:t> TV Tower</a:t>
            </a:r>
          </a:p>
          <a:p>
            <a:r>
              <a:rPr lang="en-GB" sz="1400" b="0" dirty="0" smtClean="0">
                <a:solidFill>
                  <a:srgbClr val="1E1E1E"/>
                </a:solidFill>
              </a:rPr>
              <a:t>This </a:t>
            </a:r>
            <a:r>
              <a:rPr lang="en-GB" sz="1400" b="0" dirty="0">
                <a:solidFill>
                  <a:srgbClr val="1E1E1E"/>
                </a:solidFill>
              </a:rPr>
              <a:t>afternoon you and your group will ascend the TV Tower: built in the sixties by the East German government to demonstrate the power and strength of the socialist </a:t>
            </a:r>
            <a:r>
              <a:rPr lang="en-GB" sz="1400" b="0" dirty="0" smtClean="0">
                <a:solidFill>
                  <a:srgbClr val="1E1E1E"/>
                </a:solidFill>
              </a:rPr>
              <a:t>system.</a:t>
            </a:r>
          </a:p>
          <a:p>
            <a:r>
              <a:rPr lang="en-GB" sz="1400" b="0" dirty="0" smtClean="0">
                <a:solidFill>
                  <a:srgbClr val="1E1E1E"/>
                </a:solidFill>
              </a:rPr>
              <a:t>The </a:t>
            </a:r>
            <a:r>
              <a:rPr lang="en-GB" sz="1400" b="0" dirty="0">
                <a:solidFill>
                  <a:srgbClr val="1E1E1E"/>
                </a:solidFill>
              </a:rPr>
              <a:t>tower is still Berlin's highest structure and offers fantastic views of the city</a:t>
            </a:r>
          </a:p>
          <a:p>
            <a:r>
              <a:rPr lang="en-GB" sz="1400" b="0" dirty="0"/>
              <a:t>Take a moment out in the revolving café at the top!</a:t>
            </a:r>
            <a:endParaRPr lang="en-GB" sz="1400" b="0" dirty="0"/>
          </a:p>
        </p:txBody>
      </p:sp>
      <p:grpSp>
        <p:nvGrpSpPr>
          <p:cNvPr id="8" name="Group 7"/>
          <p:cNvGrpSpPr/>
          <p:nvPr/>
        </p:nvGrpSpPr>
        <p:grpSpPr>
          <a:xfrm>
            <a:off x="7289122" y="0"/>
            <a:ext cx="1108075" cy="1196975"/>
            <a:chOff x="830263" y="0"/>
            <a:chExt cx="1108075" cy="1196975"/>
          </a:xfrm>
        </p:grpSpPr>
        <p:sp>
          <p:nvSpPr>
            <p:cNvPr id="9" name="Pentagon 8"/>
            <p:cNvSpPr/>
            <p:nvPr/>
          </p:nvSpPr>
          <p:spPr>
            <a:xfrm rot="5400000">
              <a:off x="785813" y="44450"/>
              <a:ext cx="1196975" cy="1108075"/>
            </a:xfrm>
            <a:prstGeom prst="homePlate">
              <a:avLst>
                <a:gd name="adj" fmla="val 3241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 name="Picture 7"/>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98538" y="287338"/>
              <a:ext cx="76993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11"/>
          <p:cNvSpPr/>
          <p:nvPr/>
        </p:nvSpPr>
        <p:spPr>
          <a:xfrm rot="21350433">
            <a:off x="-182446" y="-176589"/>
            <a:ext cx="4498921" cy="1812357"/>
          </a:xfrm>
          <a:prstGeom prst="rect">
            <a:avLst/>
          </a:prstGeom>
          <a:solidFill>
            <a:srgbClr val="005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6"/>
          <p:cNvSpPr txBox="1">
            <a:spLocks noChangeArrowheads="1"/>
          </p:cNvSpPr>
          <p:nvPr/>
        </p:nvSpPr>
        <p:spPr bwMode="auto">
          <a:xfrm>
            <a:off x="619994" y="557614"/>
            <a:ext cx="258484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charset="0"/>
              <a:defRPr sz="2000" b="1">
                <a:solidFill>
                  <a:schemeClr val="tx1"/>
                </a:solidFill>
                <a:latin typeface="Arial" charset="0"/>
              </a:defRPr>
            </a:lvl1pPr>
            <a:lvl2pPr marL="742950" indent="-285750"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pPr algn="ctr" eaLnBrk="1" hangingPunct="1">
              <a:spcBef>
                <a:spcPct val="0"/>
              </a:spcBef>
              <a:spcAft>
                <a:spcPct val="0"/>
              </a:spcAft>
              <a:buFontTx/>
              <a:buNone/>
            </a:pPr>
            <a:r>
              <a:rPr lang="en-GB" altLang="en-US" sz="2800" b="0" dirty="0" smtClean="0">
                <a:solidFill>
                  <a:schemeClr val="bg1"/>
                </a:solidFill>
                <a:latin typeface="+mn-lt"/>
              </a:rPr>
              <a:t>Day </a:t>
            </a:r>
            <a:r>
              <a:rPr lang="en-GB" altLang="en-US" sz="2800" b="0" dirty="0" smtClean="0">
                <a:solidFill>
                  <a:schemeClr val="bg1"/>
                </a:solidFill>
                <a:latin typeface="+mn-lt"/>
              </a:rPr>
              <a:t>x</a:t>
            </a:r>
            <a:endParaRPr lang="en-GB" altLang="en-US" sz="2800" b="0" dirty="0">
              <a:solidFill>
                <a:schemeClr val="bg1"/>
              </a:solidFill>
              <a:latin typeface="+mn-lt"/>
            </a:endParaRPr>
          </a:p>
        </p:txBody>
      </p:sp>
    </p:spTree>
    <p:extLst>
      <p:ext uri="{BB962C8B-B14F-4D97-AF65-F5344CB8AC3E}">
        <p14:creationId xmlns:p14="http://schemas.microsoft.com/office/powerpoint/2010/main" val="39985214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2852936"/>
            <a:ext cx="2804096"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smtClean="0"/>
              <a:t>Checkpoint Charlie Museum</a:t>
            </a:r>
          </a:p>
          <a:p>
            <a:r>
              <a:rPr lang="en-GB" sz="1400" b="0" dirty="0" smtClean="0"/>
              <a:t>The </a:t>
            </a:r>
            <a:r>
              <a:rPr lang="en-GB" sz="1400" b="0" dirty="0"/>
              <a:t>Checkpoint Charlie Museum is a private museum in Berlin. It is named after the famous crossing point on the Berlin Wall, and was created to document the so-called "best border security system in the world</a:t>
            </a:r>
            <a:r>
              <a:rPr lang="en-GB" sz="1400" b="0" dirty="0" smtClean="0"/>
              <a:t>".</a:t>
            </a:r>
          </a:p>
        </p:txBody>
      </p:sp>
      <p:grpSp>
        <p:nvGrpSpPr>
          <p:cNvPr id="8" name="Group 7"/>
          <p:cNvGrpSpPr/>
          <p:nvPr/>
        </p:nvGrpSpPr>
        <p:grpSpPr>
          <a:xfrm>
            <a:off x="7289122" y="0"/>
            <a:ext cx="1108075" cy="1196975"/>
            <a:chOff x="830263" y="0"/>
            <a:chExt cx="1108075" cy="1196975"/>
          </a:xfrm>
        </p:grpSpPr>
        <p:sp>
          <p:nvSpPr>
            <p:cNvPr id="9" name="Pentagon 8"/>
            <p:cNvSpPr/>
            <p:nvPr/>
          </p:nvSpPr>
          <p:spPr>
            <a:xfrm rot="5400000">
              <a:off x="785813" y="44450"/>
              <a:ext cx="1196975" cy="1108075"/>
            </a:xfrm>
            <a:prstGeom prst="homePlate">
              <a:avLst>
                <a:gd name="adj" fmla="val 3241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 name="Picture 7"/>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98538" y="287338"/>
              <a:ext cx="76993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11"/>
          <p:cNvSpPr/>
          <p:nvPr/>
        </p:nvSpPr>
        <p:spPr>
          <a:xfrm rot="21350433">
            <a:off x="-182446" y="-176589"/>
            <a:ext cx="4498921" cy="1812357"/>
          </a:xfrm>
          <a:prstGeom prst="rect">
            <a:avLst/>
          </a:prstGeom>
          <a:solidFill>
            <a:srgbClr val="005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6"/>
          <p:cNvSpPr txBox="1">
            <a:spLocks noChangeArrowheads="1"/>
          </p:cNvSpPr>
          <p:nvPr/>
        </p:nvSpPr>
        <p:spPr bwMode="auto">
          <a:xfrm>
            <a:off x="619994" y="557614"/>
            <a:ext cx="258484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charset="0"/>
              <a:defRPr sz="2000" b="1">
                <a:solidFill>
                  <a:schemeClr val="tx1"/>
                </a:solidFill>
                <a:latin typeface="Arial" charset="0"/>
              </a:defRPr>
            </a:lvl1pPr>
            <a:lvl2pPr marL="742950" indent="-285750"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pPr algn="ctr" eaLnBrk="1" hangingPunct="1">
              <a:spcBef>
                <a:spcPct val="0"/>
              </a:spcBef>
              <a:spcAft>
                <a:spcPct val="0"/>
              </a:spcAft>
              <a:buFontTx/>
              <a:buNone/>
            </a:pPr>
            <a:r>
              <a:rPr lang="en-GB" altLang="en-US" sz="2800" b="0" dirty="0" smtClean="0">
                <a:solidFill>
                  <a:schemeClr val="bg1"/>
                </a:solidFill>
                <a:latin typeface="+mn-lt"/>
              </a:rPr>
              <a:t>Day </a:t>
            </a:r>
            <a:r>
              <a:rPr lang="en-GB" altLang="en-US" sz="2800" b="0" dirty="0" smtClean="0">
                <a:solidFill>
                  <a:schemeClr val="bg1"/>
                </a:solidFill>
                <a:latin typeface="+mn-lt"/>
              </a:rPr>
              <a:t>x</a:t>
            </a:r>
            <a:endParaRPr lang="en-GB" altLang="en-US" sz="2800" b="0" dirty="0">
              <a:solidFill>
                <a:schemeClr val="bg1"/>
              </a:solidFill>
              <a:latin typeface="+mn-lt"/>
            </a:endParaRPr>
          </a:p>
        </p:txBody>
      </p:sp>
    </p:spTree>
    <p:extLst>
      <p:ext uri="{BB962C8B-B14F-4D97-AF65-F5344CB8AC3E}">
        <p14:creationId xmlns:p14="http://schemas.microsoft.com/office/powerpoint/2010/main" val="65010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2852936"/>
            <a:ext cx="2804096"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smtClean="0"/>
              <a:t>East Side Gallery</a:t>
            </a:r>
          </a:p>
          <a:p>
            <a:r>
              <a:rPr lang="en-GB" sz="1400" b="0" dirty="0" smtClean="0"/>
              <a:t>Throughout </a:t>
            </a:r>
            <a:r>
              <a:rPr lang="en-GB" sz="1400" b="0" dirty="0"/>
              <a:t>the city you will see a wide range of street art but the Berlin Wall East Side Gallery is where to go if you are a fan. A 1.3 km-long section of the wall is dedicated to art with approximately 106 paintings to see making it the largest open air gallery in the world!</a:t>
            </a:r>
          </a:p>
        </p:txBody>
      </p:sp>
      <p:grpSp>
        <p:nvGrpSpPr>
          <p:cNvPr id="8" name="Group 7"/>
          <p:cNvGrpSpPr/>
          <p:nvPr/>
        </p:nvGrpSpPr>
        <p:grpSpPr>
          <a:xfrm>
            <a:off x="7289122" y="0"/>
            <a:ext cx="1108075" cy="1196975"/>
            <a:chOff x="830263" y="0"/>
            <a:chExt cx="1108075" cy="1196975"/>
          </a:xfrm>
        </p:grpSpPr>
        <p:sp>
          <p:nvSpPr>
            <p:cNvPr id="9" name="Pentagon 8"/>
            <p:cNvSpPr/>
            <p:nvPr/>
          </p:nvSpPr>
          <p:spPr>
            <a:xfrm rot="5400000">
              <a:off x="785813" y="44450"/>
              <a:ext cx="1196975" cy="1108075"/>
            </a:xfrm>
            <a:prstGeom prst="homePlate">
              <a:avLst>
                <a:gd name="adj" fmla="val 3241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 name="Picture 7"/>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98538" y="287338"/>
              <a:ext cx="76993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11"/>
          <p:cNvSpPr/>
          <p:nvPr/>
        </p:nvSpPr>
        <p:spPr>
          <a:xfrm rot="21350433">
            <a:off x="-182446" y="-176589"/>
            <a:ext cx="4498921" cy="1812357"/>
          </a:xfrm>
          <a:prstGeom prst="rect">
            <a:avLst/>
          </a:prstGeom>
          <a:solidFill>
            <a:srgbClr val="005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6"/>
          <p:cNvSpPr txBox="1">
            <a:spLocks noChangeArrowheads="1"/>
          </p:cNvSpPr>
          <p:nvPr/>
        </p:nvSpPr>
        <p:spPr bwMode="auto">
          <a:xfrm>
            <a:off x="619994" y="557614"/>
            <a:ext cx="258484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charset="0"/>
              <a:defRPr sz="2000" b="1">
                <a:solidFill>
                  <a:schemeClr val="tx1"/>
                </a:solidFill>
                <a:latin typeface="Arial" charset="0"/>
              </a:defRPr>
            </a:lvl1pPr>
            <a:lvl2pPr marL="742950" indent="-285750"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pPr algn="ctr" eaLnBrk="1" hangingPunct="1">
              <a:spcBef>
                <a:spcPct val="0"/>
              </a:spcBef>
              <a:spcAft>
                <a:spcPct val="0"/>
              </a:spcAft>
              <a:buFontTx/>
              <a:buNone/>
            </a:pPr>
            <a:r>
              <a:rPr lang="en-GB" altLang="en-US" sz="2800" b="0" dirty="0" smtClean="0">
                <a:solidFill>
                  <a:schemeClr val="bg1"/>
                </a:solidFill>
                <a:latin typeface="+mn-lt"/>
              </a:rPr>
              <a:t>Day </a:t>
            </a:r>
            <a:r>
              <a:rPr lang="en-GB" altLang="en-US" sz="2800" b="0" dirty="0" smtClean="0">
                <a:solidFill>
                  <a:schemeClr val="bg1"/>
                </a:solidFill>
                <a:latin typeface="+mn-lt"/>
              </a:rPr>
              <a:t>x</a:t>
            </a:r>
            <a:endParaRPr lang="en-GB" altLang="en-US" sz="2800" b="0" dirty="0">
              <a:solidFill>
                <a:schemeClr val="bg1"/>
              </a:solidFill>
              <a:latin typeface="+mn-lt"/>
            </a:endParaRPr>
          </a:p>
        </p:txBody>
      </p:sp>
    </p:spTree>
    <p:extLst>
      <p:ext uri="{BB962C8B-B14F-4D97-AF65-F5344CB8AC3E}">
        <p14:creationId xmlns:p14="http://schemas.microsoft.com/office/powerpoint/2010/main" val="3676837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3359"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2420888"/>
            <a:ext cx="2804096"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err="1" smtClean="0"/>
              <a:t>Sachsenhausen</a:t>
            </a:r>
            <a:endParaRPr lang="en-GB" sz="1800" dirty="0" smtClean="0"/>
          </a:p>
          <a:p>
            <a:r>
              <a:rPr lang="en-GB" sz="1400" b="0" dirty="0" smtClean="0"/>
              <a:t>Self-guided tour of the </a:t>
            </a:r>
            <a:r>
              <a:rPr lang="en-GB" sz="1400" b="0" dirty="0"/>
              <a:t>former Nazi concentration Camp at </a:t>
            </a:r>
            <a:r>
              <a:rPr lang="en-GB" sz="1400" b="0" dirty="0" err="1"/>
              <a:t>Sachsenhausen</a:t>
            </a:r>
            <a:r>
              <a:rPr lang="en-GB" sz="1400" b="0" dirty="0"/>
              <a:t>, 31km from Berlin. </a:t>
            </a:r>
            <a:endParaRPr lang="en-GB" sz="1400" b="0" dirty="0" smtClean="0"/>
          </a:p>
          <a:p>
            <a:r>
              <a:rPr lang="en-GB" sz="1400" b="0" dirty="0" smtClean="0"/>
              <a:t>From </a:t>
            </a:r>
            <a:r>
              <a:rPr lang="en-GB" sz="1400" b="0" dirty="0"/>
              <a:t>1936 to 1945 more than 200,000 people were imprisoned here and only 3,000 sick prisoners were liberated in </a:t>
            </a:r>
            <a:r>
              <a:rPr lang="en-GB" sz="1400" b="0" dirty="0" smtClean="0"/>
              <a:t>1945.</a:t>
            </a:r>
          </a:p>
          <a:p>
            <a:r>
              <a:rPr lang="en-GB" sz="1400" b="0" dirty="0" smtClean="0"/>
              <a:t>It </a:t>
            </a:r>
            <a:r>
              <a:rPr lang="en-GB" sz="1400" b="0" dirty="0"/>
              <a:t>is an important historical site for students of 20th century European history and the atrocities perpetrated by the Nazis and then the Soviet Union.</a:t>
            </a:r>
          </a:p>
        </p:txBody>
      </p:sp>
      <p:grpSp>
        <p:nvGrpSpPr>
          <p:cNvPr id="8" name="Group 7"/>
          <p:cNvGrpSpPr/>
          <p:nvPr/>
        </p:nvGrpSpPr>
        <p:grpSpPr>
          <a:xfrm>
            <a:off x="7289122" y="0"/>
            <a:ext cx="1108075" cy="1196975"/>
            <a:chOff x="830263" y="0"/>
            <a:chExt cx="1108075" cy="1196975"/>
          </a:xfrm>
        </p:grpSpPr>
        <p:sp>
          <p:nvSpPr>
            <p:cNvPr id="9" name="Pentagon 8"/>
            <p:cNvSpPr/>
            <p:nvPr/>
          </p:nvSpPr>
          <p:spPr>
            <a:xfrm rot="5400000">
              <a:off x="785813" y="44450"/>
              <a:ext cx="1196975" cy="1108075"/>
            </a:xfrm>
            <a:prstGeom prst="homePlate">
              <a:avLst>
                <a:gd name="adj" fmla="val 3241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 name="Picture 7"/>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98538" y="287338"/>
              <a:ext cx="76993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11"/>
          <p:cNvSpPr/>
          <p:nvPr/>
        </p:nvSpPr>
        <p:spPr>
          <a:xfrm rot="21350433">
            <a:off x="-182446" y="-176589"/>
            <a:ext cx="4498921" cy="1812357"/>
          </a:xfrm>
          <a:prstGeom prst="rect">
            <a:avLst/>
          </a:prstGeom>
          <a:solidFill>
            <a:srgbClr val="005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6"/>
          <p:cNvSpPr txBox="1">
            <a:spLocks noChangeArrowheads="1"/>
          </p:cNvSpPr>
          <p:nvPr/>
        </p:nvSpPr>
        <p:spPr bwMode="auto">
          <a:xfrm>
            <a:off x="619994" y="557614"/>
            <a:ext cx="258484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charset="0"/>
              <a:defRPr sz="2000" b="1">
                <a:solidFill>
                  <a:schemeClr val="tx1"/>
                </a:solidFill>
                <a:latin typeface="Arial" charset="0"/>
              </a:defRPr>
            </a:lvl1pPr>
            <a:lvl2pPr marL="742950" indent="-285750"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pPr algn="ctr" eaLnBrk="1" hangingPunct="1">
              <a:spcBef>
                <a:spcPct val="0"/>
              </a:spcBef>
              <a:spcAft>
                <a:spcPct val="0"/>
              </a:spcAft>
              <a:buFontTx/>
              <a:buNone/>
            </a:pPr>
            <a:r>
              <a:rPr lang="en-GB" altLang="en-US" sz="2800" b="0" dirty="0" smtClean="0">
                <a:solidFill>
                  <a:schemeClr val="bg1"/>
                </a:solidFill>
                <a:latin typeface="+mn-lt"/>
              </a:rPr>
              <a:t>Day </a:t>
            </a:r>
            <a:r>
              <a:rPr lang="en-GB" altLang="en-US" sz="2800" b="0" dirty="0" smtClean="0">
                <a:solidFill>
                  <a:schemeClr val="bg1"/>
                </a:solidFill>
                <a:latin typeface="+mn-lt"/>
              </a:rPr>
              <a:t>x</a:t>
            </a:r>
            <a:endParaRPr lang="en-GB" altLang="en-US" sz="2800" b="0" dirty="0">
              <a:solidFill>
                <a:schemeClr val="bg1"/>
              </a:solidFill>
              <a:latin typeface="+mn-lt"/>
            </a:endParaRPr>
          </a:p>
        </p:txBody>
      </p:sp>
    </p:spTree>
    <p:extLst>
      <p:ext uri="{BB962C8B-B14F-4D97-AF65-F5344CB8AC3E}">
        <p14:creationId xmlns:p14="http://schemas.microsoft.com/office/powerpoint/2010/main" val="35988376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2276872"/>
            <a:ext cx="2804096"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a:t>Bauhaus Archive Museum of Design</a:t>
            </a:r>
          </a:p>
          <a:p>
            <a:r>
              <a:rPr lang="en-GB" sz="1400" b="0" dirty="0" smtClean="0"/>
              <a:t>For </a:t>
            </a:r>
            <a:r>
              <a:rPr lang="en-GB" sz="1400" b="0" dirty="0"/>
              <a:t>anyone with an interest in architecture, design or art, the Bauhaus archive will tell you a story that will fascinate and </a:t>
            </a:r>
            <a:r>
              <a:rPr lang="en-GB" sz="1400" b="0" dirty="0" smtClean="0"/>
              <a:t>inspire.</a:t>
            </a:r>
          </a:p>
          <a:p>
            <a:r>
              <a:rPr lang="en-GB" sz="1400" b="0" dirty="0" smtClean="0"/>
              <a:t>The </a:t>
            </a:r>
            <a:r>
              <a:rPr lang="en-GB" sz="1400" b="0" dirty="0"/>
              <a:t>Bauhaus movement was possibly the most important in the school of architecture over the whole of the 20th Century. From furniture and ceramics to photography, stage pieces and everything in between, you’ll be given an insight into the origins of the movement and its ongoing legacy</a:t>
            </a:r>
            <a:endParaRPr lang="en-GB" sz="1400" b="0" dirty="0"/>
          </a:p>
        </p:txBody>
      </p:sp>
      <p:grpSp>
        <p:nvGrpSpPr>
          <p:cNvPr id="8" name="Group 7"/>
          <p:cNvGrpSpPr/>
          <p:nvPr/>
        </p:nvGrpSpPr>
        <p:grpSpPr>
          <a:xfrm>
            <a:off x="7289122" y="0"/>
            <a:ext cx="1108075" cy="1196975"/>
            <a:chOff x="830263" y="0"/>
            <a:chExt cx="1108075" cy="1196975"/>
          </a:xfrm>
        </p:grpSpPr>
        <p:sp>
          <p:nvSpPr>
            <p:cNvPr id="9" name="Pentagon 8"/>
            <p:cNvSpPr/>
            <p:nvPr/>
          </p:nvSpPr>
          <p:spPr>
            <a:xfrm rot="5400000">
              <a:off x="785813" y="44450"/>
              <a:ext cx="1196975" cy="1108075"/>
            </a:xfrm>
            <a:prstGeom prst="homePlate">
              <a:avLst>
                <a:gd name="adj" fmla="val 3241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 name="Picture 7"/>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98538" y="287338"/>
              <a:ext cx="76993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11"/>
          <p:cNvSpPr/>
          <p:nvPr/>
        </p:nvSpPr>
        <p:spPr>
          <a:xfrm rot="21350433">
            <a:off x="-182446" y="-176589"/>
            <a:ext cx="4498921" cy="1812357"/>
          </a:xfrm>
          <a:prstGeom prst="rect">
            <a:avLst/>
          </a:prstGeom>
          <a:solidFill>
            <a:srgbClr val="005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6"/>
          <p:cNvSpPr txBox="1">
            <a:spLocks noChangeArrowheads="1"/>
          </p:cNvSpPr>
          <p:nvPr/>
        </p:nvSpPr>
        <p:spPr bwMode="auto">
          <a:xfrm>
            <a:off x="619994" y="557614"/>
            <a:ext cx="258484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charset="0"/>
              <a:defRPr sz="2000" b="1">
                <a:solidFill>
                  <a:schemeClr val="tx1"/>
                </a:solidFill>
                <a:latin typeface="Arial" charset="0"/>
              </a:defRPr>
            </a:lvl1pPr>
            <a:lvl2pPr marL="742950" indent="-285750"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pPr algn="ctr" eaLnBrk="1" hangingPunct="1">
              <a:spcBef>
                <a:spcPct val="0"/>
              </a:spcBef>
              <a:spcAft>
                <a:spcPct val="0"/>
              </a:spcAft>
              <a:buFontTx/>
              <a:buNone/>
            </a:pPr>
            <a:r>
              <a:rPr lang="en-GB" altLang="en-US" sz="2800" b="0" dirty="0" smtClean="0">
                <a:solidFill>
                  <a:schemeClr val="bg1"/>
                </a:solidFill>
                <a:latin typeface="+mn-lt"/>
              </a:rPr>
              <a:t>Day </a:t>
            </a:r>
            <a:r>
              <a:rPr lang="en-GB" altLang="en-US" sz="2800" b="0" dirty="0" smtClean="0">
                <a:solidFill>
                  <a:schemeClr val="bg1"/>
                </a:solidFill>
                <a:latin typeface="+mn-lt"/>
              </a:rPr>
              <a:t>x</a:t>
            </a:r>
            <a:endParaRPr lang="en-GB" altLang="en-US" sz="2800" b="0" dirty="0">
              <a:solidFill>
                <a:schemeClr val="bg1"/>
              </a:solidFill>
              <a:latin typeface="+mn-lt"/>
            </a:endParaRPr>
          </a:p>
        </p:txBody>
      </p:sp>
    </p:spTree>
    <p:extLst>
      <p:ext uri="{BB962C8B-B14F-4D97-AF65-F5344CB8AC3E}">
        <p14:creationId xmlns:p14="http://schemas.microsoft.com/office/powerpoint/2010/main" val="11521812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2924944"/>
            <a:ext cx="2804096"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a:t>Topography of Terror</a:t>
            </a:r>
          </a:p>
          <a:p>
            <a:r>
              <a:rPr lang="en-GB" sz="1400" b="0" dirty="0" smtClean="0"/>
              <a:t>Explore </a:t>
            </a:r>
            <a:r>
              <a:rPr lang="en-GB" sz="1400" b="0" dirty="0"/>
              <a:t>the Topography of Terror, a permanent exhibition featuring information on the brutal regime run by Nazi officials and held at the site of buildings where the Gestapo and SS were located from 1933 to 1945</a:t>
            </a:r>
            <a:endParaRPr lang="en-GB" sz="1400" b="0" dirty="0"/>
          </a:p>
        </p:txBody>
      </p:sp>
      <p:grpSp>
        <p:nvGrpSpPr>
          <p:cNvPr id="8" name="Group 7"/>
          <p:cNvGrpSpPr/>
          <p:nvPr/>
        </p:nvGrpSpPr>
        <p:grpSpPr>
          <a:xfrm>
            <a:off x="7289122" y="0"/>
            <a:ext cx="1108075" cy="1196975"/>
            <a:chOff x="830263" y="0"/>
            <a:chExt cx="1108075" cy="1196975"/>
          </a:xfrm>
        </p:grpSpPr>
        <p:sp>
          <p:nvSpPr>
            <p:cNvPr id="9" name="Pentagon 8"/>
            <p:cNvSpPr/>
            <p:nvPr/>
          </p:nvSpPr>
          <p:spPr>
            <a:xfrm rot="5400000">
              <a:off x="785813" y="44450"/>
              <a:ext cx="1196975" cy="1108075"/>
            </a:xfrm>
            <a:prstGeom prst="homePlate">
              <a:avLst>
                <a:gd name="adj" fmla="val 3241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 name="Picture 7"/>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98538" y="287338"/>
              <a:ext cx="76993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11"/>
          <p:cNvSpPr/>
          <p:nvPr/>
        </p:nvSpPr>
        <p:spPr>
          <a:xfrm rot="21350433">
            <a:off x="-182446" y="-176589"/>
            <a:ext cx="4498921" cy="1812357"/>
          </a:xfrm>
          <a:prstGeom prst="rect">
            <a:avLst/>
          </a:prstGeom>
          <a:solidFill>
            <a:srgbClr val="005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6"/>
          <p:cNvSpPr txBox="1">
            <a:spLocks noChangeArrowheads="1"/>
          </p:cNvSpPr>
          <p:nvPr/>
        </p:nvSpPr>
        <p:spPr bwMode="auto">
          <a:xfrm>
            <a:off x="619994" y="557614"/>
            <a:ext cx="258484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charset="0"/>
              <a:defRPr sz="2000" b="1">
                <a:solidFill>
                  <a:schemeClr val="tx1"/>
                </a:solidFill>
                <a:latin typeface="Arial" charset="0"/>
              </a:defRPr>
            </a:lvl1pPr>
            <a:lvl2pPr marL="742950" indent="-285750"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pPr algn="ctr" eaLnBrk="1" hangingPunct="1">
              <a:spcBef>
                <a:spcPct val="0"/>
              </a:spcBef>
              <a:spcAft>
                <a:spcPct val="0"/>
              </a:spcAft>
              <a:buFontTx/>
              <a:buNone/>
            </a:pPr>
            <a:r>
              <a:rPr lang="en-GB" altLang="en-US" sz="2800" b="0" dirty="0" smtClean="0">
                <a:solidFill>
                  <a:schemeClr val="bg1"/>
                </a:solidFill>
                <a:latin typeface="+mn-lt"/>
              </a:rPr>
              <a:t>Day </a:t>
            </a:r>
            <a:r>
              <a:rPr lang="en-GB" altLang="en-US" sz="2800" b="0" dirty="0" smtClean="0">
                <a:solidFill>
                  <a:schemeClr val="bg1"/>
                </a:solidFill>
                <a:latin typeface="+mn-lt"/>
              </a:rPr>
              <a:t>x</a:t>
            </a:r>
            <a:endParaRPr lang="en-GB" altLang="en-US" sz="2800" b="0" dirty="0">
              <a:solidFill>
                <a:schemeClr val="bg1"/>
              </a:solidFill>
              <a:latin typeface="+mn-lt"/>
            </a:endParaRPr>
          </a:p>
        </p:txBody>
      </p:sp>
    </p:spTree>
    <p:extLst>
      <p:ext uri="{BB962C8B-B14F-4D97-AF65-F5344CB8AC3E}">
        <p14:creationId xmlns:p14="http://schemas.microsoft.com/office/powerpoint/2010/main" val="29920112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8867"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2924944"/>
            <a:ext cx="2804096"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a:t>Memorial to the Murdered Jews of Europe</a:t>
            </a:r>
          </a:p>
          <a:p>
            <a:r>
              <a:rPr lang="en-GB" sz="1400" b="0" dirty="0" smtClean="0"/>
              <a:t>Located </a:t>
            </a:r>
            <a:r>
              <a:rPr lang="en-GB" sz="1400" b="0" dirty="0"/>
              <a:t>in the centre of Berlin, the </a:t>
            </a:r>
            <a:r>
              <a:rPr lang="en-GB" sz="1400" b="0" dirty="0" smtClean="0"/>
              <a:t>memorial honours </a:t>
            </a:r>
            <a:r>
              <a:rPr lang="en-GB" sz="1400" b="0" dirty="0"/>
              <a:t>and remembers the six million Jewish victims of the </a:t>
            </a:r>
            <a:r>
              <a:rPr lang="en-GB" sz="1400" b="0" dirty="0" smtClean="0"/>
              <a:t>Holocaust. The striking display features 2,711 </a:t>
            </a:r>
            <a:r>
              <a:rPr lang="en-GB" sz="1400" b="0" dirty="0"/>
              <a:t>concrete blocks, arranged to appear like graves, and is called the Field of </a:t>
            </a:r>
            <a:r>
              <a:rPr lang="en-GB" sz="1400" b="0" dirty="0" smtClean="0"/>
              <a:t>Stelae.</a:t>
            </a:r>
            <a:endParaRPr lang="en-GB" sz="1400" b="0" dirty="0"/>
          </a:p>
        </p:txBody>
      </p:sp>
      <p:grpSp>
        <p:nvGrpSpPr>
          <p:cNvPr id="8" name="Group 7"/>
          <p:cNvGrpSpPr/>
          <p:nvPr/>
        </p:nvGrpSpPr>
        <p:grpSpPr>
          <a:xfrm>
            <a:off x="7289122" y="0"/>
            <a:ext cx="1108075" cy="1196975"/>
            <a:chOff x="830263" y="0"/>
            <a:chExt cx="1108075" cy="1196975"/>
          </a:xfrm>
        </p:grpSpPr>
        <p:sp>
          <p:nvSpPr>
            <p:cNvPr id="9" name="Pentagon 8"/>
            <p:cNvSpPr/>
            <p:nvPr/>
          </p:nvSpPr>
          <p:spPr>
            <a:xfrm rot="5400000">
              <a:off x="785813" y="44450"/>
              <a:ext cx="1196975" cy="1108075"/>
            </a:xfrm>
            <a:prstGeom prst="homePlate">
              <a:avLst>
                <a:gd name="adj" fmla="val 3241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 name="Picture 7"/>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98538" y="287338"/>
              <a:ext cx="76993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11"/>
          <p:cNvSpPr/>
          <p:nvPr/>
        </p:nvSpPr>
        <p:spPr>
          <a:xfrm rot="21350433">
            <a:off x="-182446" y="-176589"/>
            <a:ext cx="4498921" cy="1812357"/>
          </a:xfrm>
          <a:prstGeom prst="rect">
            <a:avLst/>
          </a:prstGeom>
          <a:solidFill>
            <a:srgbClr val="005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6"/>
          <p:cNvSpPr txBox="1">
            <a:spLocks noChangeArrowheads="1"/>
          </p:cNvSpPr>
          <p:nvPr/>
        </p:nvSpPr>
        <p:spPr bwMode="auto">
          <a:xfrm>
            <a:off x="619994" y="557614"/>
            <a:ext cx="258484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charset="0"/>
              <a:defRPr sz="2000" b="1">
                <a:solidFill>
                  <a:schemeClr val="tx1"/>
                </a:solidFill>
                <a:latin typeface="Arial" charset="0"/>
              </a:defRPr>
            </a:lvl1pPr>
            <a:lvl2pPr marL="742950" indent="-285750"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pPr algn="ctr" eaLnBrk="1" hangingPunct="1">
              <a:spcBef>
                <a:spcPct val="0"/>
              </a:spcBef>
              <a:spcAft>
                <a:spcPct val="0"/>
              </a:spcAft>
              <a:buFontTx/>
              <a:buNone/>
            </a:pPr>
            <a:r>
              <a:rPr lang="en-GB" altLang="en-US" sz="2800" b="0" dirty="0" smtClean="0">
                <a:solidFill>
                  <a:schemeClr val="bg1"/>
                </a:solidFill>
                <a:latin typeface="+mn-lt"/>
              </a:rPr>
              <a:t>Day </a:t>
            </a:r>
            <a:r>
              <a:rPr lang="en-GB" altLang="en-US" sz="2800" b="0" dirty="0" smtClean="0">
                <a:solidFill>
                  <a:schemeClr val="bg1"/>
                </a:solidFill>
                <a:latin typeface="+mn-lt"/>
              </a:rPr>
              <a:t>x</a:t>
            </a:r>
            <a:endParaRPr lang="en-GB" altLang="en-US" sz="2800" b="0" dirty="0">
              <a:solidFill>
                <a:schemeClr val="bg1"/>
              </a:solidFill>
              <a:latin typeface="+mn-lt"/>
            </a:endParaRPr>
          </a:p>
        </p:txBody>
      </p:sp>
    </p:spTree>
    <p:extLst>
      <p:ext uri="{BB962C8B-B14F-4D97-AF65-F5344CB8AC3E}">
        <p14:creationId xmlns:p14="http://schemas.microsoft.com/office/powerpoint/2010/main" val="3359203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3140968"/>
            <a:ext cx="2804096"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smtClean="0"/>
              <a:t>Berlin River Cruise</a:t>
            </a:r>
            <a:endParaRPr lang="en-GB" sz="1800" dirty="0"/>
          </a:p>
          <a:p>
            <a:r>
              <a:rPr lang="en-GB" sz="1400" b="0" dirty="0" smtClean="0"/>
              <a:t>Cruise along the Spree River to see Berlin from the water</a:t>
            </a:r>
            <a:endParaRPr lang="en-GB" sz="1400" b="0" dirty="0"/>
          </a:p>
        </p:txBody>
      </p:sp>
      <p:grpSp>
        <p:nvGrpSpPr>
          <p:cNvPr id="8" name="Group 7"/>
          <p:cNvGrpSpPr/>
          <p:nvPr/>
        </p:nvGrpSpPr>
        <p:grpSpPr>
          <a:xfrm>
            <a:off x="7289122" y="0"/>
            <a:ext cx="1108075" cy="1196975"/>
            <a:chOff x="830263" y="0"/>
            <a:chExt cx="1108075" cy="1196975"/>
          </a:xfrm>
        </p:grpSpPr>
        <p:sp>
          <p:nvSpPr>
            <p:cNvPr id="9" name="Pentagon 8"/>
            <p:cNvSpPr/>
            <p:nvPr/>
          </p:nvSpPr>
          <p:spPr>
            <a:xfrm rot="5400000">
              <a:off x="785813" y="44450"/>
              <a:ext cx="1196975" cy="1108075"/>
            </a:xfrm>
            <a:prstGeom prst="homePlate">
              <a:avLst>
                <a:gd name="adj" fmla="val 3241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 name="Picture 7"/>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98538" y="287338"/>
              <a:ext cx="76993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11"/>
          <p:cNvSpPr/>
          <p:nvPr/>
        </p:nvSpPr>
        <p:spPr>
          <a:xfrm rot="21350433">
            <a:off x="-182446" y="-176589"/>
            <a:ext cx="4498921" cy="1812357"/>
          </a:xfrm>
          <a:prstGeom prst="rect">
            <a:avLst/>
          </a:prstGeom>
          <a:solidFill>
            <a:srgbClr val="005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6"/>
          <p:cNvSpPr txBox="1">
            <a:spLocks noChangeArrowheads="1"/>
          </p:cNvSpPr>
          <p:nvPr/>
        </p:nvSpPr>
        <p:spPr bwMode="auto">
          <a:xfrm>
            <a:off x="619994" y="557614"/>
            <a:ext cx="258484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charset="0"/>
              <a:defRPr sz="2000" b="1">
                <a:solidFill>
                  <a:schemeClr val="tx1"/>
                </a:solidFill>
                <a:latin typeface="Arial" charset="0"/>
              </a:defRPr>
            </a:lvl1pPr>
            <a:lvl2pPr marL="742950" indent="-285750"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pPr algn="ctr" eaLnBrk="1" hangingPunct="1">
              <a:spcBef>
                <a:spcPct val="0"/>
              </a:spcBef>
              <a:spcAft>
                <a:spcPct val="0"/>
              </a:spcAft>
              <a:buFontTx/>
              <a:buNone/>
            </a:pPr>
            <a:r>
              <a:rPr lang="en-GB" altLang="en-US" sz="2800" b="0" dirty="0" smtClean="0">
                <a:solidFill>
                  <a:schemeClr val="bg1"/>
                </a:solidFill>
                <a:latin typeface="+mn-lt"/>
              </a:rPr>
              <a:t>Day </a:t>
            </a:r>
            <a:r>
              <a:rPr lang="en-GB" altLang="en-US" sz="2800" b="0" dirty="0" smtClean="0">
                <a:solidFill>
                  <a:schemeClr val="bg1"/>
                </a:solidFill>
                <a:latin typeface="+mn-lt"/>
              </a:rPr>
              <a:t>x</a:t>
            </a:r>
            <a:endParaRPr lang="en-GB" altLang="en-US" sz="2800" b="0" dirty="0">
              <a:solidFill>
                <a:schemeClr val="bg1"/>
              </a:solidFill>
              <a:latin typeface="+mn-lt"/>
            </a:endParaRPr>
          </a:p>
        </p:txBody>
      </p:sp>
    </p:spTree>
    <p:extLst>
      <p:ext uri="{BB962C8B-B14F-4D97-AF65-F5344CB8AC3E}">
        <p14:creationId xmlns:p14="http://schemas.microsoft.com/office/powerpoint/2010/main" val="36667884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2852936"/>
            <a:ext cx="2804096"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smtClean="0"/>
              <a:t>Underground Tour</a:t>
            </a:r>
          </a:p>
          <a:p>
            <a:r>
              <a:rPr lang="en-GB" sz="1400" b="0" dirty="0"/>
              <a:t>Hundreds of people walk past a green door in the </a:t>
            </a:r>
            <a:r>
              <a:rPr lang="en-GB" sz="1400" b="0" dirty="0" err="1"/>
              <a:t>Gesundbrunnen</a:t>
            </a:r>
            <a:r>
              <a:rPr lang="en-GB" sz="1400" b="0" dirty="0"/>
              <a:t> underground railway station, unaware that, behind it, lies a subterranean labyrinth full of history just waiting to be experienced</a:t>
            </a:r>
            <a:r>
              <a:rPr lang="en-GB" sz="1400" b="0" dirty="0" smtClean="0"/>
              <a:t>.</a:t>
            </a:r>
            <a:endParaRPr lang="en-GB" sz="1400" b="0" dirty="0"/>
          </a:p>
          <a:p>
            <a:r>
              <a:rPr lang="en-GB" sz="1400" b="0" dirty="0" smtClean="0"/>
              <a:t>Don your hard hat and head down beneath the city!</a:t>
            </a:r>
            <a:endParaRPr lang="en-GB" sz="1400" b="0" dirty="0"/>
          </a:p>
        </p:txBody>
      </p:sp>
      <p:grpSp>
        <p:nvGrpSpPr>
          <p:cNvPr id="8" name="Group 7"/>
          <p:cNvGrpSpPr/>
          <p:nvPr/>
        </p:nvGrpSpPr>
        <p:grpSpPr>
          <a:xfrm>
            <a:off x="7289122" y="0"/>
            <a:ext cx="1108075" cy="1196975"/>
            <a:chOff x="830263" y="0"/>
            <a:chExt cx="1108075" cy="1196975"/>
          </a:xfrm>
        </p:grpSpPr>
        <p:sp>
          <p:nvSpPr>
            <p:cNvPr id="9" name="Pentagon 8"/>
            <p:cNvSpPr/>
            <p:nvPr/>
          </p:nvSpPr>
          <p:spPr>
            <a:xfrm rot="5400000">
              <a:off x="785813" y="44450"/>
              <a:ext cx="1196975" cy="1108075"/>
            </a:xfrm>
            <a:prstGeom prst="homePlate">
              <a:avLst>
                <a:gd name="adj" fmla="val 3241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 name="Picture 7"/>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98538" y="287338"/>
              <a:ext cx="76993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11"/>
          <p:cNvSpPr/>
          <p:nvPr/>
        </p:nvSpPr>
        <p:spPr>
          <a:xfrm rot="21350433">
            <a:off x="-182446" y="-176589"/>
            <a:ext cx="4498921" cy="1812357"/>
          </a:xfrm>
          <a:prstGeom prst="rect">
            <a:avLst/>
          </a:prstGeom>
          <a:solidFill>
            <a:srgbClr val="005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6"/>
          <p:cNvSpPr txBox="1">
            <a:spLocks noChangeArrowheads="1"/>
          </p:cNvSpPr>
          <p:nvPr/>
        </p:nvSpPr>
        <p:spPr bwMode="auto">
          <a:xfrm>
            <a:off x="619994" y="557614"/>
            <a:ext cx="258484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charset="0"/>
              <a:defRPr sz="2000" b="1">
                <a:solidFill>
                  <a:schemeClr val="tx1"/>
                </a:solidFill>
                <a:latin typeface="Arial" charset="0"/>
              </a:defRPr>
            </a:lvl1pPr>
            <a:lvl2pPr marL="742950" indent="-285750"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pPr algn="ctr" eaLnBrk="1" hangingPunct="1">
              <a:spcBef>
                <a:spcPct val="0"/>
              </a:spcBef>
              <a:spcAft>
                <a:spcPct val="0"/>
              </a:spcAft>
              <a:buFontTx/>
              <a:buNone/>
            </a:pPr>
            <a:r>
              <a:rPr lang="en-GB" altLang="en-US" sz="2800" b="0" dirty="0" smtClean="0">
                <a:solidFill>
                  <a:schemeClr val="bg1"/>
                </a:solidFill>
                <a:latin typeface="+mn-lt"/>
              </a:rPr>
              <a:t>Day </a:t>
            </a:r>
            <a:r>
              <a:rPr lang="en-GB" altLang="en-US" sz="2800" b="0" dirty="0" smtClean="0">
                <a:solidFill>
                  <a:schemeClr val="bg1"/>
                </a:solidFill>
                <a:latin typeface="+mn-lt"/>
              </a:rPr>
              <a:t>x</a:t>
            </a:r>
            <a:endParaRPr lang="en-GB" altLang="en-US" sz="2800" b="0" dirty="0">
              <a:solidFill>
                <a:schemeClr val="bg1"/>
              </a:solidFill>
              <a:latin typeface="+mn-lt"/>
            </a:endParaRPr>
          </a:p>
        </p:txBody>
      </p:sp>
    </p:spTree>
    <p:extLst>
      <p:ext uri="{BB962C8B-B14F-4D97-AF65-F5344CB8AC3E}">
        <p14:creationId xmlns:p14="http://schemas.microsoft.com/office/powerpoint/2010/main" val="169891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1412776"/>
          </a:xfrm>
          <a:prstGeom prst="rect">
            <a:avLst/>
          </a:prstGeom>
          <a:solidFill>
            <a:srgbClr val="F98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rot="21350433">
            <a:off x="474717" y="1060133"/>
            <a:ext cx="8788415" cy="1981473"/>
          </a:xfrm>
          <a:prstGeom prst="rect">
            <a:avLst/>
          </a:prstGeom>
          <a:solidFill>
            <a:srgbClr val="005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3"/>
          <p:cNvSpPr>
            <a:spLocks noGrp="1" noChangeArrowheads="1"/>
          </p:cNvSpPr>
          <p:nvPr>
            <p:ph idx="1"/>
          </p:nvPr>
        </p:nvSpPr>
        <p:spPr>
          <a:xfrm>
            <a:off x="1313638" y="1700808"/>
            <a:ext cx="6786754" cy="880694"/>
          </a:xfrm>
        </p:spPr>
        <p:txBody>
          <a:bodyPr/>
          <a:lstStyle/>
          <a:p>
            <a:pPr marL="160337" indent="0" eaLnBrk="1" hangingPunct="1">
              <a:buClr>
                <a:schemeClr val="bg1"/>
              </a:buClr>
              <a:buNone/>
            </a:pPr>
            <a:r>
              <a:rPr lang="en-GB" sz="1400" dirty="0">
                <a:solidFill>
                  <a:schemeClr val="bg1"/>
                </a:solidFill>
              </a:rPr>
              <a:t>Voyager School Travel specialises in educational school trips where students can learn, thrive and achieve their potential outside the classroom. We believe that every school trip should provide </a:t>
            </a:r>
            <a:r>
              <a:rPr lang="en-GB" sz="1400" dirty="0" smtClean="0">
                <a:solidFill>
                  <a:schemeClr val="bg1"/>
                </a:solidFill>
              </a:rPr>
              <a:t>students </a:t>
            </a:r>
            <a:r>
              <a:rPr lang="en-GB" sz="1400" dirty="0">
                <a:solidFill>
                  <a:schemeClr val="bg1"/>
                </a:solidFill>
              </a:rPr>
              <a:t>with new experiences, learning activities and exposure to local culture with genuine educational benefit.  </a:t>
            </a:r>
            <a:endParaRPr lang="en-GB" altLang="en-US" sz="1300" b="0" dirty="0" smtClean="0">
              <a:solidFill>
                <a:schemeClr val="bg1"/>
              </a:solidFill>
            </a:endParaRPr>
          </a:p>
        </p:txBody>
      </p:sp>
      <p:sp>
        <p:nvSpPr>
          <p:cNvPr id="3" name="TextBox 2"/>
          <p:cNvSpPr txBox="1"/>
          <p:nvPr/>
        </p:nvSpPr>
        <p:spPr>
          <a:xfrm>
            <a:off x="683568" y="390077"/>
            <a:ext cx="6264696" cy="707886"/>
          </a:xfrm>
          <a:prstGeom prst="rect">
            <a:avLst/>
          </a:prstGeom>
          <a:noFill/>
        </p:spPr>
        <p:txBody>
          <a:bodyPr wrap="square" rtlCol="0">
            <a:spAutoFit/>
          </a:bodyPr>
          <a:lstStyle/>
          <a:p>
            <a:r>
              <a:rPr lang="en-GB" sz="4000" dirty="0" smtClean="0">
                <a:solidFill>
                  <a:schemeClr val="bg1"/>
                </a:solidFill>
                <a:latin typeface="+mj-lt"/>
                <a:ea typeface="Segoe UI Symbol" panose="020B0502040204020203" pitchFamily="34" charset="0"/>
                <a:cs typeface="Latha" panose="020B0604020202020204" pitchFamily="34" charset="0"/>
              </a:rPr>
              <a:t>Who we are</a:t>
            </a:r>
            <a:endParaRPr lang="en-GB" sz="4000" dirty="0">
              <a:solidFill>
                <a:schemeClr val="bg1"/>
              </a:solidFill>
              <a:latin typeface="+mj-lt"/>
              <a:ea typeface="Segoe UI Symbol" panose="020B0502040204020203" pitchFamily="34" charset="0"/>
              <a:cs typeface="Latha" panose="020B0604020202020204" pitchFamily="34" charset="0"/>
            </a:endParaRPr>
          </a:p>
        </p:txBody>
      </p:sp>
      <p:sp>
        <p:nvSpPr>
          <p:cNvPr id="7" name="Rectangle 3"/>
          <p:cNvSpPr txBox="1">
            <a:spLocks noChangeArrowheads="1"/>
          </p:cNvSpPr>
          <p:nvPr/>
        </p:nvSpPr>
        <p:spPr bwMode="auto">
          <a:xfrm>
            <a:off x="542020" y="3933056"/>
            <a:ext cx="5813754" cy="196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20000"/>
              </a:spcBef>
              <a:spcAft>
                <a:spcPts val="600"/>
              </a:spcAft>
              <a:buFont typeface="Arial"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285750" indent="-285750" eaLnBrk="1" hangingPunct="1">
              <a:buFont typeface="Wingdings" panose="05000000000000000000" pitchFamily="2" charset="2"/>
              <a:buChar char="ü"/>
            </a:pPr>
            <a:r>
              <a:rPr lang="en-GB" altLang="en-US" sz="1400" b="0" dirty="0" smtClean="0"/>
              <a:t>    Over 35,000 students travel with us each </a:t>
            </a:r>
            <a:r>
              <a:rPr lang="en-GB" altLang="en-US" sz="1400" b="0" dirty="0"/>
              <a:t>year </a:t>
            </a:r>
            <a:endParaRPr lang="en-GB" altLang="en-US" sz="1400" b="0" dirty="0" smtClean="0"/>
          </a:p>
          <a:p>
            <a:pPr marL="285750" indent="-285750" eaLnBrk="1" hangingPunct="1">
              <a:buFont typeface="Wingdings" panose="05000000000000000000" pitchFamily="2" charset="2"/>
              <a:buChar char="ü"/>
            </a:pPr>
            <a:r>
              <a:rPr lang="en-GB" altLang="en-US" sz="1400" b="0" dirty="0" smtClean="0"/>
              <a:t>    Over 120 years combined experience in school travel</a:t>
            </a:r>
          </a:p>
          <a:p>
            <a:pPr marL="285750" indent="-285750" eaLnBrk="1" hangingPunct="1">
              <a:buFont typeface="Wingdings" panose="05000000000000000000" pitchFamily="2" charset="2"/>
              <a:buChar char="ü"/>
            </a:pPr>
            <a:r>
              <a:rPr lang="en-GB" altLang="en-US" sz="1400" b="0" dirty="0" smtClean="0"/>
              <a:t>    3 company owned accommodation centres in France</a:t>
            </a:r>
          </a:p>
          <a:p>
            <a:pPr marL="285750" indent="-285750" eaLnBrk="1" hangingPunct="1">
              <a:buFont typeface="Wingdings" panose="05000000000000000000" pitchFamily="2" charset="2"/>
              <a:buChar char="ü"/>
            </a:pPr>
            <a:r>
              <a:rPr lang="en-GB" altLang="en-US" sz="1400" b="0" dirty="0" smtClean="0"/>
              <a:t>    8 tried &amp; tested programmes across France, Spain and Germany</a:t>
            </a:r>
          </a:p>
          <a:p>
            <a:pPr marL="285750" indent="-285750" eaLnBrk="1" hangingPunct="1">
              <a:buFont typeface="Wingdings" panose="05000000000000000000" pitchFamily="2" charset="2"/>
              <a:buChar char="ü"/>
            </a:pPr>
            <a:r>
              <a:rPr lang="en-GB" altLang="en-US" sz="1400" b="0" dirty="0"/>
              <a:t> </a:t>
            </a:r>
            <a:r>
              <a:rPr lang="en-GB" altLang="en-US" sz="1400" b="0" dirty="0" smtClean="0"/>
              <a:t>   Adventure, Ski and Worldwide divisions</a:t>
            </a:r>
            <a:br>
              <a:rPr lang="en-GB" altLang="en-US" sz="1400" b="0" dirty="0" smtClean="0"/>
            </a:br>
            <a:endParaRPr lang="en-GB" altLang="en-US" sz="1400" b="0" dirty="0" smtClean="0"/>
          </a:p>
        </p:txBody>
      </p:sp>
      <p:grpSp>
        <p:nvGrpSpPr>
          <p:cNvPr id="8" name="Group 7"/>
          <p:cNvGrpSpPr/>
          <p:nvPr/>
        </p:nvGrpSpPr>
        <p:grpSpPr>
          <a:xfrm>
            <a:off x="7289122" y="0"/>
            <a:ext cx="1108075" cy="1196975"/>
            <a:chOff x="830263" y="0"/>
            <a:chExt cx="1108075" cy="1196975"/>
          </a:xfrm>
        </p:grpSpPr>
        <p:sp>
          <p:nvSpPr>
            <p:cNvPr id="11" name="Pentagon 10"/>
            <p:cNvSpPr/>
            <p:nvPr/>
          </p:nvSpPr>
          <p:spPr>
            <a:xfrm rot="5400000">
              <a:off x="785813" y="44450"/>
              <a:ext cx="1196975" cy="1108075"/>
            </a:xfrm>
            <a:prstGeom prst="homePlate">
              <a:avLst>
                <a:gd name="adj" fmla="val 3241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2" name="Picture 7"/>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98538" y="287338"/>
              <a:ext cx="76993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3116607"/>
            <a:ext cx="2176666" cy="1632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216" y="4749504"/>
            <a:ext cx="2176666" cy="1765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3970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2996952"/>
            <a:ext cx="2804096"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err="1"/>
              <a:t>Cinestar</a:t>
            </a:r>
            <a:r>
              <a:rPr lang="en-GB" sz="1800" dirty="0"/>
              <a:t> Berlin &amp; IMAX </a:t>
            </a:r>
            <a:r>
              <a:rPr lang="en-GB" sz="1800" dirty="0" err="1"/>
              <a:t>Potsdamer</a:t>
            </a:r>
            <a:r>
              <a:rPr lang="en-GB" sz="1800" dirty="0"/>
              <a:t> </a:t>
            </a:r>
            <a:r>
              <a:rPr lang="en-GB" sz="1800" dirty="0" err="1" smtClean="0"/>
              <a:t>Platz</a:t>
            </a:r>
            <a:endParaRPr lang="en-GB" sz="1800" dirty="0"/>
          </a:p>
          <a:p>
            <a:r>
              <a:rPr lang="en-GB" sz="1400" b="0" dirty="0"/>
              <a:t>Tonight enjoy a film at </a:t>
            </a:r>
            <a:r>
              <a:rPr lang="en-GB" sz="1400" b="0" dirty="0" err="1"/>
              <a:t>Cinestar</a:t>
            </a:r>
            <a:r>
              <a:rPr lang="en-GB" sz="1400" b="0" dirty="0"/>
              <a:t> Berlin &amp; IMAX, the largest </a:t>
            </a:r>
            <a:r>
              <a:rPr lang="en-GB" sz="1400" b="0" dirty="0" err="1"/>
              <a:t>mullti</a:t>
            </a:r>
            <a:r>
              <a:rPr lang="en-GB" sz="1400" b="0" dirty="0"/>
              <a:t> screen cinema in </a:t>
            </a:r>
            <a:r>
              <a:rPr lang="en-GB" sz="1400" b="0" dirty="0" smtClean="0"/>
              <a:t>Berlin in the bustling Sony centre</a:t>
            </a:r>
            <a:endParaRPr lang="en-GB" sz="1400" b="0" dirty="0"/>
          </a:p>
        </p:txBody>
      </p:sp>
      <p:grpSp>
        <p:nvGrpSpPr>
          <p:cNvPr id="8" name="Group 7"/>
          <p:cNvGrpSpPr/>
          <p:nvPr/>
        </p:nvGrpSpPr>
        <p:grpSpPr>
          <a:xfrm>
            <a:off x="7289122" y="0"/>
            <a:ext cx="1108075" cy="1196975"/>
            <a:chOff x="830263" y="0"/>
            <a:chExt cx="1108075" cy="1196975"/>
          </a:xfrm>
        </p:grpSpPr>
        <p:sp>
          <p:nvSpPr>
            <p:cNvPr id="9" name="Pentagon 8"/>
            <p:cNvSpPr/>
            <p:nvPr/>
          </p:nvSpPr>
          <p:spPr>
            <a:xfrm rot="5400000">
              <a:off x="785813" y="44450"/>
              <a:ext cx="1196975" cy="1108075"/>
            </a:xfrm>
            <a:prstGeom prst="homePlate">
              <a:avLst>
                <a:gd name="adj" fmla="val 3241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 name="Picture 7"/>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98538" y="287338"/>
              <a:ext cx="76993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11"/>
          <p:cNvSpPr/>
          <p:nvPr/>
        </p:nvSpPr>
        <p:spPr>
          <a:xfrm rot="21350433">
            <a:off x="-182446" y="-176589"/>
            <a:ext cx="4498921" cy="1812357"/>
          </a:xfrm>
          <a:prstGeom prst="rect">
            <a:avLst/>
          </a:prstGeom>
          <a:solidFill>
            <a:srgbClr val="005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6"/>
          <p:cNvSpPr txBox="1">
            <a:spLocks noChangeArrowheads="1"/>
          </p:cNvSpPr>
          <p:nvPr/>
        </p:nvSpPr>
        <p:spPr bwMode="auto">
          <a:xfrm>
            <a:off x="619994" y="557614"/>
            <a:ext cx="258484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charset="0"/>
              <a:defRPr sz="2000" b="1">
                <a:solidFill>
                  <a:schemeClr val="tx1"/>
                </a:solidFill>
                <a:latin typeface="Arial" charset="0"/>
              </a:defRPr>
            </a:lvl1pPr>
            <a:lvl2pPr marL="742950" indent="-285750"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pPr algn="ctr" eaLnBrk="1" hangingPunct="1">
              <a:spcBef>
                <a:spcPct val="0"/>
              </a:spcBef>
              <a:spcAft>
                <a:spcPct val="0"/>
              </a:spcAft>
              <a:buFontTx/>
              <a:buNone/>
            </a:pPr>
            <a:r>
              <a:rPr lang="en-GB" altLang="en-US" sz="2800" b="0" dirty="0" smtClean="0">
                <a:solidFill>
                  <a:schemeClr val="bg1"/>
                </a:solidFill>
                <a:latin typeface="+mn-lt"/>
              </a:rPr>
              <a:t>Day </a:t>
            </a:r>
            <a:r>
              <a:rPr lang="en-GB" altLang="en-US" sz="2800" b="0" dirty="0" smtClean="0">
                <a:solidFill>
                  <a:schemeClr val="bg1"/>
                </a:solidFill>
                <a:latin typeface="+mn-lt"/>
              </a:rPr>
              <a:t>x</a:t>
            </a:r>
            <a:endParaRPr lang="en-GB" altLang="en-US" sz="2800" b="0" dirty="0">
              <a:solidFill>
                <a:schemeClr val="bg1"/>
              </a:solidFill>
              <a:latin typeface="+mn-lt"/>
            </a:endParaRPr>
          </a:p>
        </p:txBody>
      </p:sp>
    </p:spTree>
    <p:extLst>
      <p:ext uri="{BB962C8B-B14F-4D97-AF65-F5344CB8AC3E}">
        <p14:creationId xmlns:p14="http://schemas.microsoft.com/office/powerpoint/2010/main" val="578780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528C"/>
        </a:solidFill>
        <a:effectLst/>
      </p:bgPr>
    </p:bg>
    <p:spTree>
      <p:nvGrpSpPr>
        <p:cNvPr id="1" name=""/>
        <p:cNvGrpSpPr/>
        <p:nvPr/>
      </p:nvGrpSpPr>
      <p:grpSpPr>
        <a:xfrm>
          <a:off x="0" y="0"/>
          <a:ext cx="0" cy="0"/>
          <a:chOff x="0" y="0"/>
          <a:chExt cx="0" cy="0"/>
        </a:xfrm>
      </p:grpSpPr>
      <p:pic>
        <p:nvPicPr>
          <p:cNvPr id="23556" name="Picture 8"/>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bwMode="auto">
          <a:xfrm>
            <a:off x="3924865" y="5949950"/>
            <a:ext cx="1294270"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9"/>
          <p:cNvSpPr txBox="1">
            <a:spLocks noChangeArrowheads="1"/>
          </p:cNvSpPr>
          <p:nvPr/>
        </p:nvSpPr>
        <p:spPr bwMode="auto">
          <a:xfrm>
            <a:off x="2519363" y="2852936"/>
            <a:ext cx="410527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en-US" sz="8800" dirty="0">
                <a:solidFill>
                  <a:srgbClr val="FFFFFF"/>
                </a:solidFill>
                <a:latin typeface="Angelina" pitchFamily="2" charset="0"/>
              </a:rPr>
              <a:t>Thank you!</a:t>
            </a:r>
          </a:p>
        </p:txBody>
      </p:sp>
      <p:grpSp>
        <p:nvGrpSpPr>
          <p:cNvPr id="2" name="Group 1"/>
          <p:cNvGrpSpPr/>
          <p:nvPr/>
        </p:nvGrpSpPr>
        <p:grpSpPr>
          <a:xfrm>
            <a:off x="3753744" y="1"/>
            <a:ext cx="1636514" cy="1768807"/>
            <a:chOff x="3753744" y="1"/>
            <a:chExt cx="1636514" cy="1768807"/>
          </a:xfrm>
        </p:grpSpPr>
        <p:sp>
          <p:nvSpPr>
            <p:cNvPr id="6" name="Pentagon 5"/>
            <p:cNvSpPr/>
            <p:nvPr/>
          </p:nvSpPr>
          <p:spPr>
            <a:xfrm rot="5400000">
              <a:off x="3687597" y="66148"/>
              <a:ext cx="1768807" cy="1636514"/>
            </a:xfrm>
            <a:prstGeom prst="homePlate">
              <a:avLst>
                <a:gd name="adj" fmla="val 3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 name="Picture 9"/>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002405" y="464688"/>
              <a:ext cx="1139190" cy="61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27383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1412776"/>
          </a:xfrm>
          <a:prstGeom prst="rect">
            <a:avLst/>
          </a:prstGeom>
          <a:solidFill>
            <a:srgbClr val="F98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0" name="Rectangle 9"/>
          <p:cNvSpPr/>
          <p:nvPr/>
        </p:nvSpPr>
        <p:spPr>
          <a:xfrm rot="21350433">
            <a:off x="-94392" y="5145571"/>
            <a:ext cx="9443836" cy="2189234"/>
          </a:xfrm>
          <a:prstGeom prst="rect">
            <a:avLst/>
          </a:prstGeom>
          <a:solidFill>
            <a:srgbClr val="005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TextBox 2"/>
          <p:cNvSpPr txBox="1"/>
          <p:nvPr/>
        </p:nvSpPr>
        <p:spPr>
          <a:xfrm>
            <a:off x="683568" y="390077"/>
            <a:ext cx="6264696" cy="707886"/>
          </a:xfrm>
          <a:prstGeom prst="rect">
            <a:avLst/>
          </a:prstGeom>
          <a:noFill/>
        </p:spPr>
        <p:txBody>
          <a:bodyPr wrap="square" rtlCol="0">
            <a:spAutoFit/>
          </a:bodyPr>
          <a:lstStyle/>
          <a:p>
            <a:r>
              <a:rPr lang="en-GB" sz="4000" dirty="0" smtClean="0">
                <a:solidFill>
                  <a:srgbClr val="FFFFFF"/>
                </a:solidFill>
                <a:latin typeface="Arial"/>
                <a:ea typeface="Segoe UI Symbol" panose="020B0502040204020203" pitchFamily="34" charset="0"/>
                <a:cs typeface="Latha" panose="020B0604020202020204" pitchFamily="34" charset="0"/>
              </a:rPr>
              <a:t>Health &amp; safety</a:t>
            </a:r>
            <a:endParaRPr lang="en-GB" sz="4000" dirty="0">
              <a:solidFill>
                <a:srgbClr val="FFFFFF"/>
              </a:solidFill>
              <a:latin typeface="Arial"/>
              <a:ea typeface="Segoe UI Symbol" panose="020B0502040204020203" pitchFamily="34" charset="0"/>
              <a:cs typeface="Latha" panose="020B0604020202020204" pitchFamily="34" charset="0"/>
            </a:endParaRPr>
          </a:p>
        </p:txBody>
      </p:sp>
      <p:sp>
        <p:nvSpPr>
          <p:cNvPr id="8" name="Rectangle 3"/>
          <p:cNvSpPr txBox="1">
            <a:spLocks noChangeArrowheads="1"/>
          </p:cNvSpPr>
          <p:nvPr/>
        </p:nvSpPr>
        <p:spPr bwMode="auto">
          <a:xfrm>
            <a:off x="1313638" y="2132856"/>
            <a:ext cx="6858762"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20000"/>
              </a:spcBef>
              <a:spcAft>
                <a:spcPts val="600"/>
              </a:spcAft>
              <a:buFont typeface="Arial" charset="0"/>
              <a:defRPr sz="2000" b="1"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tx2"/>
              </a:buClr>
              <a:buFont typeface="Arial" charset="0"/>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Font typeface="Arial"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Arial"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eaLnBrk="1" hangingPunct="1">
              <a:buFont typeface="Wingdings" panose="05000000000000000000" pitchFamily="2" charset="2"/>
              <a:buChar char="ü"/>
            </a:pPr>
            <a:r>
              <a:rPr lang="en-GB" altLang="en-US" sz="1600" b="0" dirty="0" smtClean="0">
                <a:solidFill>
                  <a:srgbClr val="000000"/>
                </a:solidFill>
              </a:rPr>
              <a:t>    All accommodation audited for health &amp; safety </a:t>
            </a:r>
          </a:p>
          <a:p>
            <a:pPr eaLnBrk="1" hangingPunct="1">
              <a:buFont typeface="Wingdings" panose="05000000000000000000" pitchFamily="2" charset="2"/>
              <a:buChar char="ü"/>
            </a:pPr>
            <a:r>
              <a:rPr lang="en-GB" altLang="en-US" sz="1600" b="0" dirty="0" smtClean="0">
                <a:solidFill>
                  <a:srgbClr val="000000"/>
                </a:solidFill>
              </a:rPr>
              <a:t>    Audited Safety Management System</a:t>
            </a:r>
          </a:p>
          <a:p>
            <a:pPr eaLnBrk="1" hangingPunct="1">
              <a:buFont typeface="Wingdings" panose="05000000000000000000" pitchFamily="2" charset="2"/>
              <a:buChar char="ü"/>
            </a:pPr>
            <a:r>
              <a:rPr lang="en-GB" altLang="en-US" sz="1600" b="0" dirty="0" smtClean="0">
                <a:solidFill>
                  <a:srgbClr val="000000"/>
                </a:solidFill>
              </a:rPr>
              <a:t>    ABTA bonded</a:t>
            </a:r>
          </a:p>
          <a:p>
            <a:pPr eaLnBrk="1" hangingPunct="1">
              <a:buFont typeface="Wingdings" panose="05000000000000000000" pitchFamily="2" charset="2"/>
              <a:buChar char="ü"/>
            </a:pPr>
            <a:r>
              <a:rPr lang="en-GB" altLang="en-US" sz="1600" b="0" dirty="0" smtClean="0">
                <a:solidFill>
                  <a:srgbClr val="000000"/>
                </a:solidFill>
              </a:rPr>
              <a:t>    ATOL protected</a:t>
            </a:r>
          </a:p>
          <a:p>
            <a:pPr eaLnBrk="1" hangingPunct="1">
              <a:buFont typeface="Wingdings" panose="05000000000000000000" pitchFamily="2" charset="2"/>
              <a:buChar char="ü"/>
            </a:pPr>
            <a:r>
              <a:rPr lang="en-GB" altLang="en-US" sz="1600" b="0" dirty="0">
                <a:solidFill>
                  <a:srgbClr val="000000"/>
                </a:solidFill>
              </a:rPr>
              <a:t> </a:t>
            </a:r>
            <a:r>
              <a:rPr lang="en-GB" altLang="en-US" sz="1600" b="0" dirty="0" smtClean="0">
                <a:solidFill>
                  <a:srgbClr val="000000"/>
                </a:solidFill>
              </a:rPr>
              <a:t>   Accredited by LOTC (Council for Learning Outside the Classroom)</a:t>
            </a:r>
          </a:p>
          <a:p>
            <a:pPr eaLnBrk="1" hangingPunct="1">
              <a:buFont typeface="Wingdings" panose="05000000000000000000" pitchFamily="2" charset="2"/>
              <a:buChar char="ü"/>
            </a:pPr>
            <a:r>
              <a:rPr lang="en-GB" altLang="en-US" sz="1600" b="0" dirty="0" smtClean="0">
                <a:solidFill>
                  <a:srgbClr val="000000"/>
                </a:solidFill>
              </a:rPr>
              <a:t>    Assured members of STF (School Travel Forum)</a:t>
            </a:r>
          </a:p>
          <a:p>
            <a:pPr eaLnBrk="1" hangingPunct="1">
              <a:buFont typeface="Wingdings" panose="05000000000000000000" pitchFamily="2" charset="2"/>
              <a:buChar char="ü"/>
            </a:pPr>
            <a:r>
              <a:rPr lang="en-GB" altLang="en-US" sz="1600" b="0" dirty="0" smtClean="0">
                <a:solidFill>
                  <a:srgbClr val="000000"/>
                </a:solidFill>
              </a:rPr>
              <a:t>    AAIAC </a:t>
            </a:r>
            <a:r>
              <a:rPr lang="en-GB" altLang="en-US" sz="1600" b="0" dirty="0" err="1" smtClean="0">
                <a:solidFill>
                  <a:srgbClr val="000000"/>
                </a:solidFill>
              </a:rPr>
              <a:t>Adventuremark</a:t>
            </a:r>
            <a:r>
              <a:rPr lang="en-GB" altLang="en-US" sz="1600" b="0" dirty="0" smtClean="0">
                <a:solidFill>
                  <a:srgbClr val="000000"/>
                </a:solidFill>
              </a:rPr>
              <a:t> holder</a:t>
            </a:r>
            <a:br>
              <a:rPr lang="en-GB" altLang="en-US" sz="1600" b="0" dirty="0" smtClean="0">
                <a:solidFill>
                  <a:srgbClr val="000000"/>
                </a:solidFill>
              </a:rPr>
            </a:br>
            <a:endParaRPr lang="en-GB" altLang="en-US" sz="1600" b="0" dirty="0" smtClean="0">
              <a:solidFill>
                <a:srgbClr val="000000"/>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8049" y="5566075"/>
            <a:ext cx="5227902" cy="743245"/>
          </a:xfrm>
          <a:prstGeom prst="rect">
            <a:avLst/>
          </a:prstGeom>
        </p:spPr>
      </p:pic>
      <p:grpSp>
        <p:nvGrpSpPr>
          <p:cNvPr id="12" name="Group 11"/>
          <p:cNvGrpSpPr/>
          <p:nvPr/>
        </p:nvGrpSpPr>
        <p:grpSpPr>
          <a:xfrm>
            <a:off x="7289122" y="0"/>
            <a:ext cx="1108075" cy="1196975"/>
            <a:chOff x="830263" y="0"/>
            <a:chExt cx="1108075" cy="1196975"/>
          </a:xfrm>
        </p:grpSpPr>
        <p:sp>
          <p:nvSpPr>
            <p:cNvPr id="13" name="Pentagon 12"/>
            <p:cNvSpPr/>
            <p:nvPr/>
          </p:nvSpPr>
          <p:spPr>
            <a:xfrm rot="5400000">
              <a:off x="785813" y="44450"/>
              <a:ext cx="1196975" cy="1108075"/>
            </a:xfrm>
            <a:prstGeom prst="homePlate">
              <a:avLst>
                <a:gd name="adj" fmla="val 3241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pic>
          <p:nvPicPr>
            <p:cNvPr id="14" name="Picture 7"/>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98538" y="287338"/>
              <a:ext cx="76993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63329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3140968"/>
            <a:ext cx="2881312"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smtClean="0"/>
              <a:t>Olympic Stadium</a:t>
            </a:r>
            <a:endParaRPr lang="en-GB" sz="1800" dirty="0" smtClean="0"/>
          </a:p>
          <a:p>
            <a:r>
              <a:rPr lang="en-GB" sz="1400" b="0" dirty="0" smtClean="0"/>
              <a:t>Tour the historic </a:t>
            </a:r>
            <a:r>
              <a:rPr lang="en-GB" sz="1400" b="0" dirty="0" err="1" smtClean="0"/>
              <a:t>Olympiapark</a:t>
            </a:r>
            <a:r>
              <a:rPr lang="en-GB" sz="1400" b="0" dirty="0" smtClean="0"/>
              <a:t> Berlin, the stadium built for the 1936 Summer Olympics.</a:t>
            </a:r>
            <a:endParaRPr lang="en-GB" sz="1400" b="0" dirty="0"/>
          </a:p>
        </p:txBody>
      </p:sp>
      <p:grpSp>
        <p:nvGrpSpPr>
          <p:cNvPr id="8" name="Group 7"/>
          <p:cNvGrpSpPr/>
          <p:nvPr/>
        </p:nvGrpSpPr>
        <p:grpSpPr>
          <a:xfrm>
            <a:off x="7289122" y="0"/>
            <a:ext cx="1108075" cy="1196975"/>
            <a:chOff x="830263" y="0"/>
            <a:chExt cx="1108075" cy="1196975"/>
          </a:xfrm>
        </p:grpSpPr>
        <p:sp>
          <p:nvSpPr>
            <p:cNvPr id="9" name="Pentagon 8"/>
            <p:cNvSpPr/>
            <p:nvPr/>
          </p:nvSpPr>
          <p:spPr>
            <a:xfrm rot="5400000">
              <a:off x="785813" y="44450"/>
              <a:ext cx="1196975" cy="1108075"/>
            </a:xfrm>
            <a:prstGeom prst="homePlate">
              <a:avLst>
                <a:gd name="adj" fmla="val 3241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 name="Picture 7"/>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98538" y="287338"/>
              <a:ext cx="76993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12"/>
          <p:cNvSpPr/>
          <p:nvPr/>
        </p:nvSpPr>
        <p:spPr>
          <a:xfrm rot="21350433">
            <a:off x="-182446" y="-176589"/>
            <a:ext cx="4498921" cy="1812357"/>
          </a:xfrm>
          <a:prstGeom prst="rect">
            <a:avLst/>
          </a:prstGeom>
          <a:solidFill>
            <a:srgbClr val="005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6"/>
          <p:cNvSpPr txBox="1">
            <a:spLocks noChangeArrowheads="1"/>
          </p:cNvSpPr>
          <p:nvPr/>
        </p:nvSpPr>
        <p:spPr bwMode="auto">
          <a:xfrm>
            <a:off x="619994" y="557614"/>
            <a:ext cx="258484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charset="0"/>
              <a:defRPr sz="2000" b="1">
                <a:solidFill>
                  <a:schemeClr val="tx1"/>
                </a:solidFill>
                <a:latin typeface="Arial" charset="0"/>
              </a:defRPr>
            </a:lvl1pPr>
            <a:lvl2pPr marL="742950" indent="-285750"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pPr algn="ctr" eaLnBrk="1" hangingPunct="1">
              <a:spcBef>
                <a:spcPct val="0"/>
              </a:spcBef>
              <a:spcAft>
                <a:spcPct val="0"/>
              </a:spcAft>
              <a:buFontTx/>
              <a:buNone/>
            </a:pPr>
            <a:r>
              <a:rPr lang="en-GB" altLang="en-US" sz="2800" b="0" dirty="0" smtClean="0">
                <a:solidFill>
                  <a:schemeClr val="bg1"/>
                </a:solidFill>
                <a:latin typeface="+mn-lt"/>
              </a:rPr>
              <a:t>Day </a:t>
            </a:r>
            <a:r>
              <a:rPr lang="en-GB" altLang="en-US" sz="2800" b="0" dirty="0" smtClean="0">
                <a:solidFill>
                  <a:schemeClr val="bg1"/>
                </a:solidFill>
                <a:latin typeface="+mn-lt"/>
              </a:rPr>
              <a:t>x</a:t>
            </a:r>
            <a:endParaRPr lang="en-GB" altLang="en-US" sz="2800" b="0" dirty="0">
              <a:solidFill>
                <a:schemeClr val="bg1"/>
              </a:solidFill>
              <a:latin typeface="+mn-lt"/>
            </a:endParaRPr>
          </a:p>
        </p:txBody>
      </p:sp>
    </p:spTree>
    <p:extLst>
      <p:ext uri="{BB962C8B-B14F-4D97-AF65-F5344CB8AC3E}">
        <p14:creationId xmlns:p14="http://schemas.microsoft.com/office/powerpoint/2010/main" val="1844541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2708920"/>
            <a:ext cx="2881312"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smtClean="0"/>
              <a:t>Stasi Museum</a:t>
            </a:r>
          </a:p>
          <a:p>
            <a:r>
              <a:rPr lang="en-GB" sz="1400" b="0" dirty="0" smtClean="0"/>
              <a:t>Students </a:t>
            </a:r>
            <a:r>
              <a:rPr lang="en-GB" sz="1400" b="0" dirty="0"/>
              <a:t>of the Cold War will get a real insight into life in the former East Berlin at the Stasi Museum. This is the centre of the archives from the former East German Security </a:t>
            </a:r>
            <a:r>
              <a:rPr lang="en-GB" sz="1400" b="0" dirty="0" smtClean="0"/>
              <a:t>Services.</a:t>
            </a:r>
          </a:p>
          <a:p>
            <a:r>
              <a:rPr lang="en-GB" sz="1400" b="0" dirty="0" smtClean="0"/>
              <a:t>The </a:t>
            </a:r>
            <a:r>
              <a:rPr lang="en-GB" sz="1400" b="0" dirty="0"/>
              <a:t>centrepiece of the exhibition is the office and working quarters of the former Minister of State Security, the head of Stasi</a:t>
            </a:r>
          </a:p>
        </p:txBody>
      </p:sp>
      <p:grpSp>
        <p:nvGrpSpPr>
          <p:cNvPr id="8" name="Group 7"/>
          <p:cNvGrpSpPr/>
          <p:nvPr/>
        </p:nvGrpSpPr>
        <p:grpSpPr>
          <a:xfrm>
            <a:off x="7289122" y="0"/>
            <a:ext cx="1108075" cy="1196975"/>
            <a:chOff x="830263" y="0"/>
            <a:chExt cx="1108075" cy="1196975"/>
          </a:xfrm>
        </p:grpSpPr>
        <p:sp>
          <p:nvSpPr>
            <p:cNvPr id="9" name="Pentagon 8"/>
            <p:cNvSpPr/>
            <p:nvPr/>
          </p:nvSpPr>
          <p:spPr>
            <a:xfrm rot="5400000">
              <a:off x="785813" y="44450"/>
              <a:ext cx="1196975" cy="1108075"/>
            </a:xfrm>
            <a:prstGeom prst="homePlate">
              <a:avLst>
                <a:gd name="adj" fmla="val 3241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 name="Picture 7"/>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98538" y="287338"/>
              <a:ext cx="76993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12"/>
          <p:cNvSpPr/>
          <p:nvPr/>
        </p:nvSpPr>
        <p:spPr>
          <a:xfrm rot="21350433">
            <a:off x="-182446" y="-176589"/>
            <a:ext cx="4498921" cy="1812357"/>
          </a:xfrm>
          <a:prstGeom prst="rect">
            <a:avLst/>
          </a:prstGeom>
          <a:solidFill>
            <a:srgbClr val="005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6"/>
          <p:cNvSpPr txBox="1">
            <a:spLocks noChangeArrowheads="1"/>
          </p:cNvSpPr>
          <p:nvPr/>
        </p:nvSpPr>
        <p:spPr bwMode="auto">
          <a:xfrm>
            <a:off x="619994" y="557614"/>
            <a:ext cx="258484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charset="0"/>
              <a:defRPr sz="2000" b="1">
                <a:solidFill>
                  <a:schemeClr val="tx1"/>
                </a:solidFill>
                <a:latin typeface="Arial" charset="0"/>
              </a:defRPr>
            </a:lvl1pPr>
            <a:lvl2pPr marL="742950" indent="-285750"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pPr algn="ctr" eaLnBrk="1" hangingPunct="1">
              <a:spcBef>
                <a:spcPct val="0"/>
              </a:spcBef>
              <a:spcAft>
                <a:spcPct val="0"/>
              </a:spcAft>
              <a:buFontTx/>
              <a:buNone/>
            </a:pPr>
            <a:r>
              <a:rPr lang="en-GB" altLang="en-US" sz="2800" b="0" dirty="0" smtClean="0">
                <a:solidFill>
                  <a:schemeClr val="bg1"/>
                </a:solidFill>
                <a:latin typeface="+mn-lt"/>
              </a:rPr>
              <a:t>Day </a:t>
            </a:r>
            <a:r>
              <a:rPr lang="en-GB" altLang="en-US" sz="2800" b="0" dirty="0" smtClean="0">
                <a:solidFill>
                  <a:schemeClr val="bg1"/>
                </a:solidFill>
                <a:latin typeface="+mn-lt"/>
              </a:rPr>
              <a:t>x</a:t>
            </a:r>
            <a:endParaRPr lang="en-GB" altLang="en-US" sz="2800" b="0" dirty="0">
              <a:solidFill>
                <a:schemeClr val="bg1"/>
              </a:solidFill>
              <a:latin typeface="+mn-lt"/>
            </a:endParaRPr>
          </a:p>
        </p:txBody>
      </p:sp>
    </p:spTree>
    <p:extLst>
      <p:ext uri="{BB962C8B-B14F-4D97-AF65-F5344CB8AC3E}">
        <p14:creationId xmlns:p14="http://schemas.microsoft.com/office/powerpoint/2010/main" val="270799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2420888"/>
            <a:ext cx="2881312"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smtClean="0"/>
              <a:t>Museum of Photography</a:t>
            </a:r>
          </a:p>
          <a:p>
            <a:r>
              <a:rPr lang="en-GB" sz="1400" b="0" dirty="0" smtClean="0"/>
              <a:t>This museum is </a:t>
            </a:r>
            <a:r>
              <a:rPr lang="en-GB" sz="1400" b="0" dirty="0"/>
              <a:t>regarded as a </a:t>
            </a:r>
            <a:r>
              <a:rPr lang="en-GB" sz="1400" b="0" dirty="0" smtClean="0"/>
              <a:t>world leader in photography.</a:t>
            </a:r>
          </a:p>
          <a:p>
            <a:r>
              <a:rPr lang="en-GB" sz="1400" b="0" dirty="0" smtClean="0"/>
              <a:t>In </a:t>
            </a:r>
            <a:r>
              <a:rPr lang="en-GB" sz="1400" b="0" dirty="0"/>
              <a:t>the last few years alone, over 700,000 visitors have flocked to see exhibitions organised by the Helmut Newton Foundation, ranging from ‘Sex and Landscapes’ to ‘Newton, </a:t>
            </a:r>
            <a:r>
              <a:rPr lang="en-GB" sz="1400" b="0" dirty="0" err="1"/>
              <a:t>Nachtwey</a:t>
            </a:r>
            <a:r>
              <a:rPr lang="en-GB" sz="1400" b="0" dirty="0"/>
              <a:t>, </a:t>
            </a:r>
            <a:r>
              <a:rPr lang="en-GB" sz="1400" b="0" dirty="0" err="1"/>
              <a:t>Lachapelle</a:t>
            </a:r>
            <a:r>
              <a:rPr lang="en-GB" sz="1400" b="0" dirty="0"/>
              <a:t>: Men, War &amp; Peace’ and ‘</a:t>
            </a:r>
            <a:r>
              <a:rPr lang="en-GB" sz="1400" b="0" dirty="0" err="1"/>
              <a:t>Pigozzi</a:t>
            </a:r>
            <a:r>
              <a:rPr lang="en-GB" sz="1400" b="0" dirty="0"/>
              <a:t> and the Paparazzi’.</a:t>
            </a:r>
          </a:p>
        </p:txBody>
      </p:sp>
      <p:grpSp>
        <p:nvGrpSpPr>
          <p:cNvPr id="8" name="Group 7"/>
          <p:cNvGrpSpPr/>
          <p:nvPr/>
        </p:nvGrpSpPr>
        <p:grpSpPr>
          <a:xfrm>
            <a:off x="7289122" y="0"/>
            <a:ext cx="1108075" cy="1196975"/>
            <a:chOff x="830263" y="0"/>
            <a:chExt cx="1108075" cy="1196975"/>
          </a:xfrm>
        </p:grpSpPr>
        <p:sp>
          <p:nvSpPr>
            <p:cNvPr id="9" name="Pentagon 8"/>
            <p:cNvSpPr/>
            <p:nvPr/>
          </p:nvSpPr>
          <p:spPr>
            <a:xfrm rot="5400000">
              <a:off x="785813" y="44450"/>
              <a:ext cx="1196975" cy="1108075"/>
            </a:xfrm>
            <a:prstGeom prst="homePlate">
              <a:avLst>
                <a:gd name="adj" fmla="val 3241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 name="Picture 7"/>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98538" y="287338"/>
              <a:ext cx="76993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11"/>
          <p:cNvSpPr/>
          <p:nvPr/>
        </p:nvSpPr>
        <p:spPr>
          <a:xfrm rot="21350433">
            <a:off x="-182446" y="-176589"/>
            <a:ext cx="4498921" cy="1812357"/>
          </a:xfrm>
          <a:prstGeom prst="rect">
            <a:avLst/>
          </a:prstGeom>
          <a:solidFill>
            <a:srgbClr val="005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6"/>
          <p:cNvSpPr txBox="1">
            <a:spLocks noChangeArrowheads="1"/>
          </p:cNvSpPr>
          <p:nvPr/>
        </p:nvSpPr>
        <p:spPr bwMode="auto">
          <a:xfrm>
            <a:off x="619994" y="557614"/>
            <a:ext cx="258484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charset="0"/>
              <a:defRPr sz="2000" b="1">
                <a:solidFill>
                  <a:schemeClr val="tx1"/>
                </a:solidFill>
                <a:latin typeface="Arial" charset="0"/>
              </a:defRPr>
            </a:lvl1pPr>
            <a:lvl2pPr marL="742950" indent="-285750"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pPr algn="ctr" eaLnBrk="1" hangingPunct="1">
              <a:spcBef>
                <a:spcPct val="0"/>
              </a:spcBef>
              <a:spcAft>
                <a:spcPct val="0"/>
              </a:spcAft>
              <a:buFontTx/>
              <a:buNone/>
            </a:pPr>
            <a:r>
              <a:rPr lang="en-GB" altLang="en-US" sz="2800" b="0" dirty="0" smtClean="0">
                <a:solidFill>
                  <a:schemeClr val="bg1"/>
                </a:solidFill>
                <a:latin typeface="+mn-lt"/>
              </a:rPr>
              <a:t>Day </a:t>
            </a:r>
            <a:r>
              <a:rPr lang="en-GB" altLang="en-US" sz="2800" b="0" dirty="0" smtClean="0">
                <a:solidFill>
                  <a:schemeClr val="bg1"/>
                </a:solidFill>
                <a:latin typeface="+mn-lt"/>
              </a:rPr>
              <a:t>x</a:t>
            </a:r>
            <a:endParaRPr lang="en-GB" altLang="en-US" sz="2800" b="0" dirty="0">
              <a:solidFill>
                <a:schemeClr val="bg1"/>
              </a:solidFill>
              <a:latin typeface="+mn-lt"/>
            </a:endParaRPr>
          </a:p>
        </p:txBody>
      </p:sp>
    </p:spTree>
    <p:extLst>
      <p:ext uri="{BB962C8B-B14F-4D97-AF65-F5344CB8AC3E}">
        <p14:creationId xmlns:p14="http://schemas.microsoft.com/office/powerpoint/2010/main" val="1618035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0" y="2780928"/>
            <a:ext cx="3164135"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smtClean="0">
                <a:solidFill>
                  <a:srgbClr val="1E1E1E"/>
                </a:solidFill>
              </a:rPr>
              <a:t>Reichstag</a:t>
            </a:r>
          </a:p>
          <a:p>
            <a:r>
              <a:rPr lang="en-GB" sz="1400" b="0" dirty="0">
                <a:solidFill>
                  <a:srgbClr val="1E1E1E"/>
                </a:solidFill>
              </a:rPr>
              <a:t>Explore the Old and New Reichstag to get a sense of political Germany. The restored older structure contrasts beautifully with the new </a:t>
            </a:r>
            <a:r>
              <a:rPr lang="en-GB" sz="1400" b="0" dirty="0" smtClean="0">
                <a:solidFill>
                  <a:srgbClr val="1E1E1E"/>
                </a:solidFill>
              </a:rPr>
              <a:t>Reichstag.</a:t>
            </a:r>
          </a:p>
          <a:p>
            <a:r>
              <a:rPr lang="en-GB" sz="1400" b="0" dirty="0" smtClean="0">
                <a:solidFill>
                  <a:srgbClr val="1E1E1E"/>
                </a:solidFill>
              </a:rPr>
              <a:t>The </a:t>
            </a:r>
            <a:r>
              <a:rPr lang="en-GB" sz="1400" b="0" dirty="0">
                <a:solidFill>
                  <a:srgbClr val="1E1E1E"/>
                </a:solidFill>
              </a:rPr>
              <a:t>striking glass dome symbolises the transparency of the democratic process in Germany and how </a:t>
            </a:r>
            <a:r>
              <a:rPr lang="en-GB" sz="1400" b="0" dirty="0" smtClean="0">
                <a:solidFill>
                  <a:srgbClr val="1E1E1E"/>
                </a:solidFill>
              </a:rPr>
              <a:t>far </a:t>
            </a:r>
            <a:r>
              <a:rPr lang="en-GB" sz="1400" b="0" dirty="0">
                <a:solidFill>
                  <a:srgbClr val="1E1E1E"/>
                </a:solidFill>
              </a:rPr>
              <a:t>it has </a:t>
            </a:r>
            <a:r>
              <a:rPr lang="en-GB" sz="1400" b="0" dirty="0" smtClean="0">
                <a:solidFill>
                  <a:srgbClr val="1E1E1E"/>
                </a:solidFill>
              </a:rPr>
              <a:t>come since </a:t>
            </a:r>
            <a:r>
              <a:rPr lang="en-GB" sz="1400" b="0" dirty="0">
                <a:solidFill>
                  <a:srgbClr val="1E1E1E"/>
                </a:solidFill>
              </a:rPr>
              <a:t>its darker days throughout </a:t>
            </a:r>
            <a:r>
              <a:rPr lang="en-GB" sz="1400" b="0" dirty="0" smtClean="0">
                <a:solidFill>
                  <a:srgbClr val="1E1E1E"/>
                </a:solidFill>
              </a:rPr>
              <a:t>the </a:t>
            </a:r>
            <a:r>
              <a:rPr lang="en-GB" sz="1400" b="0" dirty="0">
                <a:solidFill>
                  <a:srgbClr val="1E1E1E"/>
                </a:solidFill>
              </a:rPr>
              <a:t>20th century</a:t>
            </a:r>
            <a:r>
              <a:rPr lang="en-GB" sz="1400" b="0" dirty="0" smtClean="0">
                <a:solidFill>
                  <a:srgbClr val="1E1E1E"/>
                </a:solidFill>
              </a:rPr>
              <a:t>.</a:t>
            </a:r>
          </a:p>
        </p:txBody>
      </p:sp>
      <p:grpSp>
        <p:nvGrpSpPr>
          <p:cNvPr id="8" name="Group 7"/>
          <p:cNvGrpSpPr/>
          <p:nvPr/>
        </p:nvGrpSpPr>
        <p:grpSpPr>
          <a:xfrm>
            <a:off x="7289122" y="0"/>
            <a:ext cx="1108075" cy="1196975"/>
            <a:chOff x="830263" y="0"/>
            <a:chExt cx="1108075" cy="1196975"/>
          </a:xfrm>
        </p:grpSpPr>
        <p:sp>
          <p:nvSpPr>
            <p:cNvPr id="9" name="Pentagon 8"/>
            <p:cNvSpPr/>
            <p:nvPr/>
          </p:nvSpPr>
          <p:spPr>
            <a:xfrm rot="5400000">
              <a:off x="785813" y="44450"/>
              <a:ext cx="1196975" cy="1108075"/>
            </a:xfrm>
            <a:prstGeom prst="homePlate">
              <a:avLst>
                <a:gd name="adj" fmla="val 3241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 name="Picture 7"/>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98538" y="287338"/>
              <a:ext cx="76993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Rectangle 10"/>
          <p:cNvSpPr/>
          <p:nvPr/>
        </p:nvSpPr>
        <p:spPr>
          <a:xfrm rot="21350433">
            <a:off x="-182446" y="-176589"/>
            <a:ext cx="4498921" cy="1812357"/>
          </a:xfrm>
          <a:prstGeom prst="rect">
            <a:avLst/>
          </a:prstGeom>
          <a:solidFill>
            <a:srgbClr val="005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6"/>
          <p:cNvSpPr txBox="1">
            <a:spLocks noChangeArrowheads="1"/>
          </p:cNvSpPr>
          <p:nvPr/>
        </p:nvSpPr>
        <p:spPr bwMode="auto">
          <a:xfrm>
            <a:off x="619994" y="557614"/>
            <a:ext cx="258484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charset="0"/>
              <a:defRPr sz="2000" b="1">
                <a:solidFill>
                  <a:schemeClr val="tx1"/>
                </a:solidFill>
                <a:latin typeface="Arial" charset="0"/>
              </a:defRPr>
            </a:lvl1pPr>
            <a:lvl2pPr marL="742950" indent="-285750"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pPr algn="ctr" eaLnBrk="1" hangingPunct="1">
              <a:spcBef>
                <a:spcPct val="0"/>
              </a:spcBef>
              <a:spcAft>
                <a:spcPct val="0"/>
              </a:spcAft>
              <a:buFontTx/>
              <a:buNone/>
            </a:pPr>
            <a:r>
              <a:rPr lang="en-GB" altLang="en-US" sz="2800" b="0" dirty="0" smtClean="0">
                <a:solidFill>
                  <a:schemeClr val="bg1"/>
                </a:solidFill>
                <a:latin typeface="+mn-lt"/>
              </a:rPr>
              <a:t>Day </a:t>
            </a:r>
            <a:r>
              <a:rPr lang="en-GB" altLang="en-US" sz="2800" b="0" dirty="0" smtClean="0">
                <a:solidFill>
                  <a:schemeClr val="bg1"/>
                </a:solidFill>
                <a:latin typeface="+mn-lt"/>
              </a:rPr>
              <a:t>x</a:t>
            </a:r>
            <a:endParaRPr lang="en-GB" altLang="en-US" sz="2800" b="0" dirty="0">
              <a:solidFill>
                <a:schemeClr val="bg1"/>
              </a:solidFill>
              <a:latin typeface="+mn-lt"/>
            </a:endParaRPr>
          </a:p>
        </p:txBody>
      </p:sp>
    </p:spTree>
    <p:extLst>
      <p:ext uri="{BB962C8B-B14F-4D97-AF65-F5344CB8AC3E}">
        <p14:creationId xmlns:p14="http://schemas.microsoft.com/office/powerpoint/2010/main" val="10407351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6613"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1" y="3068960"/>
            <a:ext cx="2881312"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600" dirty="0" smtClean="0">
                <a:solidFill>
                  <a:srgbClr val="1E1E1E"/>
                </a:solidFill>
              </a:rPr>
              <a:t>Brandenburg Gate</a:t>
            </a:r>
          </a:p>
          <a:p>
            <a:r>
              <a:rPr lang="en-GB" sz="1400" b="0" dirty="0" smtClean="0">
                <a:solidFill>
                  <a:srgbClr val="1E1E1E"/>
                </a:solidFill>
              </a:rPr>
              <a:t>One of the most recognisable German  landmarks, </a:t>
            </a:r>
            <a:r>
              <a:rPr lang="en-GB" sz="1400" b="0" dirty="0">
                <a:solidFill>
                  <a:srgbClr val="1E1E1E"/>
                </a:solidFill>
              </a:rPr>
              <a:t>Brandenburg Gate </a:t>
            </a:r>
            <a:r>
              <a:rPr lang="en-GB" sz="1400" b="0" dirty="0" smtClean="0">
                <a:solidFill>
                  <a:srgbClr val="1E1E1E"/>
                </a:solidFill>
              </a:rPr>
              <a:t>was a </a:t>
            </a:r>
            <a:r>
              <a:rPr lang="en-GB" sz="1400" b="0" dirty="0">
                <a:solidFill>
                  <a:srgbClr val="1E1E1E"/>
                </a:solidFill>
              </a:rPr>
              <a:t>symbol of Berlin and German division during the Cold War, it is now a national symbol of peace and unity.</a:t>
            </a:r>
            <a:endParaRPr lang="en-GB" sz="1400" b="0" dirty="0" smtClean="0">
              <a:solidFill>
                <a:srgbClr val="1E1E1E"/>
              </a:solidFill>
            </a:endParaRPr>
          </a:p>
        </p:txBody>
      </p:sp>
      <p:grpSp>
        <p:nvGrpSpPr>
          <p:cNvPr id="8" name="Group 7"/>
          <p:cNvGrpSpPr/>
          <p:nvPr/>
        </p:nvGrpSpPr>
        <p:grpSpPr>
          <a:xfrm>
            <a:off x="7289122" y="0"/>
            <a:ext cx="1108075" cy="1196975"/>
            <a:chOff x="830263" y="0"/>
            <a:chExt cx="1108075" cy="1196975"/>
          </a:xfrm>
        </p:grpSpPr>
        <p:sp>
          <p:nvSpPr>
            <p:cNvPr id="9" name="Pentagon 8"/>
            <p:cNvSpPr/>
            <p:nvPr/>
          </p:nvSpPr>
          <p:spPr>
            <a:xfrm rot="5400000">
              <a:off x="785813" y="44450"/>
              <a:ext cx="1196975" cy="1108075"/>
            </a:xfrm>
            <a:prstGeom prst="homePlate">
              <a:avLst>
                <a:gd name="adj" fmla="val 3241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 name="Picture 7"/>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98538" y="287338"/>
              <a:ext cx="76993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11"/>
          <p:cNvSpPr/>
          <p:nvPr/>
        </p:nvSpPr>
        <p:spPr>
          <a:xfrm rot="21350433">
            <a:off x="-182446" y="-176589"/>
            <a:ext cx="4498921" cy="1812357"/>
          </a:xfrm>
          <a:prstGeom prst="rect">
            <a:avLst/>
          </a:prstGeom>
          <a:solidFill>
            <a:srgbClr val="005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6"/>
          <p:cNvSpPr txBox="1">
            <a:spLocks noChangeArrowheads="1"/>
          </p:cNvSpPr>
          <p:nvPr/>
        </p:nvSpPr>
        <p:spPr bwMode="auto">
          <a:xfrm>
            <a:off x="619994" y="557614"/>
            <a:ext cx="258484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charset="0"/>
              <a:defRPr sz="2000" b="1">
                <a:solidFill>
                  <a:schemeClr val="tx1"/>
                </a:solidFill>
                <a:latin typeface="Arial" charset="0"/>
              </a:defRPr>
            </a:lvl1pPr>
            <a:lvl2pPr marL="742950" indent="-285750"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pPr algn="ctr" eaLnBrk="1" hangingPunct="1">
              <a:spcBef>
                <a:spcPct val="0"/>
              </a:spcBef>
              <a:spcAft>
                <a:spcPct val="0"/>
              </a:spcAft>
              <a:buFontTx/>
              <a:buNone/>
            </a:pPr>
            <a:r>
              <a:rPr lang="en-GB" altLang="en-US" sz="2800" b="0" dirty="0" smtClean="0">
                <a:solidFill>
                  <a:schemeClr val="bg1"/>
                </a:solidFill>
                <a:latin typeface="+mn-lt"/>
              </a:rPr>
              <a:t>Day </a:t>
            </a:r>
            <a:r>
              <a:rPr lang="en-GB" altLang="en-US" sz="2800" b="0" dirty="0" smtClean="0">
                <a:solidFill>
                  <a:schemeClr val="bg1"/>
                </a:solidFill>
                <a:latin typeface="+mn-lt"/>
              </a:rPr>
              <a:t>x</a:t>
            </a:r>
            <a:endParaRPr lang="en-GB" altLang="en-US" sz="2800" b="0" dirty="0">
              <a:solidFill>
                <a:schemeClr val="bg1"/>
              </a:solidFill>
              <a:latin typeface="+mn-lt"/>
            </a:endParaRPr>
          </a:p>
        </p:txBody>
      </p:sp>
    </p:spTree>
    <p:extLst>
      <p:ext uri="{BB962C8B-B14F-4D97-AF65-F5344CB8AC3E}">
        <p14:creationId xmlns:p14="http://schemas.microsoft.com/office/powerpoint/2010/main" val="2270682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3"/>
          <p:cNvSpPr txBox="1">
            <a:spLocks noChangeArrowheads="1"/>
          </p:cNvSpPr>
          <p:nvPr/>
        </p:nvSpPr>
        <p:spPr bwMode="auto">
          <a:xfrm>
            <a:off x="471760" y="2492896"/>
            <a:ext cx="3020120"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ts val="600"/>
              </a:spcAft>
              <a:buFont typeface="Arial" charset="0"/>
              <a:defRPr sz="2000" b="1">
                <a:solidFill>
                  <a:schemeClr val="tx1"/>
                </a:solidFill>
                <a:latin typeface="Arial" charset="0"/>
              </a:defRPr>
            </a:lvl1pPr>
            <a:lvl2pPr indent="-182563"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r>
              <a:rPr lang="en-GB" sz="1800" dirty="0"/>
              <a:t>New National Gallery</a:t>
            </a:r>
          </a:p>
          <a:p>
            <a:r>
              <a:rPr lang="en-GB" sz="1400" b="0" dirty="0"/>
              <a:t>The New National Gallery is dedicated to modern art and is free to visit.</a:t>
            </a:r>
          </a:p>
          <a:p>
            <a:r>
              <a:rPr lang="en-GB" sz="1400" b="0" dirty="0"/>
              <a:t>The focus of the collection is on works by representatives of cubism, expressionists, of the Bauhaus, surrealism of the Group Zero and of American </a:t>
            </a:r>
            <a:r>
              <a:rPr lang="en-GB" sz="1400" b="0" dirty="0" err="1"/>
              <a:t>color</a:t>
            </a:r>
            <a:r>
              <a:rPr lang="en-GB" sz="1400" b="0" dirty="0"/>
              <a:t>-field painting as well as artists like Pablo Picasso, Ernst Ludwig Kirchner, Paul Klee, Max </a:t>
            </a:r>
            <a:r>
              <a:rPr lang="en-GB" sz="1400" b="0" dirty="0" err="1"/>
              <a:t>Beckmann,Otto</a:t>
            </a:r>
            <a:r>
              <a:rPr lang="en-GB" sz="1400" b="0" dirty="0"/>
              <a:t> Dix and from the era after 1945 Yves Klein, Lucio Fontana, Barnett Newman, Morris Louis, etc.</a:t>
            </a:r>
          </a:p>
        </p:txBody>
      </p:sp>
      <p:grpSp>
        <p:nvGrpSpPr>
          <p:cNvPr id="8" name="Group 7"/>
          <p:cNvGrpSpPr/>
          <p:nvPr/>
        </p:nvGrpSpPr>
        <p:grpSpPr>
          <a:xfrm>
            <a:off x="7289122" y="0"/>
            <a:ext cx="1108075" cy="1196975"/>
            <a:chOff x="830263" y="0"/>
            <a:chExt cx="1108075" cy="1196975"/>
          </a:xfrm>
        </p:grpSpPr>
        <p:sp>
          <p:nvSpPr>
            <p:cNvPr id="9" name="Pentagon 8"/>
            <p:cNvSpPr/>
            <p:nvPr/>
          </p:nvSpPr>
          <p:spPr>
            <a:xfrm rot="5400000">
              <a:off x="785813" y="44450"/>
              <a:ext cx="1196975" cy="1108075"/>
            </a:xfrm>
            <a:prstGeom prst="homePlate">
              <a:avLst>
                <a:gd name="adj" fmla="val 32412"/>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 name="Picture 7"/>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98538" y="287338"/>
              <a:ext cx="76993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11"/>
          <p:cNvSpPr/>
          <p:nvPr/>
        </p:nvSpPr>
        <p:spPr>
          <a:xfrm rot="21350433">
            <a:off x="-182446" y="-176589"/>
            <a:ext cx="4498921" cy="1812357"/>
          </a:xfrm>
          <a:prstGeom prst="rect">
            <a:avLst/>
          </a:prstGeom>
          <a:solidFill>
            <a:srgbClr val="005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6"/>
          <p:cNvSpPr txBox="1">
            <a:spLocks noChangeArrowheads="1"/>
          </p:cNvSpPr>
          <p:nvPr/>
        </p:nvSpPr>
        <p:spPr bwMode="auto">
          <a:xfrm>
            <a:off x="619994" y="557614"/>
            <a:ext cx="258484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600"/>
              </a:spcAft>
              <a:buFont typeface="Arial" charset="0"/>
              <a:defRPr sz="2000" b="1">
                <a:solidFill>
                  <a:schemeClr val="tx1"/>
                </a:solidFill>
                <a:latin typeface="Arial" charset="0"/>
              </a:defRPr>
            </a:lvl1pPr>
            <a:lvl2pPr marL="742950" indent="-285750" eaLnBrk="0" hangingPunct="0">
              <a:spcBef>
                <a:spcPct val="20000"/>
              </a:spcBef>
              <a:buClr>
                <a:schemeClr val="tx2"/>
              </a:buClr>
              <a:buFont typeface="Arial" charset="0"/>
              <a:buChar char="•"/>
              <a:defRPr sz="2000">
                <a:solidFill>
                  <a:schemeClr val="tx1"/>
                </a:solidFill>
                <a:latin typeface="Arial" charset="0"/>
              </a:defRPr>
            </a:lvl2pPr>
            <a:lvl3pPr marL="1143000" indent="-228600" eaLnBrk="0" hangingPunct="0">
              <a:spcBef>
                <a:spcPct val="20000"/>
              </a:spcBef>
              <a:buClr>
                <a:schemeClr val="tx2"/>
              </a:buClr>
              <a:buFont typeface="Arial" charset="0"/>
              <a:buChar char="•"/>
              <a:defRPr>
                <a:solidFill>
                  <a:schemeClr val="tx1"/>
                </a:solidFill>
                <a:latin typeface="Arial" charset="0"/>
              </a:defRPr>
            </a:lvl3pPr>
            <a:lvl4pPr marL="1600200" indent="-228600" eaLnBrk="0" hangingPunct="0">
              <a:spcBef>
                <a:spcPct val="20000"/>
              </a:spcBef>
              <a:buClr>
                <a:schemeClr val="tx2"/>
              </a:buClr>
              <a:buFont typeface="Arial" charset="0"/>
              <a:buChar char="•"/>
              <a:defRPr>
                <a:solidFill>
                  <a:schemeClr val="tx1"/>
                </a:solidFill>
                <a:latin typeface="Arial" charset="0"/>
              </a:defRPr>
            </a:lvl4pPr>
            <a:lvl5pPr marL="2057400" indent="-228600" eaLnBrk="0" hangingPunct="0">
              <a:spcBef>
                <a:spcPct val="20000"/>
              </a:spcBef>
              <a:buClr>
                <a:schemeClr val="tx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tx2"/>
              </a:buClr>
              <a:buFont typeface="Arial" charset="0"/>
              <a:buChar char="•"/>
              <a:defRPr>
                <a:solidFill>
                  <a:schemeClr val="tx1"/>
                </a:solidFill>
                <a:latin typeface="Arial" charset="0"/>
              </a:defRPr>
            </a:lvl9pPr>
          </a:lstStyle>
          <a:p>
            <a:pPr algn="ctr" eaLnBrk="1" hangingPunct="1">
              <a:spcBef>
                <a:spcPct val="0"/>
              </a:spcBef>
              <a:spcAft>
                <a:spcPct val="0"/>
              </a:spcAft>
              <a:buFontTx/>
              <a:buNone/>
            </a:pPr>
            <a:r>
              <a:rPr lang="en-GB" altLang="en-US" sz="2800" b="0" dirty="0" smtClean="0">
                <a:solidFill>
                  <a:schemeClr val="bg1"/>
                </a:solidFill>
                <a:latin typeface="+mn-lt"/>
              </a:rPr>
              <a:t>Day </a:t>
            </a:r>
            <a:r>
              <a:rPr lang="en-GB" altLang="en-US" sz="2800" b="0" dirty="0" smtClean="0">
                <a:solidFill>
                  <a:schemeClr val="bg1"/>
                </a:solidFill>
                <a:latin typeface="+mn-lt"/>
              </a:rPr>
              <a:t>x</a:t>
            </a:r>
            <a:endParaRPr lang="en-GB" altLang="en-US" sz="2800" b="0" dirty="0">
              <a:solidFill>
                <a:schemeClr val="bg1"/>
              </a:solidFill>
              <a:latin typeface="+mn-lt"/>
            </a:endParaRPr>
          </a:p>
        </p:txBody>
      </p:sp>
    </p:spTree>
    <p:extLst>
      <p:ext uri="{BB962C8B-B14F-4D97-AF65-F5344CB8AC3E}">
        <p14:creationId xmlns:p14="http://schemas.microsoft.com/office/powerpoint/2010/main" val="37232881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Voyager School Travel">
      <a:dk1>
        <a:srgbClr val="576563"/>
      </a:dk1>
      <a:lt1>
        <a:srgbClr val="FFFFFF"/>
      </a:lt1>
      <a:dk2>
        <a:srgbClr val="0087AC"/>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3959</TotalTime>
  <Words>1055</Words>
  <Application>Microsoft Office PowerPoint</Application>
  <PresentationFormat>On-screen Show (4:3)</PresentationFormat>
  <Paragraphs>100</Paragraphs>
  <Slides>21</Slides>
  <Notes>19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21</vt:i4>
      </vt:variant>
    </vt:vector>
  </HeadingPairs>
  <TitlesOfParts>
    <vt:vector size="31" baseType="lpstr">
      <vt:lpstr>Arial</vt:lpstr>
      <vt:lpstr>Segoe UI Symbol</vt:lpstr>
      <vt:lpstr>Arial Black</vt:lpstr>
      <vt:lpstr>Wingdings</vt:lpstr>
      <vt:lpstr>Angelina</vt:lpstr>
      <vt:lpstr>Calibri</vt:lpstr>
      <vt:lpstr>Latha</vt:lpstr>
      <vt:lpstr>Essential</vt:lpstr>
      <vt:lpstr>2_Default Design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TJM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Berlin</dc:title>
  <dc:creator>Voyager School Travel;Sam Taylor (Digital Marketing Assistant)</dc:creator>
  <cp:lastModifiedBy>Sam Taylor</cp:lastModifiedBy>
  <cp:revision>263</cp:revision>
  <dcterms:created xsi:type="dcterms:W3CDTF">2008-08-28T10:36:08Z</dcterms:created>
  <dcterms:modified xsi:type="dcterms:W3CDTF">2019-10-07T14:36:31Z</dcterms:modified>
  <cp:category>France</cp:category>
</cp:coreProperties>
</file>